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42" r:id="rId2"/>
    <p:sldId id="422" r:id="rId3"/>
    <p:sldId id="464" r:id="rId4"/>
    <p:sldId id="486" r:id="rId5"/>
    <p:sldId id="355" r:id="rId6"/>
    <p:sldId id="405" r:id="rId7"/>
    <p:sldId id="443" r:id="rId8"/>
    <p:sldId id="277" r:id="rId9"/>
    <p:sldId id="424" r:id="rId10"/>
    <p:sldId id="446" r:id="rId11"/>
    <p:sldId id="285" r:id="rId12"/>
    <p:sldId id="286" r:id="rId13"/>
    <p:sldId id="287" r:id="rId14"/>
    <p:sldId id="299" r:id="rId15"/>
    <p:sldId id="304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6">
          <p15:clr>
            <a:srgbClr val="A4A3A4"/>
          </p15:clr>
        </p15:guide>
        <p15:guide id="2" pos="2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99CC"/>
    <a:srgbClr val="00CCFF"/>
    <a:srgbClr val="FF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594" y="-972"/>
      </p:cViewPr>
      <p:guideLst>
        <p:guide orient="horz" pos="1586"/>
        <p:guide pos="2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页眉占位符 532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日期占位符 532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2" name="幻灯片图像占位符 5325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文本占位符 53252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3254" name="页脚占位符 532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5" name="灯片编号占位符 532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7848B5F-8E3A-4358-BD37-7F14C3386D0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22458PICkZz_102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6" descr="22458PICkZz_10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4912519"/>
            <a:ext cx="9144000" cy="26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9200" rtl="0" eaLnBrk="0" fontAlgn="base" hangingPunct="0">
        <a:spcBef>
          <a:spcPts val="125"/>
        </a:spcBef>
        <a:spcAft>
          <a:spcPct val="0"/>
        </a:spcAft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lvl="1" indent="-381000" algn="l" defTabSz="1219200" rtl="0" eaLnBrk="0" fontAlgn="base" hangingPunct="0">
        <a:spcBef>
          <a:spcPts val="125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lvl="2" indent="-304800" algn="l" defTabSz="1219200" rtl="0" eaLnBrk="0" fontAlgn="base" hangingPunct="0">
        <a:spcBef>
          <a:spcPts val="125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lvl="3" indent="-304800" algn="l" defTabSz="1219200" rtl="0" eaLnBrk="0" fontAlgn="base" hangingPunct="0">
        <a:spcBef>
          <a:spcPts val="125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lvl="4" indent="-304800" algn="l" defTabSz="1219200" rtl="0" eaLnBrk="0" fontAlgn="base" hangingPunct="0">
        <a:spcBef>
          <a:spcPts val="125"/>
        </a:spcBef>
        <a:spcAft>
          <a:spcPct val="0"/>
        </a:spcAft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lvl="5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400" lvl="6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2000" lvl="7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600" lvl="8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2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2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8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84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8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76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72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68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35821;&#25991;&#25945;&#23398;&#35838;&#20214;\&#20154;&#25945;&#19971;&#35821;&#19979;\&#35838;&#22806;&#21476;&#35799;&#35789;&#35829;&#35835;\&#12298;&#31481;&#37324;&#39302;&#12299;&#65288;&#29579;&#32500;&#65289;.mp3" TargetMode="External"/><Relationship Id="rId1" Type="http://schemas.microsoft.com/office/2007/relationships/media" Target="file:///D:\&#35821;&#25991;&#25945;&#23398;&#35838;&#20214;\&#20154;&#25945;&#19971;&#35821;&#19979;\&#35838;&#22806;&#21476;&#35799;&#35789;&#35829;&#35835;\&#12298;&#31481;&#37324;&#39302;&#12299;&#65288;&#29579;&#32500;&#65289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588" y="2068835"/>
            <a:ext cx="9144000" cy="156749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075" name="文本框 4130"/>
          <p:cNvSpPr txBox="1">
            <a:spLocks noChangeArrowheads="1"/>
          </p:cNvSpPr>
          <p:nvPr/>
        </p:nvSpPr>
        <p:spPr bwMode="auto">
          <a:xfrm>
            <a:off x="2387600" y="2091791"/>
            <a:ext cx="4365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4400" b="1" dirty="0" smtClean="0">
                <a:latin typeface="宋体" panose="02010600030101010101" pitchFamily="2" charset="-122"/>
                <a:cs typeface="+mj-cs"/>
              </a:rPr>
              <a:t>竹里馆</a:t>
            </a: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3292474" y="2959645"/>
            <a:ext cx="2555875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17" name="文本框 4130"/>
          <p:cNvSpPr txBox="1">
            <a:spLocks noChangeArrowheads="1"/>
          </p:cNvSpPr>
          <p:nvPr/>
        </p:nvSpPr>
        <p:spPr bwMode="auto">
          <a:xfrm>
            <a:off x="3247232" y="3110603"/>
            <a:ext cx="2652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宋体" panose="02010600030101010101" pitchFamily="2" charset="-122"/>
              </a:rPr>
              <a:t>R·</a:t>
            </a:r>
            <a:r>
              <a:rPr lang="zh-CN" altLang="en-US" sz="2000" b="1" dirty="0">
                <a:latin typeface="宋体" panose="02010600030101010101" pitchFamily="2" charset="-122"/>
              </a:rPr>
              <a:t>七年级语文下册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3176" y="4363252"/>
            <a:ext cx="914241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798513" y="939874"/>
            <a:ext cx="48371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大意：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我独自坐在幽深的竹林，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一边弹琴一边高歌长啸。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没人知道我在竹林深处，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只有明月相伴静静照耀。</a:t>
            </a:r>
          </a:p>
        </p:txBody>
      </p:sp>
      <p:pic>
        <p:nvPicPr>
          <p:cNvPr id="23554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3863" y="1152525"/>
            <a:ext cx="3009900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70661"/>
          <p:cNvSpPr txBox="1">
            <a:spLocks noChangeArrowheads="1"/>
          </p:cNvSpPr>
          <p:nvPr/>
        </p:nvSpPr>
        <p:spPr bwMode="auto">
          <a:xfrm>
            <a:off x="1550989" y="1338263"/>
            <a:ext cx="604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独坐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幽篁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里，弹琴复长啸。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14342" name="文本框 70671"/>
          <p:cNvSpPr txBox="1">
            <a:spLocks noChangeArrowheads="1"/>
          </p:cNvSpPr>
          <p:nvPr/>
        </p:nvSpPr>
        <p:spPr bwMode="auto">
          <a:xfrm>
            <a:off x="509589" y="1959769"/>
            <a:ext cx="8124825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诗人独自一人坐在幽深茂密的竹林之中，一边弹着琴弦，一边又发出长长的啸声。不论“弹琴”还是“长啸”，都体现出诗人高雅闲淡、超拔脱俗的气质。</a:t>
            </a:r>
          </a:p>
        </p:txBody>
      </p:sp>
      <p:grpSp>
        <p:nvGrpSpPr>
          <p:cNvPr id="24579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24580" name="Picture 18" descr="未标题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品诗句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1581151" y="1015196"/>
            <a:ext cx="5981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深林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人不知，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明月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来相照。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14342" name="文本框 70671"/>
          <p:cNvSpPr txBox="1">
            <a:spLocks noChangeArrowheads="1"/>
          </p:cNvSpPr>
          <p:nvPr/>
        </p:nvSpPr>
        <p:spPr bwMode="auto">
          <a:xfrm>
            <a:off x="519114" y="1884760"/>
            <a:ext cx="8105775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拟人化的手法，把倾洒着银辉的一轮明月当成心心相印的知己朋友，显示出诗人新颖而独到的想象力。全诗的格调幽静闲远，仿佛诗人的心境与自然的景致全部融为一体了。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文本框 90119"/>
          <p:cNvSpPr txBox="1">
            <a:spLocks noChangeArrowheads="1"/>
          </p:cNvSpPr>
          <p:nvPr/>
        </p:nvSpPr>
        <p:spPr bwMode="auto">
          <a:xfrm>
            <a:off x="841375" y="1563291"/>
            <a:ext cx="1263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景物：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290764" y="1563291"/>
            <a:ext cx="4848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宋体" panose="02010600030101010101" pitchFamily="2" charset="-122"/>
              </a:rPr>
              <a:t>“幽篁”“深林”“明月”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1375" y="3037285"/>
            <a:ext cx="20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人物活动：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40064" y="3037285"/>
            <a:ext cx="5064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宋体" panose="02010600030101010101" pitchFamily="2" charset="-122"/>
              </a:rPr>
              <a:t>“独坐”“弹琴”“长啸”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622926" y="2118122"/>
            <a:ext cx="2790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宁静闲适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22926" y="3664744"/>
            <a:ext cx="2790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淡泊惬意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69901" y="1676401"/>
            <a:ext cx="371475" cy="16978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1500" y="1178719"/>
            <a:ext cx="8001000" cy="249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</a:rPr>
              <a:t>诗中描述了诗人在幽深的竹林中享受着安宁与自在的生活，时而独坐冥想，时而弹弹琴，时而长啸，无人来扰。到了夜晚，自有明月相伴，展现出如诗如画的美景，表现了诗人淡泊的生活态度和高雅的生活情趣。</a:t>
            </a:r>
          </a:p>
        </p:txBody>
      </p:sp>
      <p:grpSp>
        <p:nvGrpSpPr>
          <p:cNvPr id="28674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28675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主旨探究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29698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9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诵诗歌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52450" y="1156097"/>
            <a:ext cx="8039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用自己的体会和感情把这首诗抑扬顿挫地朗读给大家听。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34286" y="2594607"/>
            <a:ext cx="4076065" cy="196453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606425" y="1428750"/>
            <a:ext cx="7931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</a:rPr>
              <a:t>通过作家生平、作品背景了解诗歌内容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r>
              <a:rPr lang="zh-CN" altLang="en-US" sz="3200" b="1" dirty="0">
                <a:latin typeface="宋体" panose="02010600030101010101" pitchFamily="2" charset="-122"/>
              </a:rPr>
              <a:t> 　</a:t>
            </a:r>
            <a:br>
              <a:rPr lang="zh-CN" altLang="en-US" sz="3200" b="1" dirty="0">
                <a:latin typeface="宋体" panose="02010600030101010101" pitchFamily="2" charset="-122"/>
              </a:rPr>
            </a:br>
            <a:r>
              <a:rPr lang="en-US" altLang="zh-CN" sz="3200" b="1" dirty="0"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</a:rPr>
              <a:t>品味诗句，感悟诗歌意境。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</a:rPr>
              <a:t>培养朗诵、赏析诗歌的能力</a:t>
            </a:r>
            <a:r>
              <a:rPr lang="zh-CN" altLang="zh-CN" sz="3200" b="1" dirty="0">
                <a:latin typeface="宋体" panose="02010600030101010101" pitchFamily="2" charset="-122"/>
              </a:rPr>
              <a:t>。</a:t>
            </a:r>
            <a:endParaRPr lang="zh-CN" altLang="zh-CN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4338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14339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学习目标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15362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4989" y="1191817"/>
            <a:ext cx="801687" cy="3693319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00" b="1" noProof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观摩诘之画，画中有诗。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36676" y="1191817"/>
            <a:ext cx="752475" cy="3693319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</p:spPr>
        <p:txBody>
          <a:bodyPr>
            <a:spAutoFit/>
          </a:bodyPr>
          <a:lstStyle/>
          <a:p>
            <a:r>
              <a:rPr lang="zh-CN" altLang="en-US" sz="2600" b="1" noProof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味摩诘之诗，诗中有画；</a:t>
            </a:r>
            <a:endParaRPr lang="zh-CN" altLang="en-US" sz="2600" b="1" noProof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6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1334691"/>
            <a:ext cx="6362700" cy="298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434975" y="1112044"/>
            <a:ext cx="82740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</a:rPr>
              <a:t>【王维】</a:t>
            </a:r>
            <a:r>
              <a:rPr lang="zh-CN" altLang="en-US" sz="3000" b="1" dirty="0"/>
              <a:t>唐朝河东蒲州（今山西运城）人，祖籍山西祁县，唐朝著名诗人、画家，字摩诘，号摩诘居士。王维</a:t>
            </a:r>
            <a:r>
              <a:rPr lang="zh-CN" altLang="en-US" sz="3000" b="1" dirty="0">
                <a:latin typeface="宋体" panose="02010600030101010101" pitchFamily="2" charset="-122"/>
              </a:rPr>
              <a:t>尤长五言，多咏山水田园，与孟浩然合称“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王孟</a:t>
            </a:r>
            <a:r>
              <a:rPr lang="zh-CN" altLang="en-US" sz="3000" b="1" dirty="0">
                <a:latin typeface="宋体" panose="02010600030101010101" pitchFamily="2" charset="-122"/>
              </a:rPr>
              <a:t>”，有“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诗佛</a:t>
            </a:r>
            <a:r>
              <a:rPr lang="zh-CN" altLang="en-US" sz="3000" b="1" dirty="0">
                <a:latin typeface="宋体" panose="02010600030101010101" pitchFamily="2" charset="-122"/>
              </a:rPr>
              <a:t>”之称。</a:t>
            </a:r>
            <a:endParaRPr lang="zh-CN" altLang="en-US" sz="3000" b="1" dirty="0"/>
          </a:p>
        </p:txBody>
      </p:sp>
      <p:grpSp>
        <p:nvGrpSpPr>
          <p:cNvPr id="16386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16387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走近作者</a:t>
              </a:r>
            </a:p>
          </p:txBody>
        </p:sp>
      </p:grpSp>
      <p:pic>
        <p:nvPicPr>
          <p:cNvPr id="16389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9551" y="2812256"/>
            <a:ext cx="2149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468314" y="612983"/>
            <a:ext cx="8207375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王维书画特臻其妙，后人推其为南宗山水画之祖。苏轼评价其：“味摩诘之诗，诗中有画；观摩诘之画，画中有诗。”存诗400余首。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【代表作】</a:t>
            </a:r>
            <a:r>
              <a:rPr lang="zh-CN" altLang="en-US" sz="2800" b="1" dirty="0">
                <a:latin typeface="宋体" panose="02010600030101010101" pitchFamily="2" charset="-122"/>
              </a:rPr>
              <a:t>诗作《相思》、《山居秋暝》等；著作有《王右丞集》、《画学秘诀》。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18434" name="Picture 18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写作背景</a:t>
              </a:r>
            </a:p>
          </p:txBody>
        </p:sp>
      </p:grpSp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593725" y="1154907"/>
            <a:ext cx="7956550" cy="27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</a:rPr>
              <a:t>《竹里馆》当作于王维晚年隐居蓝田辋川时期。王维早年信奉佛教，思想超脱，加之仕途坎坷，四十岁以后就过着半官半隐的生活。正如他自己所说：“晚年惟好静，万事不关心。”因而常常独自坐在幽深的竹林之中，弹着古琴以抒寂寞的情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504825" y="1170385"/>
            <a:ext cx="813435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诗人是在意兴清幽、心灵澄净的状态下与竹林、明月本身所具有的清幽澄净的属性悠然相会，而命笔成篇的。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9950" y="3198495"/>
            <a:ext cx="2438400" cy="1308735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9"/>
          <p:cNvGrpSpPr/>
          <p:nvPr/>
        </p:nvGrpSpPr>
        <p:grpSpPr bwMode="auto">
          <a:xfrm>
            <a:off x="160339" y="369094"/>
            <a:ext cx="2319337" cy="579835"/>
            <a:chOff x="138" y="461"/>
            <a:chExt cx="1461" cy="487"/>
          </a:xfrm>
        </p:grpSpPr>
        <p:pic>
          <p:nvPicPr>
            <p:cNvPr id="20482" name="Picture 18" descr="未标题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" y="461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文本框 2"/>
            <p:cNvSpPr txBox="1">
              <a:spLocks noChangeArrowheads="1"/>
            </p:cNvSpPr>
            <p:nvPr/>
          </p:nvSpPr>
          <p:spPr bwMode="auto">
            <a:xfrm>
              <a:off x="476" y="509"/>
              <a:ext cx="10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b="1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读诗歌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0376" y="1245394"/>
            <a:ext cx="6469063" cy="584775"/>
          </a:xfrm>
          <a:prstGeom prst="rect">
            <a:avLst/>
          </a:prstGeom>
          <a:noFill/>
          <a:ln w="12700">
            <a:solidFill>
              <a:srgbClr val="385D8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朗读诗歌，读准字音，注意节奏。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87464" y="2047875"/>
            <a:ext cx="65690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竹里馆 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王维</a:t>
            </a:r>
          </a:p>
          <a:p>
            <a:pPr algn="ctr">
              <a:lnSpc>
                <a:spcPct val="110000"/>
              </a:lnSpc>
            </a:pP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独坐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幽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篁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里，弹琴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复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长啸。</a:t>
            </a:r>
          </a:p>
          <a:p>
            <a:pPr algn="ctr">
              <a:lnSpc>
                <a:spcPct val="110000"/>
              </a:lnSpc>
            </a:pP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深林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不知，明月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来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相照。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82864" y="2658666"/>
            <a:ext cx="1277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huáng</a:t>
            </a:r>
          </a:p>
        </p:txBody>
      </p:sp>
      <p:pic>
        <p:nvPicPr>
          <p:cNvPr id="3" name="《竹里馆》（王维）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146697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  <p:bldP spid="4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2275" y="910829"/>
            <a:ext cx="5848350" cy="584775"/>
          </a:xfrm>
          <a:prstGeom prst="rect">
            <a:avLst/>
          </a:prstGeom>
          <a:noFill/>
          <a:ln w="12700">
            <a:solidFill>
              <a:srgbClr val="385D8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再读诗歌，结合注释了解大意。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82750" y="1868091"/>
            <a:ext cx="57785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独坐</a:t>
            </a: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幽篁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里，弹琴复长啸。</a:t>
            </a:r>
          </a:p>
          <a:p>
            <a:pPr>
              <a:lnSpc>
                <a:spcPct val="150000"/>
              </a:lnSpc>
            </a:pP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深林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人不知，明月来</a:t>
            </a: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相照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36750" y="1596628"/>
            <a:ext cx="24526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幽深的竹林。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03301" y="3806429"/>
            <a:ext cx="7496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sz="30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独坐</a:t>
            </a:r>
            <a:r>
              <a:rPr lang="en-US" altLang="zh-CN" sz="30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相应，意思是说，独坐幽篁，无人相伴，唯有明月似解人意，来相映照。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03300" y="2853929"/>
            <a:ext cx="33861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这里指</a:t>
            </a:r>
            <a:r>
              <a:rPr lang="en-US" altLang="zh-CN" sz="30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幽篁</a:t>
            </a:r>
            <a:r>
              <a:rPr lang="en-US" altLang="zh-CN" sz="30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3" grpId="0" bldLvl="0" animBg="1"/>
      <p:bldP spid="7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全屏显示(16:9)</PresentationFormat>
  <Paragraphs>51</Paragraphs>
  <Slides>15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2021-05-19T23:40:48Z</dcterms:created>
  <dcterms:modified xsi:type="dcterms:W3CDTF">2023-01-10T10:05:54Z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DE4C67CB62A7429D8A1A005005B567FC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