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sldIdLst>
    <p:sldId id="256" r:id="rId2"/>
    <p:sldId id="707" r:id="rId3"/>
    <p:sldId id="708" r:id="rId4"/>
    <p:sldId id="709" r:id="rId5"/>
    <p:sldId id="710" r:id="rId6"/>
    <p:sldId id="711" r:id="rId7"/>
    <p:sldId id="712" r:id="rId8"/>
    <p:sldId id="713" r:id="rId9"/>
    <p:sldId id="714" r:id="rId10"/>
    <p:sldId id="258" r:id="rId11"/>
  </p:sldIdLst>
  <p:sldSz cx="12192000" cy="6858000"/>
  <p:notesSz cx="6858000" cy="9144000"/>
  <p:embeddedFontLst>
    <p:embeddedFont>
      <p:font typeface="思源黑体 CN Medium" panose="02010600030101010101" charset="-122"/>
      <p:regular r:id="rId13"/>
    </p:embeddedFont>
  </p:embeddedFontLst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3362">
          <p15:clr>
            <a:srgbClr val="A4A3A4"/>
          </p15:clr>
        </p15:guide>
        <p15:guide id="4" orient="horz" pos="686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>
        <p:scale>
          <a:sx n="66" d="100"/>
          <a:sy n="66" d="100"/>
        </p:scale>
        <p:origin x="2178" y="756"/>
      </p:cViewPr>
      <p:guideLst>
        <p:guide pos="416"/>
        <p:guide pos="7256"/>
        <p:guide orient="horz" pos="3362"/>
        <p:guide orient="horz" pos="686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2023-01-13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10</a:t>
            </a:fld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0">
                <a:solidFill>
                  <a:srgbClr val="2AB48A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rPr>
                <a:t>语文园地（二）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rPr>
                <a:t>语文精品课件 二年级上册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Medium" panose="02010600030101010101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1741"/>
            <a:chOff x="894963" y="2284695"/>
            <a:chExt cx="6336886" cy="1771741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612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rPr>
                <a:t>语文精品课件 二年级上册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Medium" panose="02010600030101010101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Medium" panose="02010600030101010101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Medium" panose="02010600030101010101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矩形 4098"/>
          <p:cNvSpPr>
            <a:spLocks noChangeArrowheads="1"/>
          </p:cNvSpPr>
          <p:nvPr/>
        </p:nvSpPr>
        <p:spPr bwMode="auto">
          <a:xfrm>
            <a:off x="660400" y="1502067"/>
            <a:ext cx="9311315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一、给下面的汉字选择正确的读音，并涂上自己喜欢的颜色。</a:t>
            </a:r>
          </a:p>
        </p:txBody>
      </p:sp>
      <p:pic>
        <p:nvPicPr>
          <p:cNvPr id="3076" name="图片 40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511" y="2691071"/>
            <a:ext cx="8832850" cy="229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椭圆 4100"/>
          <p:cNvSpPr>
            <a:spLocks noChangeArrowheads="1"/>
          </p:cNvSpPr>
          <p:nvPr/>
        </p:nvSpPr>
        <p:spPr bwMode="auto">
          <a:xfrm>
            <a:off x="1900451" y="2815531"/>
            <a:ext cx="977900" cy="90805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kern="0"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3078" name="矩形 4101"/>
          <p:cNvSpPr>
            <a:spLocks noChangeArrowheads="1"/>
          </p:cNvSpPr>
          <p:nvPr/>
        </p:nvSpPr>
        <p:spPr bwMode="auto">
          <a:xfrm>
            <a:off x="2145700" y="3040322"/>
            <a:ext cx="4443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kern="0" dirty="0" err="1">
                <a:ea typeface="思源黑体 CN Medium" panose="02010600030101010101" pitchFamily="34" charset="-122"/>
                <a:sym typeface="Arial" panose="020B0604020202020204" pitchFamily="34" charset="0"/>
              </a:rPr>
              <a:t>zǐ</a:t>
            </a:r>
            <a:endParaRPr lang="en-US" altLang="zh-CN" sz="28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3079" name="椭圆 4102"/>
          <p:cNvSpPr>
            <a:spLocks noChangeArrowheads="1"/>
          </p:cNvSpPr>
          <p:nvPr/>
        </p:nvSpPr>
        <p:spPr bwMode="auto">
          <a:xfrm>
            <a:off x="1900451" y="4025841"/>
            <a:ext cx="977900" cy="90805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kern="0"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3080" name="椭圆 4104"/>
          <p:cNvSpPr>
            <a:spLocks noChangeArrowheads="1"/>
          </p:cNvSpPr>
          <p:nvPr/>
        </p:nvSpPr>
        <p:spPr bwMode="auto">
          <a:xfrm>
            <a:off x="7814841" y="2830771"/>
            <a:ext cx="908050" cy="9080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kern="0"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3081" name="椭圆 4105"/>
          <p:cNvSpPr>
            <a:spLocks noChangeArrowheads="1"/>
          </p:cNvSpPr>
          <p:nvPr/>
        </p:nvSpPr>
        <p:spPr bwMode="auto">
          <a:xfrm>
            <a:off x="7807221" y="4018221"/>
            <a:ext cx="908050" cy="908050"/>
          </a:xfrm>
          <a:prstGeom prst="ellipse">
            <a:avLst/>
          </a:prstGeom>
          <a:solidFill>
            <a:srgbClr val="A0FEB0"/>
          </a:solidFill>
          <a:ln w="9525">
            <a:solidFill>
              <a:schemeClr val="tx1"/>
            </a:solidFill>
            <a:rou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kern="0"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3082" name="矩形 4106"/>
          <p:cNvSpPr>
            <a:spLocks noChangeArrowheads="1"/>
          </p:cNvSpPr>
          <p:nvPr/>
        </p:nvSpPr>
        <p:spPr bwMode="auto">
          <a:xfrm>
            <a:off x="1885212" y="4227771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kern="0">
                <a:ea typeface="思源黑体 CN Medium" panose="02010600030101010101" pitchFamily="34" charset="-122"/>
                <a:sym typeface="Arial" panose="020B0604020202020204" pitchFamily="34" charset="0"/>
              </a:rPr>
              <a:t>suān</a:t>
            </a:r>
          </a:p>
        </p:txBody>
      </p:sp>
      <p:sp>
        <p:nvSpPr>
          <p:cNvPr id="3083" name="矩形 4107"/>
          <p:cNvSpPr>
            <a:spLocks noChangeArrowheads="1"/>
          </p:cNvSpPr>
          <p:nvPr/>
        </p:nvSpPr>
        <p:spPr bwMode="auto">
          <a:xfrm>
            <a:off x="8101861" y="3040322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kern="0">
                <a:ea typeface="思源黑体 CN Medium" panose="02010600030101010101" pitchFamily="34" charset="-122"/>
                <a:sym typeface="Arial" panose="020B0604020202020204" pitchFamily="34" charset="0"/>
              </a:rPr>
              <a:t>lí</a:t>
            </a:r>
          </a:p>
        </p:txBody>
      </p:sp>
      <p:sp>
        <p:nvSpPr>
          <p:cNvPr id="3084" name="矩形 4108"/>
          <p:cNvSpPr>
            <a:spLocks noChangeArrowheads="1"/>
          </p:cNvSpPr>
          <p:nvPr/>
        </p:nvSpPr>
        <p:spPr bwMode="auto">
          <a:xfrm>
            <a:off x="7892312" y="4227772"/>
            <a:ext cx="779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kern="0">
                <a:ea typeface="思源黑体 CN Medium" panose="02010600030101010101" pitchFamily="34" charset="-122"/>
                <a:sym typeface="Arial" panose="020B0604020202020204" pitchFamily="34" charset="0"/>
              </a:rPr>
              <a:t>bèn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基础巩固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/>
      <p:bldP spid="3079" grpId="0" animBg="1"/>
      <p:bldP spid="3080" grpId="0" animBg="1"/>
      <p:bldP spid="3081" grpId="0" animBg="1"/>
      <p:bldP spid="3082" grpId="0"/>
      <p:bldP spid="3083" grpId="0"/>
      <p:bldP spid="30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51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08" y="2285557"/>
            <a:ext cx="845185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文本框 12"/>
          <p:cNvSpPr>
            <a:spLocks noChangeArrowheads="1"/>
          </p:cNvSpPr>
          <p:nvPr/>
        </p:nvSpPr>
        <p:spPr bwMode="auto">
          <a:xfrm>
            <a:off x="729341" y="1537450"/>
            <a:ext cx="8715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二、我会按部首查字法的要求查字典，并填空。</a:t>
            </a:r>
          </a:p>
        </p:txBody>
      </p:sp>
      <p:sp>
        <p:nvSpPr>
          <p:cNvPr id="5123" name="文本框 16"/>
          <p:cNvSpPr>
            <a:spLocks noChangeArrowheads="1"/>
          </p:cNvSpPr>
          <p:nvPr/>
        </p:nvSpPr>
        <p:spPr bwMode="auto">
          <a:xfrm>
            <a:off x="4470545" y="317481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酉</a:t>
            </a:r>
          </a:p>
        </p:txBody>
      </p:sp>
      <p:sp>
        <p:nvSpPr>
          <p:cNvPr id="5124" name="文本框 16"/>
          <p:cNvSpPr>
            <a:spLocks noChangeArrowheads="1"/>
          </p:cNvSpPr>
          <p:nvPr/>
        </p:nvSpPr>
        <p:spPr bwMode="auto">
          <a:xfrm>
            <a:off x="6737202" y="315693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7</a:t>
            </a:r>
            <a:endParaRPr lang="zh-CN" altLang="en-US" sz="2400" kern="0" dirty="0">
              <a:solidFill>
                <a:srgbClr val="FF0000"/>
              </a:solidFill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5125" name="文本框 16"/>
          <p:cNvSpPr>
            <a:spLocks noChangeArrowheads="1"/>
          </p:cNvSpPr>
          <p:nvPr/>
        </p:nvSpPr>
        <p:spPr bwMode="auto">
          <a:xfrm>
            <a:off x="8920740" y="3124519"/>
            <a:ext cx="853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 err="1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suān</a:t>
            </a:r>
            <a:endParaRPr lang="en-US" altLang="zh-CN" sz="2400" kern="0" dirty="0">
              <a:solidFill>
                <a:srgbClr val="FF0000"/>
              </a:solidFill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5126" name="文本框 16"/>
          <p:cNvSpPr>
            <a:spLocks noChangeArrowheads="1"/>
          </p:cNvSpPr>
          <p:nvPr/>
        </p:nvSpPr>
        <p:spPr bwMode="auto">
          <a:xfrm>
            <a:off x="4409252" y="3856742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糸</a:t>
            </a:r>
          </a:p>
        </p:txBody>
      </p:sp>
      <p:sp>
        <p:nvSpPr>
          <p:cNvPr id="5127" name="文本框 16"/>
          <p:cNvSpPr>
            <a:spLocks noChangeArrowheads="1"/>
          </p:cNvSpPr>
          <p:nvPr/>
        </p:nvSpPr>
        <p:spPr bwMode="auto">
          <a:xfrm>
            <a:off x="6737202" y="385543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5128" name="文本框 16"/>
          <p:cNvSpPr>
            <a:spLocks noChangeArrowheads="1"/>
          </p:cNvSpPr>
          <p:nvPr/>
        </p:nvSpPr>
        <p:spPr bwMode="auto">
          <a:xfrm>
            <a:off x="9143558" y="3822257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 err="1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zǐ</a:t>
            </a:r>
            <a:endParaRPr lang="en-US" altLang="zh-CN" sz="2400" kern="0" dirty="0">
              <a:solidFill>
                <a:srgbClr val="FF0000"/>
              </a:solidFill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5129" name="文本框 16"/>
          <p:cNvSpPr>
            <a:spLocks noChangeArrowheads="1"/>
          </p:cNvSpPr>
          <p:nvPr/>
        </p:nvSpPr>
        <p:spPr bwMode="auto">
          <a:xfrm>
            <a:off x="4470544" y="455425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犭</a:t>
            </a:r>
          </a:p>
        </p:txBody>
      </p:sp>
      <p:sp>
        <p:nvSpPr>
          <p:cNvPr id="5130" name="文本框 16"/>
          <p:cNvSpPr>
            <a:spLocks noChangeArrowheads="1"/>
          </p:cNvSpPr>
          <p:nvPr/>
        </p:nvSpPr>
        <p:spPr bwMode="auto">
          <a:xfrm>
            <a:off x="6737202" y="4541001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5131" name="文本框 16"/>
          <p:cNvSpPr>
            <a:spLocks noChangeArrowheads="1"/>
          </p:cNvSpPr>
          <p:nvPr/>
        </p:nvSpPr>
        <p:spPr bwMode="auto">
          <a:xfrm>
            <a:off x="9083444" y="451999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 err="1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hú</a:t>
            </a:r>
            <a:endParaRPr lang="en-US" altLang="zh-CN" sz="2400" kern="0" dirty="0">
              <a:solidFill>
                <a:srgbClr val="FF0000"/>
              </a:solidFill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5134" name="文本框 16"/>
          <p:cNvSpPr>
            <a:spLocks noChangeArrowheads="1"/>
          </p:cNvSpPr>
          <p:nvPr/>
        </p:nvSpPr>
        <p:spPr bwMode="auto">
          <a:xfrm>
            <a:off x="4409251" y="530235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艹</a:t>
            </a:r>
          </a:p>
        </p:txBody>
      </p:sp>
      <p:sp>
        <p:nvSpPr>
          <p:cNvPr id="5135" name="文本框 16"/>
          <p:cNvSpPr>
            <a:spLocks noChangeArrowheads="1"/>
          </p:cNvSpPr>
          <p:nvPr/>
        </p:nvSpPr>
        <p:spPr bwMode="auto">
          <a:xfrm>
            <a:off x="6737202" y="522657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5136" name="文本框 16"/>
          <p:cNvSpPr>
            <a:spLocks noChangeArrowheads="1"/>
          </p:cNvSpPr>
          <p:nvPr/>
        </p:nvSpPr>
        <p:spPr bwMode="auto">
          <a:xfrm>
            <a:off x="9040964" y="5217733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 err="1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táo</a:t>
            </a:r>
            <a:endParaRPr lang="en-US" altLang="zh-CN" sz="2400" kern="0" dirty="0">
              <a:solidFill>
                <a:srgbClr val="FF0000"/>
              </a:solidFill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基础巩固</a:t>
            </a: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/>
      <p:bldP spid="5126" grpId="0"/>
      <p:bldP spid="5127" grpId="0"/>
      <p:bldP spid="5128" grpId="0"/>
      <p:bldP spid="5129" grpId="0"/>
      <p:bldP spid="5130" grpId="0"/>
      <p:bldP spid="5131" grpId="0"/>
      <p:bldP spid="5134" grpId="0"/>
      <p:bldP spid="5135" grpId="0"/>
      <p:bldP spid="5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12"/>
          <p:cNvSpPr>
            <a:spLocks noChangeArrowheads="1"/>
          </p:cNvSpPr>
          <p:nvPr/>
        </p:nvSpPr>
        <p:spPr bwMode="auto">
          <a:xfrm>
            <a:off x="862073" y="1238887"/>
            <a:ext cx="871537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三、我会填。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1. 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所不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，勿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于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。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与朋友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而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。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3. 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不以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，不能成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。</a:t>
            </a:r>
          </a:p>
          <a:p>
            <a:pPr eaLnBrk="1" hangingPunct="1">
              <a:lnSpc>
                <a:spcPct val="250000"/>
              </a:lnSpc>
            </a:pPr>
            <a:endParaRPr lang="zh-CN" altLang="en-US" sz="24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6151" name="文本框 16"/>
          <p:cNvSpPr>
            <a:spLocks noChangeArrowheads="1"/>
          </p:cNvSpPr>
          <p:nvPr/>
        </p:nvSpPr>
        <p:spPr bwMode="auto">
          <a:xfrm>
            <a:off x="1474055" y="259419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己</a:t>
            </a:r>
          </a:p>
        </p:txBody>
      </p:sp>
      <p:sp>
        <p:nvSpPr>
          <p:cNvPr id="6152" name="文本框 16"/>
          <p:cNvSpPr>
            <a:spLocks noChangeArrowheads="1"/>
          </p:cNvSpPr>
          <p:nvPr/>
        </p:nvSpPr>
        <p:spPr bwMode="auto">
          <a:xfrm>
            <a:off x="3100129" y="256947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欲</a:t>
            </a:r>
            <a:endParaRPr lang="zh-CN" altLang="en-US" sz="2400" kern="0" dirty="0">
              <a:solidFill>
                <a:srgbClr val="FF0000"/>
              </a:solidFill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文本框 16"/>
          <p:cNvSpPr>
            <a:spLocks noChangeArrowheads="1"/>
          </p:cNvSpPr>
          <p:nvPr/>
        </p:nvSpPr>
        <p:spPr bwMode="auto">
          <a:xfrm>
            <a:off x="4566979" y="259419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施</a:t>
            </a:r>
          </a:p>
        </p:txBody>
      </p:sp>
      <p:sp>
        <p:nvSpPr>
          <p:cNvPr id="6154" name="文本框 16"/>
          <p:cNvSpPr>
            <a:spLocks noChangeArrowheads="1"/>
          </p:cNvSpPr>
          <p:nvPr/>
        </p:nvSpPr>
        <p:spPr bwMode="auto">
          <a:xfrm>
            <a:off x="5784229" y="255713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人</a:t>
            </a:r>
          </a:p>
        </p:txBody>
      </p:sp>
      <p:sp>
        <p:nvSpPr>
          <p:cNvPr id="6155" name="文本框 16"/>
          <p:cNvSpPr>
            <a:spLocks noChangeArrowheads="1"/>
          </p:cNvSpPr>
          <p:nvPr/>
        </p:nvSpPr>
        <p:spPr bwMode="auto">
          <a:xfrm>
            <a:off x="2468304" y="3481536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交</a:t>
            </a:r>
          </a:p>
        </p:txBody>
      </p:sp>
      <p:sp>
        <p:nvSpPr>
          <p:cNvPr id="6156" name="文本框 16"/>
          <p:cNvSpPr>
            <a:spLocks noChangeArrowheads="1"/>
          </p:cNvSpPr>
          <p:nvPr/>
        </p:nvSpPr>
        <p:spPr bwMode="auto">
          <a:xfrm>
            <a:off x="3642567" y="348676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言</a:t>
            </a:r>
          </a:p>
        </p:txBody>
      </p:sp>
      <p:sp>
        <p:nvSpPr>
          <p:cNvPr id="6157" name="文本框 16"/>
          <p:cNvSpPr>
            <a:spLocks noChangeArrowheads="1"/>
          </p:cNvSpPr>
          <p:nvPr/>
        </p:nvSpPr>
        <p:spPr bwMode="auto">
          <a:xfrm>
            <a:off x="4859500" y="3486761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有</a:t>
            </a:r>
          </a:p>
        </p:txBody>
      </p:sp>
      <p:sp>
        <p:nvSpPr>
          <p:cNvPr id="6158" name="文本框 16"/>
          <p:cNvSpPr>
            <a:spLocks noChangeArrowheads="1"/>
          </p:cNvSpPr>
          <p:nvPr/>
        </p:nvSpPr>
        <p:spPr bwMode="auto">
          <a:xfrm>
            <a:off x="5830211" y="3499814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信</a:t>
            </a:r>
          </a:p>
        </p:txBody>
      </p:sp>
      <p:sp>
        <p:nvSpPr>
          <p:cNvPr id="6159" name="文本框 16"/>
          <p:cNvSpPr>
            <a:spLocks noChangeArrowheads="1"/>
          </p:cNvSpPr>
          <p:nvPr/>
        </p:nvSpPr>
        <p:spPr bwMode="auto">
          <a:xfrm>
            <a:off x="5291786" y="438704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方</a:t>
            </a:r>
          </a:p>
        </p:txBody>
      </p:sp>
      <p:sp>
        <p:nvSpPr>
          <p:cNvPr id="6160" name="文本框 16"/>
          <p:cNvSpPr>
            <a:spLocks noChangeArrowheads="1"/>
          </p:cNvSpPr>
          <p:nvPr/>
        </p:nvSpPr>
        <p:spPr bwMode="auto">
          <a:xfrm>
            <a:off x="2153979" y="440610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规</a:t>
            </a:r>
          </a:p>
        </p:txBody>
      </p:sp>
      <p:sp>
        <p:nvSpPr>
          <p:cNvPr id="6161" name="文本框 16"/>
          <p:cNvSpPr>
            <a:spLocks noChangeArrowheads="1"/>
          </p:cNvSpPr>
          <p:nvPr/>
        </p:nvSpPr>
        <p:spPr bwMode="auto">
          <a:xfrm>
            <a:off x="3100128" y="440610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矩</a:t>
            </a:r>
          </a:p>
        </p:txBody>
      </p:sp>
      <p:sp>
        <p:nvSpPr>
          <p:cNvPr id="6162" name="文本框 16"/>
          <p:cNvSpPr>
            <a:spLocks noChangeArrowheads="1"/>
          </p:cNvSpPr>
          <p:nvPr/>
        </p:nvSpPr>
        <p:spPr bwMode="auto">
          <a:xfrm>
            <a:off x="6237935" y="436043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kern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圆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基础巩固</a:t>
            </a: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/>
      <p:bldP spid="6154" grpId="0"/>
      <p:bldP spid="6155" grpId="0"/>
      <p:bldP spid="6156" grpId="0"/>
      <p:bldP spid="6157" grpId="0"/>
      <p:bldP spid="6158" grpId="0"/>
      <p:bldP spid="6159" grpId="0"/>
      <p:bldP spid="6160" grpId="0"/>
      <p:bldP spid="6161" grpId="0"/>
      <p:bldP spid="6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7180"/>
          <p:cNvSpPr>
            <a:spLocks noChangeArrowheads="1"/>
          </p:cNvSpPr>
          <p:nvPr/>
        </p:nvSpPr>
        <p:spPr bwMode="auto">
          <a:xfrm>
            <a:off x="3346450" y="2399011"/>
            <a:ext cx="8172450" cy="3143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七月茉莉花如雪，</a:t>
            </a:r>
            <a:endParaRPr lang="zh-CN" altLang="en-US" sz="2400" b="1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algn="ctr" eaLnBrk="1" hangingPunct="1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八月桂花满枝香。</a:t>
            </a:r>
          </a:p>
          <a:p>
            <a:pPr algn="ctr" eaLnBrk="1" hangingPunct="1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九月菊花姿百态，</a:t>
            </a:r>
          </a:p>
          <a:p>
            <a:pPr algn="ctr" eaLnBrk="1" hangingPunct="1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十月芙蓉正上妆。</a:t>
            </a:r>
          </a:p>
          <a:p>
            <a:pPr algn="ctr" eaLnBrk="1" hangingPunct="1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冬月水仙案头供，</a:t>
            </a:r>
          </a:p>
          <a:p>
            <a:pPr algn="ctr" eaLnBrk="1" hangingPunct="1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腊月寒梅斗冰霜。</a:t>
            </a:r>
          </a:p>
        </p:txBody>
      </p:sp>
      <p:sp>
        <p:nvSpPr>
          <p:cNvPr id="7189" name="直接连接符 7188"/>
          <p:cNvSpPr>
            <a:spLocks noChangeShapeType="1"/>
          </p:cNvSpPr>
          <p:nvPr/>
        </p:nvSpPr>
        <p:spPr bwMode="auto">
          <a:xfrm>
            <a:off x="4049522" y="3414908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190" name="直接连接符 7189"/>
          <p:cNvSpPr>
            <a:spLocks noChangeShapeType="1"/>
          </p:cNvSpPr>
          <p:nvPr/>
        </p:nvSpPr>
        <p:spPr bwMode="auto">
          <a:xfrm>
            <a:off x="4049522" y="2911790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191" name="直接连接符 7190"/>
          <p:cNvSpPr>
            <a:spLocks noChangeShapeType="1"/>
          </p:cNvSpPr>
          <p:nvPr/>
        </p:nvSpPr>
        <p:spPr bwMode="auto">
          <a:xfrm>
            <a:off x="4049522" y="3921694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192" name="直接连接符 7191"/>
          <p:cNvSpPr>
            <a:spLocks noChangeShapeType="1"/>
          </p:cNvSpPr>
          <p:nvPr/>
        </p:nvSpPr>
        <p:spPr bwMode="auto">
          <a:xfrm>
            <a:off x="4049522" y="4421058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193" name="直接连接符 7192"/>
          <p:cNvSpPr>
            <a:spLocks noChangeShapeType="1"/>
          </p:cNvSpPr>
          <p:nvPr/>
        </p:nvSpPr>
        <p:spPr bwMode="auto">
          <a:xfrm>
            <a:off x="4104386" y="4922962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194" name="直接连接符 7193"/>
          <p:cNvSpPr>
            <a:spLocks noChangeShapeType="1"/>
          </p:cNvSpPr>
          <p:nvPr/>
        </p:nvSpPr>
        <p:spPr bwMode="auto">
          <a:xfrm>
            <a:off x="4049522" y="5469570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195" name="直接连接符 7194"/>
          <p:cNvSpPr>
            <a:spLocks noChangeShapeType="1"/>
          </p:cNvSpPr>
          <p:nvPr/>
        </p:nvSpPr>
        <p:spPr bwMode="auto">
          <a:xfrm>
            <a:off x="6762242" y="2901818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196" name="直接连接符 7195"/>
          <p:cNvSpPr>
            <a:spLocks noChangeShapeType="1"/>
          </p:cNvSpPr>
          <p:nvPr/>
        </p:nvSpPr>
        <p:spPr bwMode="auto">
          <a:xfrm>
            <a:off x="6811010" y="3471606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199" name="直接连接符 7198"/>
          <p:cNvSpPr>
            <a:spLocks noChangeShapeType="1"/>
          </p:cNvSpPr>
          <p:nvPr/>
        </p:nvSpPr>
        <p:spPr bwMode="auto">
          <a:xfrm>
            <a:off x="6811010" y="3921694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7200" name="直接连接符 7199"/>
          <p:cNvSpPr>
            <a:spLocks noChangeShapeType="1"/>
          </p:cNvSpPr>
          <p:nvPr/>
        </p:nvSpPr>
        <p:spPr bwMode="auto">
          <a:xfrm>
            <a:off x="6762242" y="4428866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能力提升</a:t>
            </a:r>
          </a:p>
        </p:txBody>
      </p:sp>
      <p:sp>
        <p:nvSpPr>
          <p:cNvPr id="3" name="矩形 2"/>
          <p:cNvSpPr/>
          <p:nvPr/>
        </p:nvSpPr>
        <p:spPr>
          <a:xfrm>
            <a:off x="1679575" y="1887672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5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                       十二月花名歌</a:t>
            </a:r>
          </a:p>
          <a:p>
            <a:pPr algn="ctr">
              <a:lnSpc>
                <a:spcPct val="135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正月山茶满盆开，</a:t>
            </a:r>
          </a:p>
          <a:p>
            <a:pPr algn="ctr">
              <a:lnSpc>
                <a:spcPct val="135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二月迎春初开放。</a:t>
            </a:r>
            <a:endParaRPr lang="en-US" altLang="zh-CN" sz="24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  <a:p>
            <a:pPr algn="ctr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三月桃花红十里，</a:t>
            </a:r>
          </a:p>
          <a:p>
            <a:pPr algn="ctr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四月牡丹国色香。</a:t>
            </a:r>
          </a:p>
          <a:p>
            <a:pPr algn="ctr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五月石榴红似火，</a:t>
            </a:r>
          </a:p>
          <a:p>
            <a:pPr algn="ctr">
              <a:lnSpc>
                <a:spcPct val="14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六月荷花满池塘，</a:t>
            </a:r>
          </a:p>
          <a:p>
            <a:pPr algn="ctr">
              <a:lnSpc>
                <a:spcPct val="135000"/>
              </a:lnSpc>
            </a:pPr>
            <a:endParaRPr lang="zh-CN" altLang="en-US" sz="24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2237" y="1376936"/>
            <a:ext cx="4185761" cy="6692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四、我会联系课文回答问题。</a:t>
            </a:r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6762242" y="5005247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6762242" y="5564047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6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12289"/>
          <p:cNvSpPr>
            <a:spLocks noChangeArrowheads="1"/>
          </p:cNvSpPr>
          <p:nvPr/>
        </p:nvSpPr>
        <p:spPr bwMode="auto">
          <a:xfrm>
            <a:off x="788670" y="1421864"/>
            <a:ext cx="1073023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en-US" altLang="zh-CN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歌谣介绍了哪些花，请用“</a:t>
            </a:r>
            <a:r>
              <a:rPr lang="en-US" altLang="zh-CN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——”</a:t>
            </a:r>
            <a:r>
              <a:rPr lang="zh-CN" altLang="en-US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画出来。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2. “</a:t>
            </a:r>
            <a:r>
              <a:rPr lang="zh-CN" altLang="en-US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石榴红似火”是说石榴花像</a:t>
            </a:r>
            <a:r>
              <a:rPr lang="en-US" altLang="zh-CN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____</a:t>
            </a:r>
            <a:r>
              <a:rPr lang="zh-CN" altLang="en-US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一样红。“茉莉花如雪”是说茉莉花像</a:t>
            </a:r>
            <a:r>
              <a:rPr lang="en-US" altLang="zh-CN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_____</a:t>
            </a:r>
            <a:r>
              <a:rPr lang="zh-CN" altLang="en-US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一样白。</a:t>
            </a:r>
          </a:p>
        </p:txBody>
      </p:sp>
      <p:sp>
        <p:nvSpPr>
          <p:cNvPr id="12299" name="文本框 16"/>
          <p:cNvSpPr>
            <a:spLocks noChangeArrowheads="1"/>
          </p:cNvSpPr>
          <p:nvPr/>
        </p:nvSpPr>
        <p:spPr bwMode="auto">
          <a:xfrm>
            <a:off x="5773148" y="2909571"/>
            <a:ext cx="553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火</a:t>
            </a:r>
          </a:p>
        </p:txBody>
      </p:sp>
      <p:sp>
        <p:nvSpPr>
          <p:cNvPr id="12300" name="文本框 16"/>
          <p:cNvSpPr>
            <a:spLocks noChangeArrowheads="1"/>
          </p:cNvSpPr>
          <p:nvPr/>
        </p:nvSpPr>
        <p:spPr bwMode="auto">
          <a:xfrm>
            <a:off x="2465705" y="3993198"/>
            <a:ext cx="553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雪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能力提升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/>
      <p:bldP spid="123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11265"/>
          <p:cNvSpPr>
            <a:spLocks noChangeArrowheads="1"/>
          </p:cNvSpPr>
          <p:nvPr/>
        </p:nvSpPr>
        <p:spPr bwMode="auto">
          <a:xfrm>
            <a:off x="660400" y="1531446"/>
            <a:ext cx="8172450" cy="108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五、课外拓展阅读。</a:t>
            </a:r>
          </a:p>
          <a:p>
            <a:pPr eaLnBrk="1" hangingPunct="1">
              <a:lnSpc>
                <a:spcPct val="150000"/>
              </a:lnSpc>
            </a:pPr>
            <a:endParaRPr lang="zh-CN" altLang="en-US" sz="2800" kern="0" dirty="0"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pic>
        <p:nvPicPr>
          <p:cNvPr id="8195" name="图片 112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486" y="2196873"/>
            <a:ext cx="3955327" cy="3412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直接连接符 11268"/>
          <p:cNvSpPr>
            <a:spLocks noChangeShapeType="1"/>
          </p:cNvSpPr>
          <p:nvPr/>
        </p:nvSpPr>
        <p:spPr bwMode="auto">
          <a:xfrm>
            <a:off x="4908550" y="3423920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11270" name="直接连接符 11269"/>
          <p:cNvSpPr>
            <a:spLocks noChangeShapeType="1"/>
          </p:cNvSpPr>
          <p:nvPr/>
        </p:nvSpPr>
        <p:spPr bwMode="auto">
          <a:xfrm>
            <a:off x="5963920" y="3423920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11271" name="直接连接符 11270"/>
          <p:cNvSpPr>
            <a:spLocks noChangeShapeType="1"/>
          </p:cNvSpPr>
          <p:nvPr/>
        </p:nvSpPr>
        <p:spPr bwMode="auto">
          <a:xfrm>
            <a:off x="6283960" y="3978910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11272" name="直接连接符 11271"/>
          <p:cNvSpPr>
            <a:spLocks noChangeShapeType="1"/>
          </p:cNvSpPr>
          <p:nvPr/>
        </p:nvSpPr>
        <p:spPr bwMode="auto">
          <a:xfrm>
            <a:off x="4908550" y="4518660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11273" name="直接连接符 11272"/>
          <p:cNvSpPr>
            <a:spLocks noChangeShapeType="1"/>
          </p:cNvSpPr>
          <p:nvPr/>
        </p:nvSpPr>
        <p:spPr bwMode="auto">
          <a:xfrm>
            <a:off x="6026149" y="4518660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11274" name="直接连接符 11273"/>
          <p:cNvSpPr>
            <a:spLocks noChangeShapeType="1"/>
          </p:cNvSpPr>
          <p:nvPr/>
        </p:nvSpPr>
        <p:spPr bwMode="auto">
          <a:xfrm>
            <a:off x="4908550" y="5148580"/>
            <a:ext cx="6985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能力提升</a:t>
            </a: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"/>
          <p:cNvSpPr>
            <a:spLocks noChangeArrowheads="1"/>
          </p:cNvSpPr>
          <p:nvPr/>
        </p:nvSpPr>
        <p:spPr bwMode="auto">
          <a:xfrm>
            <a:off x="660400" y="1384836"/>
            <a:ext cx="1095978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这首儿歌共有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         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句话。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这首儿歌共写了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         )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种植物，请用“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——”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把它们画出来。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3. 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从儿歌中找出下列词语的反义词。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3221873" y="1659683"/>
            <a:ext cx="5191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综艺繁体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542436" y="2380948"/>
            <a:ext cx="5191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综艺繁体"/>
                <a:sym typeface="Arial" panose="020B0604020202020204" pitchFamily="34" charset="0"/>
              </a:rPr>
              <a:t>6</a:t>
            </a:r>
          </a:p>
        </p:txBody>
      </p:sp>
      <p:pic>
        <p:nvPicPr>
          <p:cNvPr id="9221" name="图片 819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96" y="3693160"/>
            <a:ext cx="6230441" cy="2284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84870" y="4070424"/>
            <a:ext cx="5191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白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8312468" y="4070424"/>
            <a:ext cx="5191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矮</a:t>
            </a:r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4684871" y="5391188"/>
            <a:ext cx="5191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胖</a:t>
            </a:r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8312467" y="5391188"/>
            <a:ext cx="5191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b="1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上</a:t>
            </a: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能力提升</a:t>
            </a:r>
          </a:p>
          <a:p>
            <a:endParaRPr lang="zh-CN" altLang="en-US" dirty="0">
              <a:latin typeface="Arial" panose="020B0604020202020204" pitchFamily="34" charset="0"/>
              <a:ea typeface="思源黑体 CN Medium" panose="02010600030101010101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/>
      <p:bldP spid="8196" grpId="0" bldLvl="0"/>
      <p:bldP spid="8198" grpId="0" bldLvl="0"/>
      <p:bldP spid="8199" grpId="0" bldLvl="0"/>
      <p:bldP spid="8200" grpId="0" bldLvl="0"/>
      <p:bldP spid="8201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9"/>
          <p:cNvSpPr>
            <a:spLocks noChangeArrowheads="1"/>
          </p:cNvSpPr>
          <p:nvPr/>
        </p:nvSpPr>
        <p:spPr bwMode="auto">
          <a:xfrm>
            <a:off x="838923" y="1325563"/>
            <a:ext cx="1038852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95300" indent="-495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六、读一读，把下列句子中意思相反的词语找出来。</a:t>
            </a:r>
          </a:p>
          <a:p>
            <a:pPr eaLnBrk="1" hangingPunct="1">
              <a:lnSpc>
                <a:spcPct val="200000"/>
              </a:lnSpc>
              <a:buFont typeface="Arial" panose="020B0604020202020204" pitchFamily="34" charset="0"/>
              <a:buAutoNum type="arabicPeriod"/>
            </a:pP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困难像弹簧，你强它就弱，你弱它就强。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)——(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失败乃成功之母。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)——(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3. 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远看山有色，近听水无声。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)——(</a:t>
            </a:r>
            <a:r>
              <a:rPr lang="zh-CN" altLang="en-US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            </a:t>
            </a:r>
            <a:r>
              <a:rPr lang="en-US" altLang="zh-CN" sz="2400" kern="0" dirty="0">
                <a:ea typeface="思源黑体 CN Medium" panose="02010600030101010101" pitchFamily="34" charset="-122"/>
                <a:sym typeface="Arial" panose="020B0604020202020204" pitchFamily="34" charset="0"/>
              </a:rPr>
              <a:t>)</a:t>
            </a:r>
          </a:p>
        </p:txBody>
      </p:sp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1333651" y="3043238"/>
            <a:ext cx="5191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强</a:t>
            </a:r>
          </a:p>
        </p:txBody>
      </p:sp>
      <p:sp>
        <p:nvSpPr>
          <p:cNvPr id="10252" name="Rectangle 6"/>
          <p:cNvSpPr>
            <a:spLocks noChangeArrowheads="1"/>
          </p:cNvSpPr>
          <p:nvPr/>
        </p:nvSpPr>
        <p:spPr bwMode="auto">
          <a:xfrm>
            <a:off x="3101402" y="3043238"/>
            <a:ext cx="5191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弱</a:t>
            </a:r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4037957" y="3757322"/>
            <a:ext cx="9080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失败</a:t>
            </a:r>
          </a:p>
        </p:txBody>
      </p:sp>
      <p:sp>
        <p:nvSpPr>
          <p:cNvPr id="10254" name="Rectangle 6"/>
          <p:cNvSpPr>
            <a:spLocks noChangeArrowheads="1"/>
          </p:cNvSpPr>
          <p:nvPr/>
        </p:nvSpPr>
        <p:spPr bwMode="auto">
          <a:xfrm>
            <a:off x="5730553" y="3757322"/>
            <a:ext cx="9080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kern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成功</a:t>
            </a:r>
          </a:p>
        </p:txBody>
      </p:sp>
      <p:sp>
        <p:nvSpPr>
          <p:cNvPr id="10255" name="Rectangle 6"/>
          <p:cNvSpPr>
            <a:spLocks noChangeArrowheads="1"/>
          </p:cNvSpPr>
          <p:nvPr/>
        </p:nvSpPr>
        <p:spPr bwMode="auto">
          <a:xfrm>
            <a:off x="5136828" y="4482862"/>
            <a:ext cx="1047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远</a:t>
            </a:r>
            <a:r>
              <a:rPr lang="en-US" altLang="zh-CN" sz="2800" kern="0" dirty="0">
                <a:solidFill>
                  <a:srgbClr val="FF0000"/>
                </a:solidFill>
                <a:ea typeface="思源黑体 CN Medium" panose="02010600030101010101" pitchFamily="34" charset="-122"/>
                <a:sym typeface="Arial" panose="020B0604020202020204" pitchFamily="34" charset="0"/>
              </a:rPr>
              <a:t>/</a:t>
            </a:r>
            <a:r>
              <a:rPr lang="zh-CN" altLang="en-US" sz="2600" kern="0" dirty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有</a:t>
            </a:r>
          </a:p>
        </p:txBody>
      </p:sp>
      <p:sp>
        <p:nvSpPr>
          <p:cNvPr id="10256" name="Rectangle 6"/>
          <p:cNvSpPr>
            <a:spLocks noChangeArrowheads="1"/>
          </p:cNvSpPr>
          <p:nvPr/>
        </p:nvSpPr>
        <p:spPr bwMode="auto">
          <a:xfrm>
            <a:off x="6979776" y="4482862"/>
            <a:ext cx="139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kern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近</a:t>
            </a:r>
            <a:r>
              <a:rPr lang="en-US" altLang="zh-CN" sz="2600" kern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/</a:t>
            </a:r>
            <a:r>
              <a:rPr lang="zh-CN" altLang="en-US" sz="2600" kern="0">
                <a:solidFill>
                  <a:srgbClr val="FF0000"/>
                </a:solidFill>
                <a:ea typeface="思源黑体 CN Medium" panose="02010600030101010101" pitchFamily="34" charset="-122"/>
                <a:cs typeface="方正书宋_GBK"/>
                <a:sym typeface="Arial" panose="020B0604020202020204" pitchFamily="34" charset="0"/>
              </a:rPr>
              <a:t>无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latin typeface="Arial" panose="020B0604020202020204" pitchFamily="34" charset="0"/>
                <a:ea typeface="思源黑体 CN Medium" panose="02010600030101010101" pitchFamily="34" charset="-122"/>
                <a:sym typeface="Arial" panose="020B0604020202020204" pitchFamily="34" charset="0"/>
              </a:rPr>
              <a:t>举一反三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bldLvl="0"/>
      <p:bldP spid="10252" grpId="0" bldLvl="0"/>
      <p:bldP spid="10253" grpId="0" bldLvl="0"/>
      <p:bldP spid="10254" grpId="0" bldLvl="0"/>
      <p:bldP spid="10255" grpId="0" bldLvl="0"/>
      <p:bldP spid="10256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宽屏</PresentationFormat>
  <Paragraphs>91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思源黑体 CN Regular</vt:lpstr>
      <vt:lpstr>方正书宋_GBK</vt:lpstr>
      <vt:lpstr>思源黑体 CN Bold</vt:lpstr>
      <vt:lpstr>思源黑体 CN Light</vt:lpstr>
      <vt:lpstr>Arial</vt:lpstr>
      <vt:lpstr>思源黑体 CN Medium</vt:lpstr>
      <vt:lpstr>方正综艺繁体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2020-10-19T02:43:00Z</dcterms:created>
  <dcterms:modified xsi:type="dcterms:W3CDTF">2023-01-13T15:47:53Z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28817C08D04640D69C9006F924422ADB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