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handoutMasterIdLst>
    <p:handoutMasterId r:id="rId21"/>
  </p:handoutMasterIdLst>
  <p:sldIdLst>
    <p:sldId id="257" r:id="rId2"/>
    <p:sldId id="276" r:id="rId3"/>
    <p:sldId id="261" r:id="rId4"/>
    <p:sldId id="283" r:id="rId5"/>
    <p:sldId id="263" r:id="rId6"/>
    <p:sldId id="289" r:id="rId7"/>
    <p:sldId id="295" r:id="rId8"/>
    <p:sldId id="264" r:id="rId9"/>
    <p:sldId id="265" r:id="rId10"/>
    <p:sldId id="297" r:id="rId11"/>
    <p:sldId id="267" r:id="rId12"/>
    <p:sldId id="298" r:id="rId13"/>
    <p:sldId id="299" r:id="rId14"/>
    <p:sldId id="269" r:id="rId15"/>
    <p:sldId id="270" r:id="rId16"/>
    <p:sldId id="286" r:id="rId17"/>
    <p:sldId id="300" r:id="rId18"/>
    <p:sldId id="301"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5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1" autoAdjust="0"/>
    <p:restoredTop sz="94469" autoAdjust="0"/>
  </p:normalViewPr>
  <p:slideViewPr>
    <p:cSldViewPr snapToGrid="0">
      <p:cViewPr>
        <p:scale>
          <a:sx n="90" d="100"/>
          <a:sy n="90" d="100"/>
        </p:scale>
        <p:origin x="-1164" y="-516"/>
      </p:cViewPr>
      <p:guideLst>
        <p:guide orient="horz" pos="2160"/>
        <p:guide pos="563"/>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4.wmf"/><Relationship Id="rId4"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8715EE-3B03-4D2D-B87F-C1C933DDB61A}"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56DF3B-9234-45E1-9B81-8D140CFA6B0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17</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18</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10</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11</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12</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13</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14</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15</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16</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DD69B0E6-0EFA-4C62-8D08-A725668DEB94}" type="datetimeFigureOut">
              <a:rPr lang="zh-CN" altLang="en-US" smtClean="0"/>
              <a:t>2023-01-16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4FA470-C0EE-4826-B0F8-88AD41015D3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D69B0E6-0EFA-4C62-8D08-A725668DEB94}" type="datetimeFigureOut">
              <a:rPr lang="zh-CN" altLang="en-US" smtClean="0"/>
              <a:t>2023-01-16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4FA470-C0EE-4826-B0F8-88AD41015D3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1"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1"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D69B0E6-0EFA-4C62-8D08-A725668DEB94}" type="datetimeFigureOut">
              <a:rPr lang="zh-CN" altLang="en-US" smtClean="0"/>
              <a:t>2023-01-16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4FA470-C0EE-4826-B0F8-88AD41015D3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D69B0E6-0EFA-4C62-8D08-A725668DEB94}" type="datetimeFigureOut">
              <a:rPr lang="zh-CN" altLang="en-US" smtClean="0"/>
              <a:t>2023-01-16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4FA470-C0EE-4826-B0F8-88AD41015D3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40"/>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DD69B0E6-0EFA-4C62-8D08-A725668DEB94}" type="datetimeFigureOut">
              <a:rPr lang="zh-CN" altLang="en-US" smtClean="0"/>
              <a:t>2023-01-16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4FA470-C0EE-4826-B0F8-88AD41015D3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D69B0E6-0EFA-4C62-8D08-A725668DEB94}" type="datetimeFigureOut">
              <a:rPr lang="zh-CN" altLang="en-US" smtClean="0"/>
              <a:t>2023-01-16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64FA470-C0EE-4826-B0F8-88AD41015D3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7"/>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9"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1"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D69B0E6-0EFA-4C62-8D08-A725668DEB94}" type="datetimeFigureOut">
              <a:rPr lang="zh-CN" altLang="en-US" smtClean="0"/>
              <a:t>2023-01-16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64FA470-C0EE-4826-B0F8-88AD41015D3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D69B0E6-0EFA-4C62-8D08-A725668DEB94}" type="datetimeFigureOut">
              <a:rPr lang="zh-CN" altLang="en-US" smtClean="0"/>
              <a:t>2023-01-16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64FA470-C0EE-4826-B0F8-88AD41015D3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D69B0E6-0EFA-4C62-8D08-A725668DEB94}" type="datetimeFigureOut">
              <a:rPr lang="zh-CN" altLang="en-US" smtClean="0"/>
              <a:t>2023-01-16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64FA470-C0EE-4826-B0F8-88AD41015D3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D69B0E6-0EFA-4C62-8D08-A725668DEB94}" type="datetimeFigureOut">
              <a:rPr lang="zh-CN" altLang="en-US" smtClean="0"/>
              <a:t>2023-01-16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64FA470-C0EE-4826-B0F8-88AD41015D3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D69B0E6-0EFA-4C62-8D08-A725668DEB94}" type="datetimeFigureOut">
              <a:rPr lang="zh-CN" altLang="en-US" smtClean="0"/>
              <a:t>2023-01-16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64FA470-C0EE-4826-B0F8-88AD41015D3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9B0E6-0EFA-4C62-8D08-A725668DEB94}" type="datetimeFigureOut">
              <a:rPr lang="zh-CN" altLang="en-US" smtClean="0"/>
              <a:t>2023-01-16</a:t>
            </a:fld>
            <a:endParaRPr lang="zh-CN" altLang="en-US"/>
          </a:p>
        </p:txBody>
      </p:sp>
      <p:sp>
        <p:nvSpPr>
          <p:cNvPr id="5" name="页脚占位符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4FA470-C0EE-4826-B0F8-88AD41015D3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4.xml"/><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image" Target="../media/image23.png"/><Relationship Id="rId4" Type="http://schemas.openxmlformats.org/officeDocument/2006/relationships/image" Target="../media/image22.png"/><Relationship Id="rId9" Type="http://schemas.openxmlformats.org/officeDocument/2006/relationships/image" Target="../media/image21.wmf"/></Relationships>
</file>

<file path=ppt/slides/_rels/slide1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6.png"/></Relationships>
</file>

<file path=ppt/slides/_rels/slide1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8.png"/></Relationships>
</file>

<file path=ppt/slides/_rels/slide15.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30.jpeg"/><Relationship Id="rId4" Type="http://schemas.openxmlformats.org/officeDocument/2006/relationships/image" Target="NULL"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1.png"/><Relationship Id="rId7" Type="http://schemas.openxmlformats.org/officeDocument/2006/relationships/image" Target="../media/image34.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33.GIF"/><Relationship Id="rId5" Type="http://schemas.openxmlformats.org/officeDocument/2006/relationships/image" Target="NULL" TargetMode="External"/><Relationship Id="rId4" Type="http://schemas.openxmlformats.org/officeDocument/2006/relationships/image" Target="../media/image32.GIF"/></Relationships>
</file>

<file path=ppt/slides/_rels/slide1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36.wmf"/><Relationship Id="rId5" Type="http://schemas.openxmlformats.org/officeDocument/2006/relationships/oleObject" Target="../embeddings/oleObject10.bin"/><Relationship Id="rId4" Type="http://schemas.openxmlformats.org/officeDocument/2006/relationships/image" Target="../media/image35.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oleObject" Target="../embeddings/oleObject3.bin"/><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image" Target="../media/image3.png"/><Relationship Id="rId7" Type="http://schemas.openxmlformats.org/officeDocument/2006/relationships/image" Target="../media/image9.wmf"/><Relationship Id="rId12"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5.bin"/><Relationship Id="rId11" Type="http://schemas.openxmlformats.org/officeDocument/2006/relationships/image" Target="../media/image11.wmf"/><Relationship Id="rId5" Type="http://schemas.openxmlformats.org/officeDocument/2006/relationships/image" Target="../media/image4.w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10.wmf"/></Relationships>
</file>

<file path=ppt/slides/_rels/slide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http://p1.so.qhimg.com/bdr/_240_/t015b2e4c53db290b31.jpg"/>
          <p:cNvPicPr>
            <a:picLocks noChangeAspect="1" noChangeArrowheads="1"/>
          </p:cNvPicPr>
          <p:nvPr/>
        </p:nvPicPr>
        <p:blipFill>
          <a:blip r:embed="rId3"/>
          <a:srcRect/>
          <a:stretch>
            <a:fillRect/>
          </a:stretch>
        </p:blipFill>
        <p:spPr bwMode="auto">
          <a:xfrm>
            <a:off x="282296" y="2327996"/>
            <a:ext cx="3111183" cy="3642360"/>
          </a:xfrm>
          <a:prstGeom prst="rect">
            <a:avLst/>
          </a:prstGeom>
          <a:noFill/>
          <a:extLst>
            <a:ext uri="{909E8E84-426E-40DD-AFC4-6F175D3DCCD1}">
              <a14:hiddenFill xmlns:a14="http://schemas.microsoft.com/office/drawing/2010/main">
                <a:solidFill>
                  <a:srgbClr val="FFFFFF"/>
                </a:solidFill>
              </a14:hiddenFill>
            </a:ext>
          </a:extLst>
        </p:spPr>
      </p:pic>
      <p:sp>
        <p:nvSpPr>
          <p:cNvPr id="2" name="五边形 7"/>
          <p:cNvSpPr>
            <a:spLocks noChangeArrowheads="1"/>
          </p:cNvSpPr>
          <p:nvPr/>
        </p:nvSpPr>
        <p:spPr bwMode="auto">
          <a:xfrm>
            <a:off x="-10094" y="489775"/>
            <a:ext cx="6578535"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a:solidFill>
                  <a:srgbClr val="FFFFFF"/>
                </a:solidFill>
                <a:latin typeface="微软雅黑" panose="020B0503020204020204" pitchFamily="34" charset="-122"/>
              </a:rPr>
              <a:t>第七单元  分数的初步认识（一）</a:t>
            </a:r>
          </a:p>
        </p:txBody>
      </p:sp>
      <p:sp>
        <p:nvSpPr>
          <p:cNvPr id="4" name="文本框 3"/>
          <p:cNvSpPr txBox="1"/>
          <p:nvPr/>
        </p:nvSpPr>
        <p:spPr>
          <a:xfrm>
            <a:off x="4132627" y="2108401"/>
            <a:ext cx="7646831" cy="1412694"/>
          </a:xfrm>
          <a:prstGeom prst="rect">
            <a:avLst/>
          </a:prstGeom>
          <a:noFill/>
        </p:spPr>
        <p:txBody>
          <a:bodyPr wrap="square">
            <a:spAutoFit/>
          </a:bodyPr>
          <a:lstStyle/>
          <a:p>
            <a:pPr algn="ctr">
              <a:lnSpc>
                <a:spcPct val="130000"/>
              </a:lnSpc>
              <a:defRPr/>
            </a:pPr>
            <a:r>
              <a:rPr lang="en-US" altLang="zh-CN" sz="6600" b="1" dirty="0" smtClean="0">
                <a:solidFill>
                  <a:schemeClr val="tx1">
                    <a:lumMod val="65000"/>
                    <a:lumOff val="35000"/>
                  </a:schemeClr>
                </a:solidFill>
                <a:latin typeface="微软雅黑" panose="020B0503020204020204" pitchFamily="34" charset="-122"/>
                <a:ea typeface="微软雅黑" panose="020B0503020204020204" pitchFamily="34" charset="-122"/>
              </a:rPr>
              <a:t>7.1  </a:t>
            </a:r>
            <a:r>
              <a:rPr lang="zh-CN" altLang="en-US" sz="6600" b="1" dirty="0" smtClean="0">
                <a:solidFill>
                  <a:schemeClr val="tx1">
                    <a:lumMod val="65000"/>
                    <a:lumOff val="35000"/>
                  </a:schemeClr>
                </a:solidFill>
                <a:latin typeface="微软雅黑" panose="020B0503020204020204" pitchFamily="34" charset="-122"/>
                <a:ea typeface="微软雅黑" panose="020B0503020204020204" pitchFamily="34" charset="-122"/>
              </a:rPr>
              <a:t>认</a:t>
            </a:r>
            <a:r>
              <a:rPr lang="zh-CN" altLang="en-US" sz="6600" b="1" dirty="0">
                <a:solidFill>
                  <a:schemeClr val="tx1">
                    <a:lumMod val="65000"/>
                    <a:lumOff val="35000"/>
                  </a:schemeClr>
                </a:solidFill>
                <a:latin typeface="微软雅黑" panose="020B0503020204020204" pitchFamily="34" charset="-122"/>
                <a:ea typeface="微软雅黑" panose="020B0503020204020204" pitchFamily="34" charset="-122"/>
              </a:rPr>
              <a:t>识分数</a:t>
            </a:r>
          </a:p>
        </p:txBody>
      </p:sp>
      <p:sp>
        <p:nvSpPr>
          <p:cNvPr id="6" name="矩形 5"/>
          <p:cNvSpPr/>
          <p:nvPr/>
        </p:nvSpPr>
        <p:spPr>
          <a:xfrm>
            <a:off x="6188136" y="5563066"/>
            <a:ext cx="3812262" cy="1040285"/>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p>
          <a:p>
            <a:pPr marL="342900" lvl="0" indent="-342900" algn="ctr" fontAlgn="base">
              <a:lnSpc>
                <a:spcPct val="110000"/>
              </a:lnSpc>
              <a:spcBef>
                <a:spcPct val="0"/>
              </a:spcBef>
              <a:spcAft>
                <a:spcPct val="0"/>
              </a:spcAft>
            </a:pPr>
            <a:endParaRPr lang="en-US" altLang="zh-CN" sz="2800"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9"/>
          <p:cNvSpPr txBox="1"/>
          <p:nvPr/>
        </p:nvSpPr>
        <p:spPr>
          <a:xfrm>
            <a:off x="892175" y="1669766"/>
            <a:ext cx="6867367" cy="738664"/>
          </a:xfrm>
          <a:prstGeom prst="rect">
            <a:avLst/>
          </a:prstGeom>
          <a:noFill/>
        </p:spPr>
        <p:txBody>
          <a:bodyPr wrap="square" rtlCol="0">
            <a:spAutoFit/>
          </a:bodyPr>
          <a:lstStyle/>
          <a:p>
            <a:pPr>
              <a:lnSpc>
                <a:spcPct val="150000"/>
              </a:lnSpc>
            </a:pPr>
            <a:r>
              <a:rPr lang="zh-CN" altLang="en-US" sz="2800" dirty="0">
                <a:latin typeface="微软雅黑" panose="020B0503020204020204" pitchFamily="34" charset="-122"/>
                <a:ea typeface="微软雅黑" panose="020B0503020204020204" pitchFamily="34" charset="-122"/>
              </a:rPr>
              <a:t>小练习：写出下图中所表示的分数。</a:t>
            </a:r>
          </a:p>
        </p:txBody>
      </p:sp>
      <p:pic>
        <p:nvPicPr>
          <p:cNvPr id="6146" name="Picture 2"/>
          <p:cNvPicPr>
            <a:picLocks noChangeAspect="1" noChangeArrowheads="1"/>
          </p:cNvPicPr>
          <p:nvPr/>
        </p:nvPicPr>
        <p:blipFill>
          <a:blip r:embed="rId3" cstate="email"/>
          <a:srcRect/>
          <a:stretch>
            <a:fillRect/>
          </a:stretch>
        </p:blipFill>
        <p:spPr bwMode="auto">
          <a:xfrm>
            <a:off x="9685553" y="4840131"/>
            <a:ext cx="2460729" cy="1975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4" name="图片 105"/>
          <p:cNvPicPr>
            <a:picLocks noChangeAspect="1" noChangeArrowheads="1"/>
          </p:cNvPicPr>
          <p:nvPr/>
        </p:nvPicPr>
        <p:blipFill>
          <a:blip r:embed="rId4"/>
          <a:srcRect/>
          <a:stretch>
            <a:fillRect/>
          </a:stretch>
        </p:blipFill>
        <p:spPr bwMode="auto">
          <a:xfrm>
            <a:off x="2119314" y="2995637"/>
            <a:ext cx="7666951" cy="2275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8908202" y="2834299"/>
            <a:ext cx="414337" cy="954107"/>
          </a:xfrm>
          <a:prstGeom prst="rect">
            <a:avLst/>
          </a:prstGeom>
          <a:noFill/>
        </p:spPr>
        <p:txBody>
          <a:bodyPr wrap="square" rtlCol="0">
            <a:spAutoFit/>
          </a:bodyPr>
          <a:lstStyle/>
          <a:p>
            <a:r>
              <a:rPr lang="en-US" altLang="zh-CN" sz="2800" u="sng" dirty="0" smtClean="0">
                <a:solidFill>
                  <a:srgbClr val="FF0000"/>
                </a:solidFill>
                <a:latin typeface="楷体" panose="02010609060101010101" pitchFamily="49" charset="-122"/>
                <a:ea typeface="楷体" panose="02010609060101010101" pitchFamily="49" charset="-122"/>
              </a:rPr>
              <a:t>1</a:t>
            </a:r>
          </a:p>
          <a:p>
            <a:r>
              <a:rPr lang="en-US" altLang="zh-CN" sz="2800" dirty="0" smtClean="0">
                <a:solidFill>
                  <a:srgbClr val="FF0000"/>
                </a:solidFill>
                <a:latin typeface="楷体" panose="02010609060101010101" pitchFamily="49" charset="-122"/>
                <a:ea typeface="楷体" panose="02010609060101010101" pitchFamily="49" charset="-122"/>
              </a:rPr>
              <a:t>2</a:t>
            </a:r>
          </a:p>
        </p:txBody>
      </p:sp>
      <p:sp>
        <p:nvSpPr>
          <p:cNvPr id="9" name="TextBox 8"/>
          <p:cNvSpPr txBox="1"/>
          <p:nvPr/>
        </p:nvSpPr>
        <p:spPr>
          <a:xfrm>
            <a:off x="8908201" y="3731254"/>
            <a:ext cx="414337" cy="954107"/>
          </a:xfrm>
          <a:prstGeom prst="rect">
            <a:avLst/>
          </a:prstGeom>
          <a:noFill/>
        </p:spPr>
        <p:txBody>
          <a:bodyPr wrap="square" rtlCol="0">
            <a:spAutoFit/>
          </a:bodyPr>
          <a:lstStyle/>
          <a:p>
            <a:r>
              <a:rPr lang="en-US" altLang="zh-CN" sz="2800" u="sng" dirty="0" smtClean="0">
                <a:solidFill>
                  <a:srgbClr val="FF0000"/>
                </a:solidFill>
                <a:latin typeface="楷体" panose="02010609060101010101" pitchFamily="49" charset="-122"/>
                <a:ea typeface="楷体" panose="02010609060101010101" pitchFamily="49" charset="-122"/>
              </a:rPr>
              <a:t>1</a:t>
            </a:r>
          </a:p>
          <a:p>
            <a:r>
              <a:rPr lang="en-US" altLang="zh-CN" sz="2800" dirty="0" smtClean="0">
                <a:solidFill>
                  <a:srgbClr val="FF0000"/>
                </a:solidFill>
                <a:latin typeface="楷体" panose="02010609060101010101" pitchFamily="49" charset="-122"/>
                <a:ea typeface="楷体" panose="02010609060101010101" pitchFamily="49" charset="-122"/>
              </a:rPr>
              <a:t>4</a:t>
            </a:r>
          </a:p>
        </p:txBody>
      </p:sp>
      <p:sp>
        <p:nvSpPr>
          <p:cNvPr id="11" name="TextBox 10"/>
          <p:cNvSpPr txBox="1"/>
          <p:nvPr/>
        </p:nvSpPr>
        <p:spPr>
          <a:xfrm>
            <a:off x="8936778" y="4671073"/>
            <a:ext cx="414337" cy="954107"/>
          </a:xfrm>
          <a:prstGeom prst="rect">
            <a:avLst/>
          </a:prstGeom>
          <a:noFill/>
        </p:spPr>
        <p:txBody>
          <a:bodyPr wrap="square" rtlCol="0">
            <a:spAutoFit/>
          </a:bodyPr>
          <a:lstStyle/>
          <a:p>
            <a:r>
              <a:rPr lang="en-US" altLang="zh-CN" sz="2800" u="sng" dirty="0" smtClean="0">
                <a:solidFill>
                  <a:srgbClr val="FF0000"/>
                </a:solidFill>
                <a:latin typeface="楷体" panose="02010609060101010101" pitchFamily="49" charset="-122"/>
                <a:ea typeface="楷体" panose="02010609060101010101" pitchFamily="49" charset="-122"/>
              </a:rPr>
              <a:t>1</a:t>
            </a:r>
          </a:p>
          <a:p>
            <a:r>
              <a:rPr lang="en-US" altLang="zh-CN" sz="2800" dirty="0" smtClean="0">
                <a:solidFill>
                  <a:srgbClr val="FF0000"/>
                </a:solidFill>
                <a:latin typeface="楷体" panose="02010609060101010101" pitchFamily="49" charset="-122"/>
                <a:ea typeface="楷体" panose="02010609060101010101" pitchFamily="49" charset="-122"/>
              </a:rPr>
              <a:t>8</a:t>
            </a:r>
          </a:p>
        </p:txBody>
      </p:sp>
      <p:sp>
        <p:nvSpPr>
          <p:cNvPr id="10" name="五边形 7"/>
          <p:cNvSpPr>
            <a:spLocks noChangeArrowheads="1"/>
          </p:cNvSpPr>
          <p:nvPr/>
        </p:nvSpPr>
        <p:spPr bwMode="auto">
          <a:xfrm>
            <a:off x="0"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知识梳理</a:t>
            </a:r>
            <a:endParaRPr lang="zh-CN" altLang="en-US" sz="3200" dirty="0">
              <a:solidFill>
                <a:srgbClr val="FFFFFF"/>
              </a:solidFill>
              <a:latin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4" cstate="email"/>
          <a:srcRect/>
          <a:stretch>
            <a:fillRect/>
          </a:stretch>
        </p:blipFill>
        <p:spPr bwMode="auto">
          <a:xfrm>
            <a:off x="9860562" y="5213378"/>
            <a:ext cx="2270479" cy="1562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9"/>
          <p:cNvSpPr txBox="1"/>
          <p:nvPr/>
        </p:nvSpPr>
        <p:spPr>
          <a:xfrm>
            <a:off x="830734" y="1120810"/>
            <a:ext cx="10378287" cy="738664"/>
          </a:xfrm>
          <a:prstGeom prst="rect">
            <a:avLst/>
          </a:prstGeom>
          <a:noFill/>
        </p:spPr>
        <p:txBody>
          <a:bodyPr wrap="square" rtlCol="0">
            <a:spAutoFit/>
          </a:bodyPr>
          <a:lstStyle/>
          <a:p>
            <a:pPr>
              <a:lnSpc>
                <a:spcPct val="150000"/>
              </a:lnSpc>
            </a:pPr>
            <a:r>
              <a:rPr lang="zh-CN" altLang="en-US" sz="2800" b="1" dirty="0" smtClean="0">
                <a:latin typeface="微软雅黑" panose="020B0503020204020204" pitchFamily="34" charset="-122"/>
                <a:ea typeface="微软雅黑" panose="020B0503020204020204" pitchFamily="34" charset="-122"/>
              </a:rPr>
              <a:t>知识点</a:t>
            </a:r>
            <a:r>
              <a:rPr lang="en-US" altLang="zh-CN" sz="2800" b="1" dirty="0" smtClean="0">
                <a:latin typeface="微软雅黑" panose="020B0503020204020204" pitchFamily="34" charset="-122"/>
                <a:ea typeface="微软雅黑" panose="020B0503020204020204" pitchFamily="34" charset="-122"/>
              </a:rPr>
              <a:t>2</a:t>
            </a:r>
            <a:r>
              <a:rPr lang="zh-CN" altLang="en-US" sz="2800" dirty="0">
                <a:latin typeface="微软雅黑" panose="020B0503020204020204" pitchFamily="34" charset="-122"/>
                <a:ea typeface="微软雅黑" panose="020B0503020204020204" pitchFamily="34" charset="-122"/>
              </a:rPr>
              <a:t>：掌握分数各部分的名称。</a:t>
            </a:r>
          </a:p>
        </p:txBody>
      </p:sp>
      <p:sp>
        <p:nvSpPr>
          <p:cNvPr id="4" name="矩形 3"/>
          <p:cNvSpPr/>
          <p:nvPr/>
        </p:nvSpPr>
        <p:spPr>
          <a:xfrm>
            <a:off x="123909" y="1740316"/>
            <a:ext cx="9314415" cy="738664"/>
          </a:xfrm>
          <a:prstGeom prst="rect">
            <a:avLst/>
          </a:prstGeom>
        </p:spPr>
        <p:txBody>
          <a:bodyPr wrap="square">
            <a:spAutoFit/>
          </a:bodyPr>
          <a:lstStyle/>
          <a:p>
            <a:pPr indent="720090" algn="just">
              <a:lnSpc>
                <a:spcPct val="150000"/>
              </a:lnSpc>
            </a:pPr>
            <a:r>
              <a:rPr lang="zh-CN" altLang="en-US" sz="2800" dirty="0" smtClean="0">
                <a:latin typeface="微软雅黑" panose="020B0503020204020204" pitchFamily="34" charset="-122"/>
                <a:ea typeface="微软雅黑" panose="020B0503020204020204" pitchFamily="34" charset="-122"/>
              </a:rPr>
              <a:t>例</a:t>
            </a:r>
            <a:r>
              <a:rPr lang="en-US" altLang="zh-CN" sz="2800" dirty="0" smtClean="0">
                <a:latin typeface="微软雅黑" panose="020B0503020204020204" pitchFamily="34" charset="-122"/>
                <a:ea typeface="微软雅黑" panose="020B0503020204020204" pitchFamily="34" charset="-122"/>
              </a:rPr>
              <a:t>2</a:t>
            </a:r>
            <a:r>
              <a:rPr lang="zh-CN" altLang="en-US" sz="2800" dirty="0" smtClean="0">
                <a:latin typeface="微软雅黑" panose="020B0503020204020204" pitchFamily="34" charset="-122"/>
                <a:ea typeface="微软雅黑" panose="020B0503020204020204" pitchFamily="34" charset="-122"/>
              </a:rPr>
              <a:t>：</a:t>
            </a:r>
            <a:r>
              <a:rPr lang="zh-CN" altLang="en-US" sz="2800" kern="0" dirty="0">
                <a:latin typeface="微软雅黑" panose="020B0503020204020204" pitchFamily="34" charset="-122"/>
                <a:ea typeface="微软雅黑" panose="020B0503020204020204" pitchFamily="34" charset="-122"/>
                <a:cs typeface="Times New Roman" panose="02020603050405020304"/>
              </a:rPr>
              <a:t>填空，写出分数各部分的名称。</a:t>
            </a:r>
            <a:endParaRPr lang="en-US" altLang="zh-CN" sz="2800" dirty="0">
              <a:solidFill>
                <a:schemeClr val="bg1"/>
              </a:solidFill>
              <a:latin typeface="微软雅黑" panose="020B0503020204020204" pitchFamily="34" charset="-122"/>
              <a:ea typeface="微软雅黑" panose="020B0503020204020204" pitchFamily="34" charset="-122"/>
            </a:endParaRPr>
          </a:p>
        </p:txBody>
      </p:sp>
      <p:sp>
        <p:nvSpPr>
          <p:cNvPr id="8" name="矩形 7"/>
          <p:cNvSpPr/>
          <p:nvPr/>
        </p:nvSpPr>
        <p:spPr>
          <a:xfrm>
            <a:off x="9239133" y="4938852"/>
            <a:ext cx="1364776" cy="1935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218" name="图片 106"/>
          <p:cNvPicPr>
            <a:picLocks noChangeAspect="1" noChangeArrowheads="1"/>
          </p:cNvPicPr>
          <p:nvPr/>
        </p:nvPicPr>
        <p:blipFill>
          <a:blip r:embed="rId5"/>
          <a:srcRect/>
          <a:stretch>
            <a:fillRect/>
          </a:stretch>
        </p:blipFill>
        <p:spPr bwMode="auto">
          <a:xfrm>
            <a:off x="1582421" y="2346268"/>
            <a:ext cx="5411787" cy="1901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p:nvPr/>
        </p:nvSpPr>
        <p:spPr>
          <a:xfrm>
            <a:off x="5634117" y="2485364"/>
            <a:ext cx="1077523" cy="523220"/>
          </a:xfrm>
          <a:prstGeom prst="rect">
            <a:avLst/>
          </a:prstGeom>
          <a:noFill/>
        </p:spPr>
        <p:txBody>
          <a:bodyPr wrap="square" rtlCol="0">
            <a:spAutoFit/>
          </a:bodyPr>
          <a:lstStyle/>
          <a:p>
            <a:r>
              <a:rPr lang="zh-CN" altLang="en-US" sz="2800" dirty="0">
                <a:solidFill>
                  <a:srgbClr val="FF0000"/>
                </a:solidFill>
                <a:latin typeface="楷体" panose="02010609060101010101" pitchFamily="49" charset="-122"/>
                <a:ea typeface="楷体" panose="02010609060101010101" pitchFamily="49" charset="-122"/>
              </a:rPr>
              <a:t>分子</a:t>
            </a:r>
          </a:p>
        </p:txBody>
      </p:sp>
      <p:sp>
        <p:nvSpPr>
          <p:cNvPr id="13" name="TextBox 12"/>
          <p:cNvSpPr txBox="1"/>
          <p:nvPr/>
        </p:nvSpPr>
        <p:spPr>
          <a:xfrm>
            <a:off x="5474171" y="3049330"/>
            <a:ext cx="1610521" cy="523220"/>
          </a:xfrm>
          <a:prstGeom prst="rect">
            <a:avLst/>
          </a:prstGeom>
          <a:noFill/>
        </p:spPr>
        <p:txBody>
          <a:bodyPr wrap="square" rtlCol="0">
            <a:spAutoFit/>
          </a:bodyPr>
          <a:lstStyle/>
          <a:p>
            <a:r>
              <a:rPr lang="zh-CN" altLang="en-US" sz="2800" dirty="0" smtClean="0">
                <a:solidFill>
                  <a:srgbClr val="FF0000"/>
                </a:solidFill>
                <a:latin typeface="楷体" panose="02010609060101010101" pitchFamily="49" charset="-122"/>
                <a:ea typeface="楷体" panose="02010609060101010101" pitchFamily="49" charset="-122"/>
              </a:rPr>
              <a:t>分数线</a:t>
            </a:r>
            <a:endParaRPr lang="zh-CN" altLang="en-US" sz="2800" dirty="0">
              <a:solidFill>
                <a:srgbClr val="FF0000"/>
              </a:solidFill>
              <a:latin typeface="楷体" panose="02010609060101010101" pitchFamily="49" charset="-122"/>
              <a:ea typeface="楷体" panose="02010609060101010101" pitchFamily="49" charset="-122"/>
            </a:endParaRPr>
          </a:p>
        </p:txBody>
      </p:sp>
      <p:sp>
        <p:nvSpPr>
          <p:cNvPr id="14" name="TextBox 13"/>
          <p:cNvSpPr txBox="1"/>
          <p:nvPr/>
        </p:nvSpPr>
        <p:spPr>
          <a:xfrm>
            <a:off x="5634117" y="3724486"/>
            <a:ext cx="1077523" cy="523220"/>
          </a:xfrm>
          <a:prstGeom prst="rect">
            <a:avLst/>
          </a:prstGeom>
          <a:noFill/>
        </p:spPr>
        <p:txBody>
          <a:bodyPr wrap="square" rtlCol="0">
            <a:spAutoFit/>
          </a:bodyPr>
          <a:lstStyle/>
          <a:p>
            <a:r>
              <a:rPr lang="zh-CN" altLang="en-US" sz="2800" dirty="0">
                <a:solidFill>
                  <a:srgbClr val="FF0000"/>
                </a:solidFill>
                <a:latin typeface="楷体" panose="02010609060101010101" pitchFamily="49" charset="-122"/>
                <a:ea typeface="楷体" panose="02010609060101010101" pitchFamily="49" charset="-122"/>
              </a:rPr>
              <a:t>分母</a:t>
            </a:r>
          </a:p>
        </p:txBody>
      </p:sp>
      <p:sp>
        <p:nvSpPr>
          <p:cNvPr id="15" name="矩形 14"/>
          <p:cNvSpPr/>
          <p:nvPr/>
        </p:nvSpPr>
        <p:spPr>
          <a:xfrm>
            <a:off x="1834652" y="4999937"/>
            <a:ext cx="6656941" cy="1384995"/>
          </a:xfrm>
          <a:prstGeom prst="rect">
            <a:avLst/>
          </a:prstGeom>
        </p:spPr>
        <p:txBody>
          <a:bodyPr wrap="square">
            <a:spAutoFit/>
          </a:bodyPr>
          <a:lstStyle/>
          <a:p>
            <a:pPr indent="720090" algn="just">
              <a:lnSpc>
                <a:spcPct val="150000"/>
              </a:lnSpc>
            </a:pPr>
            <a:r>
              <a:rPr lang="zh-CN" altLang="en-US" sz="2800" dirty="0">
                <a:latin typeface="微软雅黑" panose="020B0503020204020204" pitchFamily="34" charset="-122"/>
                <a:ea typeface="微软雅黑" panose="020B0503020204020204" pitchFamily="34" charset="-122"/>
              </a:rPr>
              <a:t> 中，</a:t>
            </a:r>
            <a:r>
              <a:rPr lang="en-US" altLang="zh-CN" sz="2800" dirty="0">
                <a:latin typeface="微软雅黑" panose="020B0503020204020204" pitchFamily="34" charset="-122"/>
                <a:ea typeface="微软雅黑" panose="020B0503020204020204" pitchFamily="34" charset="-122"/>
              </a:rPr>
              <a:t>1</a:t>
            </a:r>
            <a:r>
              <a:rPr lang="zh-CN" altLang="en-US" sz="2800" dirty="0">
                <a:latin typeface="微软雅黑" panose="020B0503020204020204" pitchFamily="34" charset="-122"/>
                <a:ea typeface="微软雅黑" panose="020B0503020204020204" pitchFamily="34" charset="-122"/>
              </a:rPr>
              <a:t>是（  </a:t>
            </a:r>
            <a:r>
              <a:rPr lang="zh-CN" altLang="en-US" sz="2800" dirty="0" smtClean="0">
                <a:latin typeface="微软雅黑" panose="020B0503020204020204" pitchFamily="34" charset="-122"/>
                <a:ea typeface="微软雅黑" panose="020B0503020204020204" pitchFamily="34" charset="-122"/>
              </a:rPr>
              <a:t>   ），</a:t>
            </a:r>
            <a:r>
              <a:rPr lang="en-US" altLang="zh-CN" sz="2800" dirty="0">
                <a:latin typeface="微软雅黑" panose="020B0503020204020204" pitchFamily="34" charset="-122"/>
                <a:ea typeface="微软雅黑" panose="020B0503020204020204" pitchFamily="34" charset="-122"/>
              </a:rPr>
              <a:t>8</a:t>
            </a:r>
            <a:r>
              <a:rPr lang="zh-CN" altLang="en-US" sz="2800" dirty="0">
                <a:latin typeface="微软雅黑" panose="020B0503020204020204" pitchFamily="34" charset="-122"/>
                <a:ea typeface="微软雅黑" panose="020B0503020204020204" pitchFamily="34" charset="-122"/>
              </a:rPr>
              <a:t>是（ </a:t>
            </a:r>
            <a:r>
              <a:rPr lang="zh-CN" altLang="en-US" sz="2800" dirty="0" smtClean="0">
                <a:latin typeface="微软雅黑" panose="020B0503020204020204" pitchFamily="34" charset="-122"/>
                <a:ea typeface="微软雅黑" panose="020B0503020204020204" pitchFamily="34" charset="-122"/>
              </a:rPr>
              <a:t>    </a:t>
            </a:r>
            <a:r>
              <a:rPr lang="zh-CN" altLang="en-US" sz="2800" dirty="0">
                <a:latin typeface="微软雅黑" panose="020B0503020204020204" pitchFamily="34" charset="-122"/>
                <a:ea typeface="微软雅黑" panose="020B0503020204020204" pitchFamily="34" charset="-122"/>
              </a:rPr>
              <a:t>）</a:t>
            </a:r>
            <a:r>
              <a:rPr lang="zh-CN" altLang="en-US" sz="2800" dirty="0" smtClean="0">
                <a:latin typeface="微软雅黑" panose="020B0503020204020204" pitchFamily="34" charset="-122"/>
                <a:ea typeface="微软雅黑" panose="020B0503020204020204" pitchFamily="34" charset="-122"/>
              </a:rPr>
              <a:t>；  </a:t>
            </a:r>
            <a:endParaRPr lang="en-US" altLang="zh-CN" sz="2800" dirty="0" smtClean="0">
              <a:latin typeface="微软雅黑" panose="020B0503020204020204" pitchFamily="34" charset="-122"/>
              <a:ea typeface="微软雅黑" panose="020B0503020204020204" pitchFamily="34" charset="-122"/>
            </a:endParaRPr>
          </a:p>
          <a:p>
            <a:pPr indent="720090" algn="just">
              <a:lnSpc>
                <a:spcPct val="150000"/>
              </a:lnSpc>
            </a:pPr>
            <a:r>
              <a:rPr lang="en-US" altLang="zh-CN" sz="2800" dirty="0">
                <a:latin typeface="微软雅黑" panose="020B0503020204020204" pitchFamily="34" charset="-122"/>
                <a:ea typeface="微软雅黑" panose="020B0503020204020204" pitchFamily="34" charset="-122"/>
              </a:rPr>
              <a:t> </a:t>
            </a:r>
            <a:r>
              <a:rPr lang="zh-CN" altLang="en-US" sz="2800" dirty="0" smtClean="0">
                <a:latin typeface="微软雅黑" panose="020B0503020204020204" pitchFamily="34" charset="-122"/>
                <a:ea typeface="微软雅黑" panose="020B0503020204020204" pitchFamily="34" charset="-122"/>
              </a:rPr>
              <a:t>中</a:t>
            </a:r>
            <a:r>
              <a:rPr lang="zh-CN" altLang="en-US" sz="2800" dirty="0">
                <a:latin typeface="微软雅黑" panose="020B0503020204020204" pitchFamily="34" charset="-122"/>
                <a:ea typeface="微软雅黑" panose="020B0503020204020204" pitchFamily="34" charset="-122"/>
              </a:rPr>
              <a:t>分子是（ </a:t>
            </a:r>
            <a:r>
              <a:rPr lang="zh-CN" altLang="en-US" sz="2800" dirty="0" smtClean="0">
                <a:latin typeface="微软雅黑" panose="020B0503020204020204" pitchFamily="34" charset="-122"/>
                <a:ea typeface="微软雅黑" panose="020B0503020204020204" pitchFamily="34" charset="-122"/>
              </a:rPr>
              <a:t>    </a:t>
            </a:r>
            <a:r>
              <a:rPr lang="zh-CN" altLang="en-US" sz="2800" dirty="0">
                <a:latin typeface="微软雅黑" panose="020B0503020204020204" pitchFamily="34" charset="-122"/>
                <a:ea typeface="微软雅黑" panose="020B0503020204020204" pitchFamily="34" charset="-122"/>
              </a:rPr>
              <a:t>），分母是</a:t>
            </a:r>
            <a:r>
              <a:rPr lang="zh-CN" altLang="en-US" sz="2800" dirty="0" smtClean="0">
                <a:latin typeface="微软雅黑" panose="020B0503020204020204" pitchFamily="34" charset="-122"/>
                <a:ea typeface="微软雅黑" panose="020B0503020204020204" pitchFamily="34" charset="-122"/>
              </a:rPr>
              <a:t>（     </a:t>
            </a:r>
            <a:r>
              <a:rPr lang="zh-CN" altLang="en-US" sz="2800" dirty="0">
                <a:latin typeface="微软雅黑" panose="020B0503020204020204" pitchFamily="34" charset="-122"/>
                <a:ea typeface="微软雅黑" panose="020B0503020204020204" pitchFamily="34" charset="-122"/>
              </a:rPr>
              <a:t>）。</a:t>
            </a:r>
            <a:endParaRPr lang="en-US" altLang="zh-CN" sz="2800" dirty="0">
              <a:solidFill>
                <a:schemeClr val="bg1"/>
              </a:solidFill>
              <a:latin typeface="微软雅黑" panose="020B0503020204020204" pitchFamily="34" charset="-122"/>
              <a:ea typeface="微软雅黑" panose="020B0503020204020204" pitchFamily="34" charset="-122"/>
            </a:endParaRPr>
          </a:p>
        </p:txBody>
      </p:sp>
      <p:sp>
        <p:nvSpPr>
          <p:cNvPr id="2" name="Rectangle 4"/>
          <p:cNvSpPr>
            <a:spLocks noChangeArrowheads="1"/>
          </p:cNvSpPr>
          <p:nvPr/>
        </p:nvSpPr>
        <p:spPr bwMode="auto">
          <a:xfrm>
            <a:off x="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5" name="对象 4"/>
          <p:cNvGraphicFramePr>
            <a:graphicFrameLocks noChangeAspect="1"/>
          </p:cNvGraphicFramePr>
          <p:nvPr/>
        </p:nvGraphicFramePr>
        <p:xfrm>
          <a:off x="2390830" y="4838052"/>
          <a:ext cx="271463" cy="741999"/>
        </p:xfrm>
        <a:graphic>
          <a:graphicData uri="http://schemas.openxmlformats.org/presentationml/2006/ole">
            <mc:AlternateContent xmlns:mc="http://schemas.openxmlformats.org/markup-compatibility/2006">
              <mc:Choice xmlns:v="urn:schemas-microsoft-com:vml" Requires="v">
                <p:oleObj spid="_x0000_s9315" name="公式" r:id="rId6" imgW="144780" imgH="407035" progId="Equation.3">
                  <p:embed/>
                </p:oleObj>
              </mc:Choice>
              <mc:Fallback>
                <p:oleObj name="公式" r:id="rId6" imgW="144780" imgH="407035" progId="Equation.3">
                  <p:embed/>
                  <p:pic>
                    <p:nvPicPr>
                      <p:cNvPr id="0" name="Picture 12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90830" y="4838052"/>
                        <a:ext cx="271463" cy="741999"/>
                      </a:xfrm>
                      <a:prstGeom prst="rect">
                        <a:avLst/>
                      </a:prstGeom>
                      <a:noFill/>
                    </p:spPr>
                  </p:pic>
                </p:oleObj>
              </mc:Fallback>
            </mc:AlternateContent>
          </a:graphicData>
        </a:graphic>
      </p:graphicFrame>
      <p:sp>
        <p:nvSpPr>
          <p:cNvPr id="7" name="Rectangle 6"/>
          <p:cNvSpPr>
            <a:spLocks noChangeArrowheads="1"/>
          </p:cNvSpPr>
          <p:nvPr/>
        </p:nvSpPr>
        <p:spPr bwMode="auto">
          <a:xfrm>
            <a:off x="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16" name="对象 15"/>
          <p:cNvGraphicFramePr>
            <a:graphicFrameLocks noChangeAspect="1"/>
          </p:cNvGraphicFramePr>
          <p:nvPr/>
        </p:nvGraphicFramePr>
        <p:xfrm>
          <a:off x="2390829" y="5605806"/>
          <a:ext cx="289561" cy="742000"/>
        </p:xfrm>
        <a:graphic>
          <a:graphicData uri="http://schemas.openxmlformats.org/presentationml/2006/ole">
            <mc:AlternateContent xmlns:mc="http://schemas.openxmlformats.org/markup-compatibility/2006">
              <mc:Choice xmlns:v="urn:schemas-microsoft-com:vml" Requires="v">
                <p:oleObj spid="_x0000_s9316" name="公式" r:id="rId8" imgW="157480" imgH="407035" progId="Equation.3">
                  <p:embed/>
                </p:oleObj>
              </mc:Choice>
              <mc:Fallback>
                <p:oleObj name="公式" r:id="rId8" imgW="157480" imgH="407035" progId="Equation.3">
                  <p:embed/>
                  <p:pic>
                    <p:nvPicPr>
                      <p:cNvPr id="0" name="Picture 12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90829" y="5605806"/>
                        <a:ext cx="289561" cy="742000"/>
                      </a:xfrm>
                      <a:prstGeom prst="rect">
                        <a:avLst/>
                      </a:prstGeom>
                      <a:noFill/>
                    </p:spPr>
                  </p:pic>
                </p:oleObj>
              </mc:Fallback>
            </mc:AlternateContent>
          </a:graphicData>
        </a:graphic>
      </p:graphicFrame>
      <p:sp>
        <p:nvSpPr>
          <p:cNvPr id="19" name="TextBox 18"/>
          <p:cNvSpPr txBox="1"/>
          <p:nvPr/>
        </p:nvSpPr>
        <p:spPr>
          <a:xfrm>
            <a:off x="4183513" y="5139366"/>
            <a:ext cx="1077523" cy="523220"/>
          </a:xfrm>
          <a:prstGeom prst="rect">
            <a:avLst/>
          </a:prstGeom>
          <a:noFill/>
        </p:spPr>
        <p:txBody>
          <a:bodyPr wrap="square" rtlCol="0">
            <a:spAutoFit/>
          </a:bodyPr>
          <a:lstStyle/>
          <a:p>
            <a:r>
              <a:rPr lang="zh-CN" altLang="en-US" sz="2800" dirty="0">
                <a:solidFill>
                  <a:srgbClr val="FF0000"/>
                </a:solidFill>
                <a:latin typeface="楷体" panose="02010609060101010101" pitchFamily="49" charset="-122"/>
                <a:ea typeface="楷体" panose="02010609060101010101" pitchFamily="49" charset="-122"/>
              </a:rPr>
              <a:t>分子</a:t>
            </a:r>
          </a:p>
        </p:txBody>
      </p:sp>
      <p:sp>
        <p:nvSpPr>
          <p:cNvPr id="20" name="TextBox 19"/>
          <p:cNvSpPr txBox="1"/>
          <p:nvPr/>
        </p:nvSpPr>
        <p:spPr>
          <a:xfrm>
            <a:off x="6357993" y="5135476"/>
            <a:ext cx="1077523" cy="523220"/>
          </a:xfrm>
          <a:prstGeom prst="rect">
            <a:avLst/>
          </a:prstGeom>
          <a:noFill/>
        </p:spPr>
        <p:txBody>
          <a:bodyPr wrap="square" rtlCol="0">
            <a:spAutoFit/>
          </a:bodyPr>
          <a:lstStyle/>
          <a:p>
            <a:r>
              <a:rPr lang="zh-CN" altLang="en-US" sz="2800" dirty="0">
                <a:solidFill>
                  <a:srgbClr val="FF0000"/>
                </a:solidFill>
                <a:latin typeface="楷体" panose="02010609060101010101" pitchFamily="49" charset="-122"/>
                <a:ea typeface="楷体" panose="02010609060101010101" pitchFamily="49" charset="-122"/>
              </a:rPr>
              <a:t>分母</a:t>
            </a:r>
          </a:p>
        </p:txBody>
      </p:sp>
      <p:sp>
        <p:nvSpPr>
          <p:cNvPr id="21" name="TextBox 20"/>
          <p:cNvSpPr txBox="1"/>
          <p:nvPr/>
        </p:nvSpPr>
        <p:spPr>
          <a:xfrm>
            <a:off x="4674061" y="5772965"/>
            <a:ext cx="538761" cy="523220"/>
          </a:xfrm>
          <a:prstGeom prst="rect">
            <a:avLst/>
          </a:prstGeom>
          <a:noFill/>
        </p:spPr>
        <p:txBody>
          <a:bodyPr wrap="square" rtlCol="0">
            <a:spAutoFit/>
          </a:bodyPr>
          <a:lstStyle/>
          <a:p>
            <a:r>
              <a:rPr lang="en-US" altLang="zh-CN" sz="2800" dirty="0" smtClean="0">
                <a:solidFill>
                  <a:srgbClr val="FF0000"/>
                </a:solidFill>
                <a:latin typeface="楷体" panose="02010609060101010101" pitchFamily="49" charset="-122"/>
                <a:ea typeface="楷体" panose="02010609060101010101" pitchFamily="49" charset="-122"/>
              </a:rPr>
              <a:t>1</a:t>
            </a:r>
            <a:endParaRPr lang="zh-CN" altLang="en-US" sz="2800" dirty="0">
              <a:solidFill>
                <a:srgbClr val="FF0000"/>
              </a:solidFill>
              <a:latin typeface="楷体" panose="02010609060101010101" pitchFamily="49" charset="-122"/>
              <a:ea typeface="楷体" panose="02010609060101010101" pitchFamily="49" charset="-122"/>
            </a:endParaRPr>
          </a:p>
        </p:txBody>
      </p:sp>
      <p:sp>
        <p:nvSpPr>
          <p:cNvPr id="22" name="TextBox 21"/>
          <p:cNvSpPr txBox="1"/>
          <p:nvPr/>
        </p:nvSpPr>
        <p:spPr>
          <a:xfrm>
            <a:off x="7480950" y="5748053"/>
            <a:ext cx="538761" cy="523220"/>
          </a:xfrm>
          <a:prstGeom prst="rect">
            <a:avLst/>
          </a:prstGeom>
          <a:noFill/>
        </p:spPr>
        <p:txBody>
          <a:bodyPr wrap="square" rtlCol="0">
            <a:spAutoFit/>
          </a:bodyPr>
          <a:lstStyle/>
          <a:p>
            <a:r>
              <a:rPr lang="en-US" altLang="zh-CN" sz="2800" dirty="0" smtClean="0">
                <a:solidFill>
                  <a:srgbClr val="FF0000"/>
                </a:solidFill>
                <a:latin typeface="楷体" panose="02010609060101010101" pitchFamily="49" charset="-122"/>
                <a:ea typeface="楷体" panose="02010609060101010101" pitchFamily="49" charset="-122"/>
              </a:rPr>
              <a:t>4</a:t>
            </a:r>
            <a:endParaRPr lang="zh-CN" altLang="en-US" sz="2800" dirty="0">
              <a:solidFill>
                <a:srgbClr val="FF0000"/>
              </a:solidFill>
              <a:latin typeface="楷体" panose="02010609060101010101" pitchFamily="49" charset="-122"/>
              <a:ea typeface="楷体" panose="02010609060101010101" pitchFamily="49" charset="-122"/>
            </a:endParaRPr>
          </a:p>
        </p:txBody>
      </p:sp>
      <p:sp>
        <p:nvSpPr>
          <p:cNvPr id="23" name="TextBox 9"/>
          <p:cNvSpPr txBox="1"/>
          <p:nvPr/>
        </p:nvSpPr>
        <p:spPr>
          <a:xfrm>
            <a:off x="808911" y="5002166"/>
            <a:ext cx="2236317" cy="738664"/>
          </a:xfrm>
          <a:prstGeom prst="rect">
            <a:avLst/>
          </a:prstGeom>
          <a:noFill/>
        </p:spPr>
        <p:txBody>
          <a:bodyPr wrap="square" rtlCol="0">
            <a:spAutoFit/>
          </a:bodyPr>
          <a:lstStyle/>
          <a:p>
            <a:pPr>
              <a:lnSpc>
                <a:spcPct val="150000"/>
              </a:lnSpc>
            </a:pPr>
            <a:r>
              <a:rPr lang="zh-CN" altLang="en-US" sz="2800" dirty="0">
                <a:latin typeface="微软雅黑" panose="020B0503020204020204" pitchFamily="34" charset="-122"/>
                <a:ea typeface="微软雅黑" panose="020B0503020204020204" pitchFamily="34" charset="-122"/>
              </a:rPr>
              <a:t>小练习</a:t>
            </a:r>
            <a:r>
              <a:rPr lang="zh-CN" altLang="en-US" sz="2800" dirty="0" smtClean="0">
                <a:latin typeface="微软雅黑" panose="020B0503020204020204" pitchFamily="34" charset="-122"/>
                <a:ea typeface="微软雅黑" panose="020B0503020204020204" pitchFamily="34" charset="-122"/>
              </a:rPr>
              <a:t>：</a:t>
            </a:r>
            <a:endParaRPr lang="zh-CN" altLang="en-US" sz="2800" dirty="0">
              <a:latin typeface="微软雅黑" panose="020B0503020204020204" pitchFamily="34" charset="-122"/>
              <a:ea typeface="微软雅黑" panose="020B0503020204020204" pitchFamily="34" charset="-122"/>
            </a:endParaRPr>
          </a:p>
        </p:txBody>
      </p:sp>
      <p:sp>
        <p:nvSpPr>
          <p:cNvPr id="25" name="五边形 7"/>
          <p:cNvSpPr>
            <a:spLocks noChangeArrowheads="1"/>
          </p:cNvSpPr>
          <p:nvPr/>
        </p:nvSpPr>
        <p:spPr bwMode="auto">
          <a:xfrm>
            <a:off x="0"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知识梳理</a:t>
            </a:r>
            <a:endParaRPr lang="zh-CN" altLang="en-US" sz="3200" dirty="0">
              <a:solidFill>
                <a:srgbClr val="FFFFFF"/>
              </a:solidFill>
              <a:latin typeface="微软雅黑" panose="020B0503020204020204" pitchFamily="34" charset="-122"/>
            </a:endParaRPr>
          </a:p>
        </p:txBody>
      </p:sp>
      <p:sp>
        <p:nvSpPr>
          <p:cNvPr id="26" name="TextBox 25"/>
          <p:cNvSpPr txBox="1"/>
          <p:nvPr/>
        </p:nvSpPr>
        <p:spPr>
          <a:xfrm>
            <a:off x="1582421" y="4165786"/>
            <a:ext cx="6931968" cy="646331"/>
          </a:xfrm>
          <a:prstGeom prst="rect">
            <a:avLst/>
          </a:prstGeom>
          <a:solidFill>
            <a:schemeClr val="accent1">
              <a:lumMod val="50000"/>
            </a:schemeClr>
          </a:solidFill>
        </p:spPr>
        <p:txBody>
          <a:bodyPr wrap="square" rtlCol="0">
            <a:spAutoFit/>
          </a:bodyPr>
          <a:lstStyle/>
          <a:p>
            <a:pPr algn="just">
              <a:lnSpc>
                <a:spcPct val="150000"/>
              </a:lnSpc>
            </a:pPr>
            <a:r>
              <a:rPr lang="en-US" altLang="zh-CN" sz="2400" dirty="0" smtClean="0">
                <a:solidFill>
                  <a:schemeClr val="bg1"/>
                </a:solidFill>
                <a:latin typeface="楷体" panose="02010609060101010101" pitchFamily="49" charset="-122"/>
                <a:ea typeface="楷体" panose="02010609060101010101" pitchFamily="49" charset="-122"/>
              </a:rPr>
              <a:t>【</a:t>
            </a:r>
            <a:r>
              <a:rPr lang="zh-CN" altLang="en-US" sz="2400" dirty="0" smtClean="0">
                <a:solidFill>
                  <a:schemeClr val="bg1"/>
                </a:solidFill>
                <a:latin typeface="楷体" panose="02010609060101010101" pitchFamily="49" charset="-122"/>
                <a:ea typeface="楷体" panose="02010609060101010101" pitchFamily="49" charset="-122"/>
              </a:rPr>
              <a:t>解析</a:t>
            </a:r>
            <a:r>
              <a:rPr lang="en-US" altLang="zh-CN" sz="2400" dirty="0" smtClean="0">
                <a:solidFill>
                  <a:schemeClr val="bg1"/>
                </a:solidFill>
                <a:latin typeface="楷体" panose="02010609060101010101" pitchFamily="49" charset="-122"/>
                <a:ea typeface="楷体" panose="02010609060101010101" pitchFamily="49" charset="-122"/>
              </a:rPr>
              <a:t>】</a:t>
            </a:r>
            <a:r>
              <a:rPr lang="zh-CN" altLang="en-US" sz="2400" dirty="0">
                <a:solidFill>
                  <a:schemeClr val="bg1"/>
                </a:solidFill>
                <a:latin typeface="楷体" panose="02010609060101010101" pitchFamily="49" charset="-122"/>
                <a:ea typeface="楷体" panose="02010609060101010101" pitchFamily="49" charset="-122"/>
              </a:rPr>
              <a:t>这道题主要是巩固分数各部分的名称。</a:t>
            </a: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500" fill="hold"/>
                                        <p:tgtEl>
                                          <p:spTgt spid="26"/>
                                        </p:tgtEl>
                                        <p:attrNameLst>
                                          <p:attrName>ppt_x</p:attrName>
                                        </p:attrNameLst>
                                      </p:cBhvr>
                                      <p:tavLst>
                                        <p:tav tm="0">
                                          <p:val>
                                            <p:strVal val="#ppt_x"/>
                                          </p:val>
                                        </p:tav>
                                        <p:tav tm="100000">
                                          <p:val>
                                            <p:strVal val="#ppt_x"/>
                                          </p:val>
                                        </p:tav>
                                      </p:tavLst>
                                    </p:anim>
                                    <p:anim calcmode="lin" valueType="num">
                                      <p:cBhvr additive="base">
                                        <p:cTn id="3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additive="base">
                                        <p:cTn id="41" dur="500" fill="hold"/>
                                        <p:tgtEl>
                                          <p:spTgt spid="23"/>
                                        </p:tgtEl>
                                        <p:attrNameLst>
                                          <p:attrName>ppt_x</p:attrName>
                                        </p:attrNameLst>
                                      </p:cBhvr>
                                      <p:tavLst>
                                        <p:tav tm="0">
                                          <p:val>
                                            <p:strVal val="#ppt_x"/>
                                          </p:val>
                                        </p:tav>
                                        <p:tav tm="100000">
                                          <p:val>
                                            <p:strVal val="#ppt_x"/>
                                          </p:val>
                                        </p:tav>
                                      </p:tavLst>
                                    </p:anim>
                                    <p:anim calcmode="lin" valueType="num">
                                      <p:cBhvr additive="base">
                                        <p:cTn id="42" dur="500" fill="hold"/>
                                        <p:tgtEl>
                                          <p:spTgt spid="23"/>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additive="base">
                                        <p:cTn id="45" dur="500" fill="hold"/>
                                        <p:tgtEl>
                                          <p:spTgt spid="5"/>
                                        </p:tgtEl>
                                        <p:attrNameLst>
                                          <p:attrName>ppt_x</p:attrName>
                                        </p:attrNameLst>
                                      </p:cBhvr>
                                      <p:tavLst>
                                        <p:tav tm="0">
                                          <p:val>
                                            <p:strVal val="#ppt_x"/>
                                          </p:val>
                                        </p:tav>
                                        <p:tav tm="100000">
                                          <p:val>
                                            <p:strVal val="#ppt_x"/>
                                          </p:val>
                                        </p:tav>
                                      </p:tavLst>
                                    </p:anim>
                                    <p:anim calcmode="lin" valueType="num">
                                      <p:cBhvr additive="base">
                                        <p:cTn id="46" dur="500" fill="hold"/>
                                        <p:tgtEl>
                                          <p:spTgt spid="5"/>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additive="base">
                                        <p:cTn id="55" dur="500" fill="hold"/>
                                        <p:tgtEl>
                                          <p:spTgt spid="19"/>
                                        </p:tgtEl>
                                        <p:attrNameLst>
                                          <p:attrName>ppt_x</p:attrName>
                                        </p:attrNameLst>
                                      </p:cBhvr>
                                      <p:tavLst>
                                        <p:tav tm="0">
                                          <p:val>
                                            <p:strVal val="#ppt_x"/>
                                          </p:val>
                                        </p:tav>
                                        <p:tav tm="100000">
                                          <p:val>
                                            <p:strVal val="#ppt_x"/>
                                          </p:val>
                                        </p:tav>
                                      </p:tavLst>
                                    </p:anim>
                                    <p:anim calcmode="lin" valueType="num">
                                      <p:cBhvr additive="base">
                                        <p:cTn id="5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anim calcmode="lin" valueType="num">
                                      <p:cBhvr additive="base">
                                        <p:cTn id="61" dur="500" fill="hold"/>
                                        <p:tgtEl>
                                          <p:spTgt spid="20"/>
                                        </p:tgtEl>
                                        <p:attrNameLst>
                                          <p:attrName>ppt_x</p:attrName>
                                        </p:attrNameLst>
                                      </p:cBhvr>
                                      <p:tavLst>
                                        <p:tav tm="0">
                                          <p:val>
                                            <p:strVal val="#ppt_x"/>
                                          </p:val>
                                        </p:tav>
                                        <p:tav tm="100000">
                                          <p:val>
                                            <p:strVal val="#ppt_x"/>
                                          </p:val>
                                        </p:tav>
                                      </p:tavLst>
                                    </p:anim>
                                    <p:anim calcmode="lin" valueType="num">
                                      <p:cBhvr additive="base">
                                        <p:cTn id="6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 calcmode="lin" valueType="num">
                                      <p:cBhvr additive="base">
                                        <p:cTn id="67" dur="500" fill="hold"/>
                                        <p:tgtEl>
                                          <p:spTgt spid="21"/>
                                        </p:tgtEl>
                                        <p:attrNameLst>
                                          <p:attrName>ppt_x</p:attrName>
                                        </p:attrNameLst>
                                      </p:cBhvr>
                                      <p:tavLst>
                                        <p:tav tm="0">
                                          <p:val>
                                            <p:strVal val="#ppt_x"/>
                                          </p:val>
                                        </p:tav>
                                        <p:tav tm="100000">
                                          <p:val>
                                            <p:strVal val="#ppt_x"/>
                                          </p:val>
                                        </p:tav>
                                      </p:tavLst>
                                    </p:anim>
                                    <p:anim calcmode="lin" valueType="num">
                                      <p:cBhvr additive="base">
                                        <p:cTn id="6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2"/>
                                        </p:tgtEl>
                                        <p:attrNameLst>
                                          <p:attrName>style.visibility</p:attrName>
                                        </p:attrNameLst>
                                      </p:cBhvr>
                                      <p:to>
                                        <p:strVal val="visible"/>
                                      </p:to>
                                    </p:set>
                                    <p:anim calcmode="lin" valueType="num">
                                      <p:cBhvr additive="base">
                                        <p:cTn id="73" dur="500" fill="hold"/>
                                        <p:tgtEl>
                                          <p:spTgt spid="22"/>
                                        </p:tgtEl>
                                        <p:attrNameLst>
                                          <p:attrName>ppt_x</p:attrName>
                                        </p:attrNameLst>
                                      </p:cBhvr>
                                      <p:tavLst>
                                        <p:tav tm="0">
                                          <p:val>
                                            <p:strVal val="#ppt_x"/>
                                          </p:val>
                                        </p:tav>
                                        <p:tav tm="100000">
                                          <p:val>
                                            <p:strVal val="#ppt_x"/>
                                          </p:val>
                                        </p:tav>
                                      </p:tavLst>
                                    </p:anim>
                                    <p:anim calcmode="lin" valueType="num">
                                      <p:cBhvr additive="base">
                                        <p:cTn id="7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P spid="13" grpId="0"/>
      <p:bldP spid="14" grpId="0"/>
      <p:bldP spid="15" grpId="0"/>
      <p:bldP spid="19" grpId="0"/>
      <p:bldP spid="20" grpId="0"/>
      <p:bldP spid="21" grpId="0"/>
      <p:bldP spid="22" grpId="0"/>
      <p:bldP spid="23" grpId="0"/>
      <p:bldP spid="2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9"/>
          <p:cNvSpPr txBox="1"/>
          <p:nvPr/>
        </p:nvSpPr>
        <p:spPr>
          <a:xfrm>
            <a:off x="830734" y="1120810"/>
            <a:ext cx="10378287" cy="738664"/>
          </a:xfrm>
          <a:prstGeom prst="rect">
            <a:avLst/>
          </a:prstGeom>
          <a:noFill/>
        </p:spPr>
        <p:txBody>
          <a:bodyPr wrap="square" rtlCol="0">
            <a:spAutoFit/>
          </a:bodyPr>
          <a:lstStyle/>
          <a:p>
            <a:pPr>
              <a:lnSpc>
                <a:spcPct val="150000"/>
              </a:lnSpc>
            </a:pPr>
            <a:r>
              <a:rPr lang="zh-CN" altLang="en-US" sz="2800" b="1" dirty="0" smtClean="0">
                <a:latin typeface="微软雅黑" panose="020B0503020204020204" pitchFamily="34" charset="-122"/>
                <a:ea typeface="微软雅黑" panose="020B0503020204020204" pitchFamily="34" charset="-122"/>
              </a:rPr>
              <a:t>知识点</a:t>
            </a:r>
            <a:r>
              <a:rPr lang="en-US" altLang="zh-CN" sz="2800" b="1" dirty="0" smtClean="0">
                <a:latin typeface="微软雅黑" panose="020B0503020204020204" pitchFamily="34" charset="-122"/>
                <a:ea typeface="微软雅黑" panose="020B0503020204020204" pitchFamily="34" charset="-122"/>
              </a:rPr>
              <a:t>3</a:t>
            </a:r>
            <a:r>
              <a:rPr lang="zh-CN" altLang="en-US" sz="2800" dirty="0">
                <a:latin typeface="微软雅黑" panose="020B0503020204020204" pitchFamily="34" charset="-122"/>
                <a:ea typeface="微软雅黑" panose="020B0503020204020204" pitchFamily="34" charset="-122"/>
              </a:rPr>
              <a:t>：能够比较分子是</a:t>
            </a:r>
            <a:r>
              <a:rPr lang="en-US" altLang="zh-CN" sz="2800" dirty="0">
                <a:latin typeface="微软雅黑" panose="020B0503020204020204" pitchFamily="34" charset="-122"/>
                <a:ea typeface="微软雅黑" panose="020B0503020204020204" pitchFamily="34" charset="-122"/>
              </a:rPr>
              <a:t>1</a:t>
            </a:r>
            <a:r>
              <a:rPr lang="zh-CN" altLang="en-US" sz="2800" dirty="0">
                <a:latin typeface="微软雅黑" panose="020B0503020204020204" pitchFamily="34" charset="-122"/>
                <a:ea typeface="微软雅黑" panose="020B0503020204020204" pitchFamily="34" charset="-122"/>
              </a:rPr>
              <a:t>的分数的</a:t>
            </a:r>
            <a:r>
              <a:rPr lang="zh-CN" altLang="en-US" sz="2800" dirty="0" smtClean="0">
                <a:latin typeface="微软雅黑" panose="020B0503020204020204" pitchFamily="34" charset="-122"/>
                <a:ea typeface="微软雅黑" panose="020B0503020204020204" pitchFamily="34" charset="-122"/>
              </a:rPr>
              <a:t>大小。</a:t>
            </a:r>
            <a:endParaRPr lang="zh-CN" altLang="en-US" sz="2800" dirty="0">
              <a:latin typeface="微软雅黑" panose="020B0503020204020204" pitchFamily="34" charset="-122"/>
              <a:ea typeface="微软雅黑" panose="020B0503020204020204" pitchFamily="34" charset="-122"/>
            </a:endParaRPr>
          </a:p>
        </p:txBody>
      </p:sp>
      <p:sp>
        <p:nvSpPr>
          <p:cNvPr id="4" name="矩形 3"/>
          <p:cNvSpPr/>
          <p:nvPr/>
        </p:nvSpPr>
        <p:spPr>
          <a:xfrm>
            <a:off x="123909" y="1740316"/>
            <a:ext cx="9314415" cy="738664"/>
          </a:xfrm>
          <a:prstGeom prst="rect">
            <a:avLst/>
          </a:prstGeom>
        </p:spPr>
        <p:txBody>
          <a:bodyPr wrap="square">
            <a:spAutoFit/>
          </a:bodyPr>
          <a:lstStyle/>
          <a:p>
            <a:pPr indent="720090" algn="just">
              <a:lnSpc>
                <a:spcPct val="150000"/>
              </a:lnSpc>
            </a:pPr>
            <a:r>
              <a:rPr lang="zh-CN" altLang="en-US" sz="2800" dirty="0" smtClean="0">
                <a:latin typeface="微软雅黑" panose="020B0503020204020204" pitchFamily="34" charset="-122"/>
                <a:ea typeface="微软雅黑" panose="020B0503020204020204" pitchFamily="34" charset="-122"/>
              </a:rPr>
              <a:t>例</a:t>
            </a:r>
            <a:r>
              <a:rPr lang="en-US" altLang="zh-CN" sz="2800" dirty="0" smtClean="0">
                <a:latin typeface="微软雅黑" panose="020B0503020204020204" pitchFamily="34" charset="-122"/>
                <a:ea typeface="微软雅黑" panose="020B0503020204020204" pitchFamily="34" charset="-122"/>
              </a:rPr>
              <a:t>3</a:t>
            </a:r>
            <a:r>
              <a:rPr lang="zh-CN" altLang="en-US" sz="2800" dirty="0" smtClean="0">
                <a:latin typeface="微软雅黑" panose="020B0503020204020204" pitchFamily="34" charset="-122"/>
                <a:ea typeface="微软雅黑" panose="020B0503020204020204" pitchFamily="34" charset="-122"/>
              </a:rPr>
              <a:t>：</a:t>
            </a:r>
            <a:r>
              <a:rPr lang="zh-CN" altLang="en-US" sz="2800" kern="0" dirty="0">
                <a:latin typeface="微软雅黑" panose="020B0503020204020204" pitchFamily="34" charset="-122"/>
                <a:ea typeface="微软雅黑" panose="020B0503020204020204" pitchFamily="34" charset="-122"/>
                <a:cs typeface="Times New Roman" panose="02020603050405020304"/>
              </a:rPr>
              <a:t>比较下列各组分数的大小。</a:t>
            </a:r>
            <a:endParaRPr lang="en-US" altLang="zh-CN" sz="2800" dirty="0">
              <a:solidFill>
                <a:schemeClr val="bg1"/>
              </a:solidFill>
              <a:latin typeface="微软雅黑" panose="020B0503020204020204" pitchFamily="34" charset="-122"/>
              <a:ea typeface="微软雅黑" panose="020B0503020204020204" pitchFamily="34" charset="-122"/>
            </a:endParaRPr>
          </a:p>
        </p:txBody>
      </p:sp>
      <p:sp>
        <p:nvSpPr>
          <p:cNvPr id="8" name="矩形 7"/>
          <p:cNvSpPr/>
          <p:nvPr/>
        </p:nvSpPr>
        <p:spPr>
          <a:xfrm>
            <a:off x="9239133" y="4938852"/>
            <a:ext cx="1364776" cy="1935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11"/>
          <p:cNvSpPr txBox="1"/>
          <p:nvPr/>
        </p:nvSpPr>
        <p:spPr>
          <a:xfrm>
            <a:off x="1861784" y="4361786"/>
            <a:ext cx="3331365" cy="523220"/>
          </a:xfrm>
          <a:prstGeom prst="rect">
            <a:avLst/>
          </a:prstGeom>
          <a:noFill/>
        </p:spPr>
        <p:txBody>
          <a:bodyPr wrap="square" rtlCol="0">
            <a:spAutoFit/>
          </a:bodyPr>
          <a:lstStyle/>
          <a:p>
            <a:r>
              <a:rPr lang="zh-CN" altLang="en-US" sz="2800" dirty="0">
                <a:solidFill>
                  <a:srgbClr val="FF0000"/>
                </a:solidFill>
                <a:latin typeface="楷体" panose="02010609060101010101" pitchFamily="49" charset="-122"/>
                <a:ea typeface="楷体" panose="02010609060101010101" pitchFamily="49" charset="-122"/>
              </a:rPr>
              <a:t>答案：</a:t>
            </a:r>
            <a:r>
              <a:rPr lang="en-US" altLang="zh-CN" sz="2800" dirty="0">
                <a:solidFill>
                  <a:srgbClr val="FF0000"/>
                </a:solidFill>
                <a:latin typeface="楷体" panose="02010609060101010101" pitchFamily="49" charset="-122"/>
                <a:ea typeface="楷体" panose="02010609060101010101" pitchFamily="49" charset="-122"/>
              </a:rPr>
              <a:t>&gt;   &lt;    &gt;</a:t>
            </a:r>
            <a:endParaRPr lang="zh-CN" altLang="en-US" sz="2800" dirty="0">
              <a:solidFill>
                <a:srgbClr val="FF0000"/>
              </a:solidFill>
              <a:latin typeface="楷体" panose="02010609060101010101" pitchFamily="49" charset="-122"/>
              <a:ea typeface="楷体" panose="02010609060101010101" pitchFamily="49" charset="-122"/>
            </a:endParaRPr>
          </a:p>
        </p:txBody>
      </p:sp>
      <p:sp>
        <p:nvSpPr>
          <p:cNvPr id="2" name="Rectangle 4"/>
          <p:cNvSpPr>
            <a:spLocks noChangeArrowheads="1"/>
          </p:cNvSpPr>
          <p:nvPr/>
        </p:nvSpPr>
        <p:spPr bwMode="auto">
          <a:xfrm>
            <a:off x="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7" name="Rectangle 6"/>
          <p:cNvSpPr>
            <a:spLocks noChangeArrowheads="1"/>
          </p:cNvSpPr>
          <p:nvPr/>
        </p:nvSpPr>
        <p:spPr bwMode="auto">
          <a:xfrm>
            <a:off x="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pic>
        <p:nvPicPr>
          <p:cNvPr id="11266" name="图片 111"/>
          <p:cNvPicPr>
            <a:picLocks noChangeAspect="1" noChangeArrowheads="1"/>
          </p:cNvPicPr>
          <p:nvPr/>
        </p:nvPicPr>
        <p:blipFill>
          <a:blip r:embed="rId3"/>
          <a:srcRect/>
          <a:stretch>
            <a:fillRect/>
          </a:stretch>
        </p:blipFill>
        <p:spPr bwMode="auto">
          <a:xfrm>
            <a:off x="1728925" y="2740990"/>
            <a:ext cx="5137153" cy="1376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五边形 7"/>
          <p:cNvSpPr>
            <a:spLocks noChangeArrowheads="1"/>
          </p:cNvSpPr>
          <p:nvPr/>
        </p:nvSpPr>
        <p:spPr bwMode="auto">
          <a:xfrm>
            <a:off x="0"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知识梳理</a:t>
            </a:r>
            <a:endParaRPr lang="zh-CN" altLang="en-US" sz="3200" dirty="0">
              <a:solidFill>
                <a:srgbClr val="FFFFFF"/>
              </a:solidFill>
              <a:latin typeface="微软雅黑" panose="020B0503020204020204" pitchFamily="34" charset="-122"/>
            </a:endParaRPr>
          </a:p>
        </p:txBody>
      </p:sp>
      <p:sp>
        <p:nvSpPr>
          <p:cNvPr id="14" name="TextBox 13"/>
          <p:cNvSpPr txBox="1"/>
          <p:nvPr/>
        </p:nvSpPr>
        <p:spPr>
          <a:xfrm>
            <a:off x="1964765" y="5228954"/>
            <a:ext cx="8916595" cy="1200329"/>
          </a:xfrm>
          <a:prstGeom prst="rect">
            <a:avLst/>
          </a:prstGeom>
          <a:solidFill>
            <a:schemeClr val="accent1">
              <a:lumMod val="50000"/>
            </a:schemeClr>
          </a:solidFill>
        </p:spPr>
        <p:txBody>
          <a:bodyPr wrap="square" rtlCol="0">
            <a:spAutoFit/>
          </a:bodyPr>
          <a:lstStyle/>
          <a:p>
            <a:pPr algn="just">
              <a:lnSpc>
                <a:spcPct val="150000"/>
              </a:lnSpc>
            </a:pPr>
            <a:r>
              <a:rPr lang="en-US" altLang="zh-CN" sz="2400" dirty="0" smtClean="0">
                <a:solidFill>
                  <a:schemeClr val="bg1"/>
                </a:solidFill>
                <a:latin typeface="楷体" panose="02010609060101010101" pitchFamily="49" charset="-122"/>
                <a:ea typeface="楷体" panose="02010609060101010101" pitchFamily="49" charset="-122"/>
              </a:rPr>
              <a:t>【</a:t>
            </a:r>
            <a:r>
              <a:rPr lang="zh-CN" altLang="en-US" sz="2400" dirty="0" smtClean="0">
                <a:solidFill>
                  <a:schemeClr val="bg1"/>
                </a:solidFill>
                <a:latin typeface="楷体" panose="02010609060101010101" pitchFamily="49" charset="-122"/>
                <a:ea typeface="楷体" panose="02010609060101010101" pitchFamily="49" charset="-122"/>
              </a:rPr>
              <a:t>解析</a:t>
            </a:r>
            <a:r>
              <a:rPr lang="en-US" altLang="zh-CN" sz="2400" dirty="0" smtClean="0">
                <a:solidFill>
                  <a:schemeClr val="bg1"/>
                </a:solidFill>
                <a:latin typeface="楷体" panose="02010609060101010101" pitchFamily="49" charset="-122"/>
                <a:ea typeface="楷体" panose="02010609060101010101" pitchFamily="49" charset="-122"/>
              </a:rPr>
              <a:t>】</a:t>
            </a:r>
            <a:r>
              <a:rPr lang="zh-CN" altLang="en-US" sz="2400" dirty="0">
                <a:solidFill>
                  <a:schemeClr val="bg1"/>
                </a:solidFill>
                <a:latin typeface="楷体" panose="02010609060101010101" pitchFamily="49" charset="-122"/>
                <a:ea typeface="楷体" panose="02010609060101010101" pitchFamily="49" charset="-122"/>
              </a:rPr>
              <a:t>本组题是对分子是</a:t>
            </a:r>
            <a:r>
              <a:rPr lang="en-US" altLang="zh-CN" sz="2400" dirty="0">
                <a:solidFill>
                  <a:schemeClr val="bg1"/>
                </a:solidFill>
                <a:latin typeface="楷体" panose="02010609060101010101" pitchFamily="49" charset="-122"/>
                <a:ea typeface="楷体" panose="02010609060101010101" pitchFamily="49" charset="-122"/>
              </a:rPr>
              <a:t>1</a:t>
            </a:r>
            <a:r>
              <a:rPr lang="zh-CN" altLang="en-US" sz="2400" dirty="0">
                <a:solidFill>
                  <a:schemeClr val="bg1"/>
                </a:solidFill>
                <a:latin typeface="楷体" panose="02010609060101010101" pitchFamily="49" charset="-122"/>
                <a:ea typeface="楷体" panose="02010609060101010101" pitchFamily="49" charset="-122"/>
              </a:rPr>
              <a:t>的分数的大小比较，关键在于理解：平均分成的份数越多，那么它的</a:t>
            </a:r>
            <a:r>
              <a:rPr lang="en-US" altLang="zh-CN" sz="2400" dirty="0">
                <a:solidFill>
                  <a:schemeClr val="bg1"/>
                </a:solidFill>
                <a:latin typeface="楷体" panose="02010609060101010101" pitchFamily="49" charset="-122"/>
                <a:ea typeface="楷体" panose="02010609060101010101" pitchFamily="49" charset="-122"/>
              </a:rPr>
              <a:t>1</a:t>
            </a:r>
            <a:r>
              <a:rPr lang="zh-CN" altLang="en-US" sz="2400" dirty="0">
                <a:solidFill>
                  <a:schemeClr val="bg1"/>
                </a:solidFill>
                <a:latin typeface="楷体" panose="02010609060101010101" pitchFamily="49" charset="-122"/>
                <a:ea typeface="楷体" panose="02010609060101010101" pitchFamily="49" charset="-122"/>
              </a:rPr>
              <a:t>份就越少。</a:t>
            </a: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9"/>
          <p:cNvSpPr txBox="1"/>
          <p:nvPr/>
        </p:nvSpPr>
        <p:spPr>
          <a:xfrm>
            <a:off x="780258" y="1928846"/>
            <a:ext cx="6867367" cy="738664"/>
          </a:xfrm>
          <a:prstGeom prst="rect">
            <a:avLst/>
          </a:prstGeom>
          <a:noFill/>
        </p:spPr>
        <p:txBody>
          <a:bodyPr wrap="square" rtlCol="0">
            <a:spAutoFit/>
          </a:bodyPr>
          <a:lstStyle/>
          <a:p>
            <a:pPr>
              <a:lnSpc>
                <a:spcPct val="150000"/>
              </a:lnSpc>
            </a:pPr>
            <a:r>
              <a:rPr lang="zh-CN" altLang="en-US" sz="2800" dirty="0">
                <a:latin typeface="微软雅黑" panose="020B0503020204020204" pitchFamily="34" charset="-122"/>
                <a:ea typeface="微软雅黑" panose="020B0503020204020204" pitchFamily="34" charset="-122"/>
              </a:rPr>
              <a:t>小练习：比较下列各分数的大小。</a:t>
            </a:r>
          </a:p>
        </p:txBody>
      </p:sp>
      <p:pic>
        <p:nvPicPr>
          <p:cNvPr id="6146" name="Picture 2"/>
          <p:cNvPicPr>
            <a:picLocks noChangeAspect="1" noChangeArrowheads="1"/>
          </p:cNvPicPr>
          <p:nvPr/>
        </p:nvPicPr>
        <p:blipFill>
          <a:blip r:embed="rId3"/>
          <a:srcRect/>
          <a:stretch>
            <a:fillRect/>
          </a:stretch>
        </p:blipFill>
        <p:spPr bwMode="auto">
          <a:xfrm>
            <a:off x="9344026" y="4506268"/>
            <a:ext cx="2847975"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2"/>
          <p:cNvSpPr>
            <a:spLocks noChangeArrowheads="1"/>
          </p:cNvSpPr>
          <p:nvPr/>
        </p:nvSpPr>
        <p:spPr bwMode="auto">
          <a:xfrm>
            <a:off x="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pic>
        <p:nvPicPr>
          <p:cNvPr id="12291" name="Picture 3" descr="C:\Users\Administrator\AppData\Roaming\Tencent\Users\810731822\QQ\WinTemp\RichOle\~}N[`C9A_MY`)QC8~X}NE5U.png"/>
          <p:cNvPicPr>
            <a:picLocks noChangeAspect="1" noChangeArrowheads="1"/>
          </p:cNvPicPr>
          <p:nvPr/>
        </p:nvPicPr>
        <p:blipFill rotWithShape="1">
          <a:blip r:embed="rId4" cstate="email"/>
          <a:srcRect/>
          <a:stretch>
            <a:fillRect/>
          </a:stretch>
        </p:blipFill>
        <p:spPr bwMode="auto">
          <a:xfrm>
            <a:off x="700246" y="3068464"/>
            <a:ext cx="10677831" cy="1294991"/>
          </a:xfrm>
          <a:prstGeom prst="rect">
            <a:avLst/>
          </a:prstGeom>
          <a:noFill/>
          <a:extLst>
            <a:ext uri="{909E8E84-426E-40DD-AFC4-6F175D3DCCD1}">
              <a14:hiddenFill xmlns:a14="http://schemas.microsoft.com/office/drawing/2010/main">
                <a:solidFill>
                  <a:srgbClr val="FFFFFF"/>
                </a:solidFill>
              </a14:hiddenFill>
            </a:ext>
          </a:extLst>
        </p:spPr>
      </p:pic>
      <p:sp>
        <p:nvSpPr>
          <p:cNvPr id="8" name="五边形 7"/>
          <p:cNvSpPr>
            <a:spLocks noChangeArrowheads="1"/>
          </p:cNvSpPr>
          <p:nvPr/>
        </p:nvSpPr>
        <p:spPr bwMode="auto">
          <a:xfrm>
            <a:off x="0"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知识梳理</a:t>
            </a:r>
            <a:endParaRPr lang="zh-CN" altLang="en-US" sz="3200" dirty="0">
              <a:solidFill>
                <a:srgbClr val="FFFFFF"/>
              </a:solidFill>
              <a:latin typeface="微软雅黑" panose="020B0503020204020204" pitchFamily="34" charset="-122"/>
            </a:endParaRPr>
          </a:p>
        </p:txBody>
      </p:sp>
      <p:sp>
        <p:nvSpPr>
          <p:cNvPr id="9" name="TextBox 8"/>
          <p:cNvSpPr txBox="1"/>
          <p:nvPr/>
        </p:nvSpPr>
        <p:spPr>
          <a:xfrm>
            <a:off x="1668998" y="3314541"/>
            <a:ext cx="801487" cy="738664"/>
          </a:xfrm>
          <a:prstGeom prst="rect">
            <a:avLst/>
          </a:prstGeom>
          <a:noFill/>
        </p:spPr>
        <p:txBody>
          <a:bodyPr wrap="square" rtlCol="0">
            <a:spAutoFit/>
          </a:bodyPr>
          <a:lstStyle/>
          <a:p>
            <a:pPr>
              <a:lnSpc>
                <a:spcPct val="150000"/>
              </a:lnSpc>
            </a:pPr>
            <a:r>
              <a:rPr lang="zh-CN" altLang="en-US" sz="2800" dirty="0" smtClean="0">
                <a:solidFill>
                  <a:srgbClr val="FF0000"/>
                </a:solidFill>
                <a:latin typeface="楷体" panose="02010609060101010101" pitchFamily="49" charset="-122"/>
                <a:ea typeface="楷体" panose="02010609060101010101" pitchFamily="49" charset="-122"/>
              </a:rPr>
              <a:t>＜ </a:t>
            </a:r>
            <a:endParaRPr lang="zh-CN" altLang="en-US" sz="2800" dirty="0">
              <a:solidFill>
                <a:srgbClr val="FF0000"/>
              </a:solidFill>
              <a:latin typeface="楷体" panose="02010609060101010101" pitchFamily="49" charset="-122"/>
              <a:ea typeface="楷体" panose="02010609060101010101" pitchFamily="49" charset="-122"/>
            </a:endParaRPr>
          </a:p>
        </p:txBody>
      </p:sp>
      <p:sp>
        <p:nvSpPr>
          <p:cNvPr id="11" name="TextBox 10"/>
          <p:cNvSpPr txBox="1"/>
          <p:nvPr/>
        </p:nvSpPr>
        <p:spPr>
          <a:xfrm>
            <a:off x="4612725" y="3314541"/>
            <a:ext cx="801487" cy="738664"/>
          </a:xfrm>
          <a:prstGeom prst="rect">
            <a:avLst/>
          </a:prstGeom>
          <a:noFill/>
        </p:spPr>
        <p:txBody>
          <a:bodyPr wrap="square" rtlCol="0">
            <a:spAutoFit/>
          </a:bodyPr>
          <a:lstStyle/>
          <a:p>
            <a:pPr>
              <a:lnSpc>
                <a:spcPct val="150000"/>
              </a:lnSpc>
            </a:pPr>
            <a:r>
              <a:rPr lang="zh-CN" altLang="en-US" sz="2800" dirty="0">
                <a:solidFill>
                  <a:srgbClr val="FF0000"/>
                </a:solidFill>
                <a:latin typeface="楷体" panose="02010609060101010101" pitchFamily="49" charset="-122"/>
                <a:ea typeface="楷体" panose="02010609060101010101" pitchFamily="49" charset="-122"/>
              </a:rPr>
              <a:t>＞ </a:t>
            </a:r>
          </a:p>
        </p:txBody>
      </p:sp>
      <p:sp>
        <p:nvSpPr>
          <p:cNvPr id="12" name="TextBox 11"/>
          <p:cNvSpPr txBox="1"/>
          <p:nvPr/>
        </p:nvSpPr>
        <p:spPr>
          <a:xfrm>
            <a:off x="7614870" y="3316910"/>
            <a:ext cx="801487" cy="738664"/>
          </a:xfrm>
          <a:prstGeom prst="rect">
            <a:avLst/>
          </a:prstGeom>
          <a:noFill/>
        </p:spPr>
        <p:txBody>
          <a:bodyPr wrap="square" rtlCol="0">
            <a:spAutoFit/>
          </a:bodyPr>
          <a:lstStyle/>
          <a:p>
            <a:pPr>
              <a:lnSpc>
                <a:spcPct val="150000"/>
              </a:lnSpc>
            </a:pPr>
            <a:r>
              <a:rPr lang="zh-CN" altLang="en-US" sz="2800" dirty="0">
                <a:solidFill>
                  <a:srgbClr val="FF0000"/>
                </a:solidFill>
                <a:latin typeface="楷体" panose="02010609060101010101" pitchFamily="49" charset="-122"/>
                <a:ea typeface="楷体" panose="02010609060101010101" pitchFamily="49" charset="-122"/>
              </a:rPr>
              <a:t>＞ </a:t>
            </a:r>
          </a:p>
        </p:txBody>
      </p:sp>
      <p:sp>
        <p:nvSpPr>
          <p:cNvPr id="13" name="TextBox 12"/>
          <p:cNvSpPr txBox="1"/>
          <p:nvPr/>
        </p:nvSpPr>
        <p:spPr>
          <a:xfrm>
            <a:off x="10431438" y="3325137"/>
            <a:ext cx="801487" cy="738664"/>
          </a:xfrm>
          <a:prstGeom prst="rect">
            <a:avLst/>
          </a:prstGeom>
          <a:noFill/>
        </p:spPr>
        <p:txBody>
          <a:bodyPr wrap="square" rtlCol="0">
            <a:spAutoFit/>
          </a:bodyPr>
          <a:lstStyle/>
          <a:p>
            <a:pPr>
              <a:lnSpc>
                <a:spcPct val="150000"/>
              </a:lnSpc>
            </a:pPr>
            <a:r>
              <a:rPr lang="zh-CN" altLang="en-US" sz="2800" dirty="0">
                <a:solidFill>
                  <a:srgbClr val="FF0000"/>
                </a:solidFill>
                <a:latin typeface="楷体" panose="02010609060101010101" pitchFamily="49" charset="-122"/>
                <a:ea typeface="楷体" panose="02010609060101010101" pitchFamily="49" charset="-122"/>
              </a:rPr>
              <a:t>＝</a:t>
            </a:r>
            <a:r>
              <a:rPr lang="zh-CN" altLang="en-US" sz="2800" dirty="0" smtClean="0">
                <a:solidFill>
                  <a:srgbClr val="FF0000"/>
                </a:solidFill>
                <a:latin typeface="楷体" panose="02010609060101010101" pitchFamily="49" charset="-122"/>
                <a:ea typeface="楷体" panose="02010609060101010101" pitchFamily="49" charset="-122"/>
              </a:rPr>
              <a:t> </a:t>
            </a:r>
            <a:endParaRPr lang="zh-CN" altLang="en-US" sz="2800" dirty="0">
              <a:solidFill>
                <a:srgbClr val="FF0000"/>
              </a:solidFill>
              <a:latin typeface="楷体" panose="02010609060101010101" pitchFamily="49" charset="-122"/>
              <a:ea typeface="楷体" panose="02010609060101010101" pitchFamily="49" charset="-122"/>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14"/>
          <p:cNvPicPr>
            <a:picLocks noChangeAspect="1" noChangeArrowheads="1"/>
          </p:cNvPicPr>
          <p:nvPr/>
        </p:nvPicPr>
        <p:blipFill>
          <a:blip r:embed="rId3"/>
          <a:srcRect/>
          <a:stretch>
            <a:fillRect/>
          </a:stretch>
        </p:blipFill>
        <p:spPr bwMode="auto">
          <a:xfrm>
            <a:off x="2566216" y="1043374"/>
            <a:ext cx="8747307" cy="567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9"/>
          <p:cNvSpPr txBox="1"/>
          <p:nvPr/>
        </p:nvSpPr>
        <p:spPr>
          <a:xfrm>
            <a:off x="892175" y="1292230"/>
            <a:ext cx="8472080" cy="738664"/>
          </a:xfrm>
          <a:prstGeom prst="rect">
            <a:avLst/>
          </a:prstGeom>
          <a:noFill/>
        </p:spPr>
        <p:txBody>
          <a:bodyPr wrap="square" rtlCol="0">
            <a:spAutoFit/>
          </a:bodyPr>
          <a:lstStyle/>
          <a:p>
            <a:pPr>
              <a:lnSpc>
                <a:spcPct val="150000"/>
              </a:lnSpc>
            </a:pPr>
            <a:r>
              <a:rPr lang="en-US" altLang="zh-CN" sz="2800" dirty="0" smtClean="0">
                <a:latin typeface="微软雅黑" panose="020B0503020204020204" pitchFamily="34" charset="-122"/>
                <a:ea typeface="微软雅黑" panose="020B0503020204020204" pitchFamily="34" charset="-122"/>
              </a:rPr>
              <a:t>1.</a:t>
            </a:r>
            <a:r>
              <a:rPr lang="zh-CN" altLang="en-US" sz="2800" dirty="0" smtClean="0">
                <a:latin typeface="微软雅黑" panose="020B0503020204020204" pitchFamily="34" charset="-122"/>
                <a:ea typeface="微软雅黑" panose="020B0503020204020204" pitchFamily="34" charset="-122"/>
              </a:rPr>
              <a:t>填一填</a:t>
            </a:r>
            <a:r>
              <a:rPr lang="zh-CN" altLang="en-US" sz="2800" dirty="0">
                <a:latin typeface="微软雅黑" panose="020B0503020204020204" pitchFamily="34" charset="-122"/>
                <a:ea typeface="微软雅黑" panose="020B0503020204020204" pitchFamily="34" charset="-122"/>
              </a:rPr>
              <a:t>。</a:t>
            </a:r>
            <a:endParaRPr lang="en-US" altLang="zh-CN" sz="2800" dirty="0" smtClean="0">
              <a:latin typeface="微软雅黑" panose="020B0503020204020204" pitchFamily="34" charset="-122"/>
              <a:ea typeface="微软雅黑" panose="020B0503020204020204" pitchFamily="34" charset="-122"/>
            </a:endParaRPr>
          </a:p>
        </p:txBody>
      </p:sp>
      <p:pic>
        <p:nvPicPr>
          <p:cNvPr id="8" name="Picture 5"/>
          <p:cNvPicPr>
            <a:picLocks noChangeAspect="1" noChangeArrowheads="1"/>
          </p:cNvPicPr>
          <p:nvPr/>
        </p:nvPicPr>
        <p:blipFill>
          <a:blip r:embed="rId4" cstate="email"/>
          <a:srcRect/>
          <a:stretch>
            <a:fillRect/>
          </a:stretch>
        </p:blipFill>
        <p:spPr bwMode="auto">
          <a:xfrm>
            <a:off x="1" y="4139361"/>
            <a:ext cx="2714625" cy="2690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TextBox 27"/>
          <p:cNvSpPr txBox="1"/>
          <p:nvPr/>
        </p:nvSpPr>
        <p:spPr>
          <a:xfrm>
            <a:off x="3815287" y="2396433"/>
            <a:ext cx="388879" cy="954107"/>
          </a:xfrm>
          <a:prstGeom prst="rect">
            <a:avLst/>
          </a:prstGeom>
          <a:noFill/>
        </p:spPr>
        <p:txBody>
          <a:bodyPr wrap="square" rtlCol="0">
            <a:spAutoFit/>
          </a:bodyPr>
          <a:lstStyle/>
          <a:p>
            <a:r>
              <a:rPr lang="en-US" altLang="zh-CN" sz="2800" u="sng" dirty="0">
                <a:solidFill>
                  <a:srgbClr val="FF0000"/>
                </a:solidFill>
                <a:latin typeface="楷体" panose="02010609060101010101" pitchFamily="49" charset="-122"/>
                <a:ea typeface="楷体" panose="02010609060101010101" pitchFamily="49" charset="-122"/>
              </a:rPr>
              <a:t>1</a:t>
            </a:r>
          </a:p>
          <a:p>
            <a:r>
              <a:rPr lang="en-US" altLang="zh-CN" sz="2800" dirty="0" smtClean="0">
                <a:solidFill>
                  <a:srgbClr val="FF0000"/>
                </a:solidFill>
                <a:latin typeface="楷体" panose="02010609060101010101" pitchFamily="49" charset="-122"/>
                <a:ea typeface="楷体" panose="02010609060101010101" pitchFamily="49" charset="-122"/>
              </a:rPr>
              <a:t>3 </a:t>
            </a:r>
            <a:endParaRPr lang="en-US" altLang="zh-CN" sz="2800" dirty="0">
              <a:solidFill>
                <a:srgbClr val="FF0000"/>
              </a:solidFill>
              <a:latin typeface="楷体" panose="02010609060101010101" pitchFamily="49" charset="-122"/>
              <a:ea typeface="楷体" panose="02010609060101010101" pitchFamily="49" charset="-122"/>
            </a:endParaRPr>
          </a:p>
        </p:txBody>
      </p:sp>
      <p:sp>
        <p:nvSpPr>
          <p:cNvPr id="29" name="TextBox 28"/>
          <p:cNvSpPr txBox="1"/>
          <p:nvPr/>
        </p:nvSpPr>
        <p:spPr>
          <a:xfrm>
            <a:off x="4552401" y="5863151"/>
            <a:ext cx="507395" cy="523220"/>
          </a:xfrm>
          <a:prstGeom prst="rect">
            <a:avLst/>
          </a:prstGeom>
          <a:noFill/>
        </p:spPr>
        <p:txBody>
          <a:bodyPr wrap="square" rtlCol="0">
            <a:spAutoFit/>
          </a:bodyPr>
          <a:lstStyle/>
          <a:p>
            <a:r>
              <a:rPr lang="en-US" altLang="zh-CN" sz="2800" b="1" dirty="0">
                <a:solidFill>
                  <a:srgbClr val="FF0000"/>
                </a:solidFill>
                <a:latin typeface="楷体" panose="02010609060101010101" pitchFamily="49" charset="-122"/>
                <a:ea typeface="楷体" panose="02010609060101010101" pitchFamily="49" charset="-122"/>
              </a:rPr>
              <a:t>&gt;</a:t>
            </a:r>
            <a:endParaRPr lang="zh-CN" altLang="en-US" sz="2800" b="1" dirty="0">
              <a:solidFill>
                <a:srgbClr val="FF0000"/>
              </a:solidFill>
              <a:latin typeface="楷体" panose="02010609060101010101" pitchFamily="49" charset="-122"/>
              <a:ea typeface="楷体" panose="02010609060101010101" pitchFamily="49" charset="-122"/>
            </a:endParaRPr>
          </a:p>
        </p:txBody>
      </p:sp>
      <p:sp>
        <p:nvSpPr>
          <p:cNvPr id="31" name="TextBox 30"/>
          <p:cNvSpPr txBox="1"/>
          <p:nvPr/>
        </p:nvSpPr>
        <p:spPr>
          <a:xfrm>
            <a:off x="8361642" y="6181913"/>
            <a:ext cx="685989" cy="523220"/>
          </a:xfrm>
          <a:prstGeom prst="rect">
            <a:avLst/>
          </a:prstGeom>
          <a:noFill/>
        </p:spPr>
        <p:txBody>
          <a:bodyPr wrap="square" rtlCol="0">
            <a:spAutoFit/>
          </a:bodyPr>
          <a:lstStyle/>
          <a:p>
            <a:r>
              <a:rPr lang="en-US" altLang="zh-CN" sz="2800" b="1" dirty="0">
                <a:solidFill>
                  <a:srgbClr val="FF0000"/>
                </a:solidFill>
                <a:latin typeface="楷体" panose="02010609060101010101" pitchFamily="49" charset="-122"/>
                <a:ea typeface="楷体" panose="02010609060101010101" pitchFamily="49" charset="-122"/>
              </a:rPr>
              <a:t>&lt;</a:t>
            </a:r>
            <a:endParaRPr lang="zh-CN" altLang="en-US" sz="2800" b="1" dirty="0">
              <a:solidFill>
                <a:srgbClr val="FF0000"/>
              </a:solidFill>
              <a:latin typeface="楷体" panose="02010609060101010101" pitchFamily="49" charset="-122"/>
              <a:ea typeface="楷体" panose="02010609060101010101" pitchFamily="49" charset="-122"/>
            </a:endParaRPr>
          </a:p>
        </p:txBody>
      </p:sp>
      <p:sp>
        <p:nvSpPr>
          <p:cNvPr id="33" name="TextBox 32"/>
          <p:cNvSpPr txBox="1"/>
          <p:nvPr/>
        </p:nvSpPr>
        <p:spPr>
          <a:xfrm>
            <a:off x="5699418" y="2388083"/>
            <a:ext cx="388879" cy="954107"/>
          </a:xfrm>
          <a:prstGeom prst="rect">
            <a:avLst/>
          </a:prstGeom>
          <a:noFill/>
        </p:spPr>
        <p:txBody>
          <a:bodyPr wrap="square" rtlCol="0">
            <a:spAutoFit/>
          </a:bodyPr>
          <a:lstStyle/>
          <a:p>
            <a:r>
              <a:rPr lang="en-US" altLang="zh-CN" sz="2800" u="sng" dirty="0">
                <a:solidFill>
                  <a:srgbClr val="FF0000"/>
                </a:solidFill>
                <a:latin typeface="楷体" panose="02010609060101010101" pitchFamily="49" charset="-122"/>
                <a:ea typeface="楷体" panose="02010609060101010101" pitchFamily="49" charset="-122"/>
              </a:rPr>
              <a:t>1</a:t>
            </a:r>
          </a:p>
          <a:p>
            <a:r>
              <a:rPr lang="en-US" altLang="zh-CN" sz="2800" dirty="0" smtClean="0">
                <a:solidFill>
                  <a:srgbClr val="FF0000"/>
                </a:solidFill>
                <a:latin typeface="楷体" panose="02010609060101010101" pitchFamily="49" charset="-122"/>
                <a:ea typeface="楷体" panose="02010609060101010101" pitchFamily="49" charset="-122"/>
              </a:rPr>
              <a:t>5 </a:t>
            </a:r>
            <a:endParaRPr lang="en-US" altLang="zh-CN" sz="2800" dirty="0">
              <a:solidFill>
                <a:srgbClr val="FF0000"/>
              </a:solidFill>
              <a:latin typeface="楷体" panose="02010609060101010101" pitchFamily="49" charset="-122"/>
              <a:ea typeface="楷体" panose="02010609060101010101" pitchFamily="49" charset="-122"/>
            </a:endParaRPr>
          </a:p>
        </p:txBody>
      </p:sp>
      <p:sp>
        <p:nvSpPr>
          <p:cNvPr id="17" name="TextBox 16"/>
          <p:cNvSpPr txBox="1"/>
          <p:nvPr/>
        </p:nvSpPr>
        <p:spPr>
          <a:xfrm>
            <a:off x="7601677" y="2377754"/>
            <a:ext cx="388879" cy="954107"/>
          </a:xfrm>
          <a:prstGeom prst="rect">
            <a:avLst/>
          </a:prstGeom>
          <a:noFill/>
        </p:spPr>
        <p:txBody>
          <a:bodyPr wrap="square" rtlCol="0">
            <a:spAutoFit/>
          </a:bodyPr>
          <a:lstStyle/>
          <a:p>
            <a:r>
              <a:rPr lang="en-US" altLang="zh-CN" sz="2800" u="sng" dirty="0">
                <a:solidFill>
                  <a:srgbClr val="FF0000"/>
                </a:solidFill>
                <a:latin typeface="楷体" panose="02010609060101010101" pitchFamily="49" charset="-122"/>
                <a:ea typeface="楷体" panose="02010609060101010101" pitchFamily="49" charset="-122"/>
              </a:rPr>
              <a:t>1</a:t>
            </a:r>
          </a:p>
          <a:p>
            <a:r>
              <a:rPr lang="en-US" altLang="zh-CN" sz="2800" dirty="0" smtClean="0">
                <a:solidFill>
                  <a:srgbClr val="FF0000"/>
                </a:solidFill>
                <a:latin typeface="楷体" panose="02010609060101010101" pitchFamily="49" charset="-122"/>
                <a:ea typeface="楷体" panose="02010609060101010101" pitchFamily="49" charset="-122"/>
              </a:rPr>
              <a:t>6 </a:t>
            </a:r>
            <a:endParaRPr lang="en-US" altLang="zh-CN" sz="2800" dirty="0">
              <a:solidFill>
                <a:srgbClr val="FF0000"/>
              </a:solidFill>
              <a:latin typeface="楷体" panose="02010609060101010101" pitchFamily="49" charset="-122"/>
              <a:ea typeface="楷体" panose="02010609060101010101" pitchFamily="49" charset="-122"/>
            </a:endParaRPr>
          </a:p>
        </p:txBody>
      </p:sp>
      <p:sp>
        <p:nvSpPr>
          <p:cNvPr id="18" name="TextBox 17"/>
          <p:cNvSpPr txBox="1"/>
          <p:nvPr/>
        </p:nvSpPr>
        <p:spPr>
          <a:xfrm>
            <a:off x="9451262" y="2374690"/>
            <a:ext cx="388879" cy="954107"/>
          </a:xfrm>
          <a:prstGeom prst="rect">
            <a:avLst/>
          </a:prstGeom>
          <a:noFill/>
        </p:spPr>
        <p:txBody>
          <a:bodyPr wrap="square" rtlCol="0">
            <a:spAutoFit/>
          </a:bodyPr>
          <a:lstStyle/>
          <a:p>
            <a:r>
              <a:rPr lang="en-US" altLang="zh-CN" sz="2800" u="sng" dirty="0">
                <a:solidFill>
                  <a:srgbClr val="FF0000"/>
                </a:solidFill>
                <a:latin typeface="楷体" panose="02010609060101010101" pitchFamily="49" charset="-122"/>
                <a:ea typeface="楷体" panose="02010609060101010101" pitchFamily="49" charset="-122"/>
              </a:rPr>
              <a:t>1</a:t>
            </a:r>
          </a:p>
          <a:p>
            <a:r>
              <a:rPr lang="en-US" altLang="zh-CN" sz="2800" dirty="0" smtClean="0">
                <a:solidFill>
                  <a:srgbClr val="FF0000"/>
                </a:solidFill>
                <a:latin typeface="楷体" panose="02010609060101010101" pitchFamily="49" charset="-122"/>
                <a:ea typeface="楷体" panose="02010609060101010101" pitchFamily="49" charset="-122"/>
              </a:rPr>
              <a:t>4 </a:t>
            </a:r>
            <a:endParaRPr lang="en-US" altLang="zh-CN" sz="2800" dirty="0">
              <a:solidFill>
                <a:srgbClr val="FF0000"/>
              </a:solidFill>
              <a:latin typeface="楷体" panose="02010609060101010101" pitchFamily="49" charset="-122"/>
              <a:ea typeface="楷体" panose="02010609060101010101" pitchFamily="49" charset="-122"/>
            </a:endParaRPr>
          </a:p>
        </p:txBody>
      </p:sp>
      <p:sp>
        <p:nvSpPr>
          <p:cNvPr id="12" name="五边形 7"/>
          <p:cNvSpPr>
            <a:spLocks noChangeArrowheads="1"/>
          </p:cNvSpPr>
          <p:nvPr/>
        </p:nvSpPr>
        <p:spPr bwMode="auto">
          <a:xfrm>
            <a:off x="0"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课堂练习</a:t>
            </a:r>
            <a:endParaRPr lang="zh-CN" altLang="en-US" sz="3200" dirty="0">
              <a:solidFill>
                <a:srgbClr val="FFFFFF"/>
              </a:solidFill>
              <a:latin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3"/>
                                        </p:tgtEl>
                                        <p:attrNameLst>
                                          <p:attrName>style.visibility</p:attrName>
                                        </p:attrNameLst>
                                      </p:cBhvr>
                                      <p:to>
                                        <p:strVal val="visible"/>
                                      </p:to>
                                    </p:set>
                                    <p:anim calcmode="lin" valueType="num">
                                      <p:cBhvr additive="base">
                                        <p:cTn id="13" dur="500" fill="hold"/>
                                        <p:tgtEl>
                                          <p:spTgt spid="33"/>
                                        </p:tgtEl>
                                        <p:attrNameLst>
                                          <p:attrName>ppt_x</p:attrName>
                                        </p:attrNameLst>
                                      </p:cBhvr>
                                      <p:tavLst>
                                        <p:tav tm="0">
                                          <p:val>
                                            <p:strVal val="#ppt_x"/>
                                          </p:val>
                                        </p:tav>
                                        <p:tav tm="100000">
                                          <p:val>
                                            <p:strVal val="#ppt_x"/>
                                          </p:val>
                                        </p:tav>
                                      </p:tavLst>
                                    </p:anim>
                                    <p:anim calcmode="lin" valueType="num">
                                      <p:cBhvr additive="base">
                                        <p:cTn id="1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anim calcmode="lin" valueType="num">
                                      <p:cBhvr additive="base">
                                        <p:cTn id="31" dur="500" fill="hold"/>
                                        <p:tgtEl>
                                          <p:spTgt spid="29"/>
                                        </p:tgtEl>
                                        <p:attrNameLst>
                                          <p:attrName>ppt_x</p:attrName>
                                        </p:attrNameLst>
                                      </p:cBhvr>
                                      <p:tavLst>
                                        <p:tav tm="0">
                                          <p:val>
                                            <p:strVal val="#ppt_x"/>
                                          </p:val>
                                        </p:tav>
                                        <p:tav tm="100000">
                                          <p:val>
                                            <p:strVal val="#ppt_x"/>
                                          </p:val>
                                        </p:tav>
                                      </p:tavLst>
                                    </p:anim>
                                    <p:anim calcmode="lin" valueType="num">
                                      <p:cBhvr additive="base">
                                        <p:cTn id="3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anim calcmode="lin" valueType="num">
                                      <p:cBhvr additive="base">
                                        <p:cTn id="37" dur="500" fill="hold"/>
                                        <p:tgtEl>
                                          <p:spTgt spid="31"/>
                                        </p:tgtEl>
                                        <p:attrNameLst>
                                          <p:attrName>ppt_x</p:attrName>
                                        </p:attrNameLst>
                                      </p:cBhvr>
                                      <p:tavLst>
                                        <p:tav tm="0">
                                          <p:val>
                                            <p:strVal val="#ppt_x"/>
                                          </p:val>
                                        </p:tav>
                                        <p:tav tm="100000">
                                          <p:val>
                                            <p:strVal val="#ppt_x"/>
                                          </p:val>
                                        </p:tav>
                                      </p:tavLst>
                                    </p:anim>
                                    <p:anim calcmode="lin" valueType="num">
                                      <p:cBhvr additive="base">
                                        <p:cTn id="3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1" grpId="0"/>
      <p:bldP spid="33" grpId="0"/>
      <p:bldP spid="17" grpId="0"/>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93" descr="\"/>
          <p:cNvPicPr>
            <a:picLocks noChangeAspect="1" noChangeArrowheads="1"/>
          </p:cNvPicPr>
          <p:nvPr/>
        </p:nvPicPr>
        <p:blipFill>
          <a:blip r:embed="rId3" r:link="rId4"/>
          <a:srcRect/>
          <a:stretch>
            <a:fillRect/>
          </a:stretch>
        </p:blipFill>
        <p:spPr bwMode="auto">
          <a:xfrm>
            <a:off x="1337469" y="3449681"/>
            <a:ext cx="8334875" cy="1887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descr="http://wenwen.soso.com/p/20110920/20110920210742-602680633.jpg"/>
          <p:cNvPicPr>
            <a:picLocks noChangeAspect="1" noChangeArrowheads="1"/>
          </p:cNvPicPr>
          <p:nvPr/>
        </p:nvPicPr>
        <p:blipFill>
          <a:blip r:embed="rId5" cstate="email"/>
          <a:srcRect/>
          <a:stretch>
            <a:fillRect/>
          </a:stretch>
        </p:blipFill>
        <p:spPr bwMode="auto">
          <a:xfrm>
            <a:off x="9977434" y="3429000"/>
            <a:ext cx="2100263" cy="3347818"/>
          </a:xfrm>
          <a:prstGeom prst="rect">
            <a:avLst/>
          </a:prstGeom>
          <a:noFill/>
          <a:extLst>
            <a:ext uri="{909E8E84-426E-40DD-AFC4-6F175D3DCCD1}">
              <a14:hiddenFill xmlns:a14="http://schemas.microsoft.com/office/drawing/2010/main">
                <a:solidFill>
                  <a:srgbClr val="FFFFFF"/>
                </a:solidFill>
              </a14:hiddenFill>
            </a:ext>
          </a:extLst>
        </p:spPr>
      </p:pic>
      <p:sp>
        <p:nvSpPr>
          <p:cNvPr id="4" name="矩形 3"/>
          <p:cNvSpPr/>
          <p:nvPr/>
        </p:nvSpPr>
        <p:spPr>
          <a:xfrm>
            <a:off x="885774" y="1418348"/>
            <a:ext cx="10858527" cy="1384995"/>
          </a:xfrm>
          <a:prstGeom prst="rect">
            <a:avLst/>
          </a:prstGeom>
        </p:spPr>
        <p:txBody>
          <a:bodyPr wrap="square">
            <a:spAutoFit/>
          </a:bodyPr>
          <a:lstStyle/>
          <a:p>
            <a:pPr>
              <a:lnSpc>
                <a:spcPct val="150000"/>
              </a:lnSpc>
            </a:pPr>
            <a:r>
              <a:rPr lang="en-US" altLang="zh-CN" sz="2800" dirty="0" smtClean="0">
                <a:latin typeface="微软雅黑" panose="020B0503020204020204" pitchFamily="34" charset="-122"/>
                <a:ea typeface="微软雅黑" panose="020B0503020204020204" pitchFamily="34" charset="-122"/>
              </a:rPr>
              <a:t>1.</a:t>
            </a:r>
            <a:r>
              <a:rPr lang="zh-CN" altLang="en-US" sz="2800" dirty="0">
                <a:latin typeface="微软雅黑" panose="020B0503020204020204" pitchFamily="34" charset="-122"/>
                <a:ea typeface="微软雅黑" panose="020B0503020204020204" pitchFamily="34" charset="-122"/>
              </a:rPr>
              <a:t>选一选</a:t>
            </a:r>
            <a:r>
              <a:rPr lang="zh-CN" altLang="en-US" sz="2800" dirty="0" smtClean="0">
                <a:latin typeface="微软雅黑" panose="020B0503020204020204" pitchFamily="34" charset="-122"/>
                <a:ea typeface="微软雅黑" panose="020B0503020204020204" pitchFamily="34" charset="-122"/>
              </a:rPr>
              <a:t>。</a:t>
            </a:r>
            <a:endParaRPr lang="en-US" altLang="zh-CN" sz="2800" dirty="0" smtClean="0">
              <a:latin typeface="微软雅黑" panose="020B0503020204020204" pitchFamily="34" charset="-122"/>
              <a:ea typeface="微软雅黑" panose="020B0503020204020204" pitchFamily="34" charset="-122"/>
            </a:endParaRPr>
          </a:p>
          <a:p>
            <a:pPr>
              <a:lnSpc>
                <a:spcPct val="150000"/>
              </a:lnSpc>
            </a:pPr>
            <a:r>
              <a:rPr lang="zh-CN" altLang="en-US" sz="2800" dirty="0">
                <a:latin typeface="微软雅黑" panose="020B0503020204020204" pitchFamily="34" charset="-122"/>
                <a:ea typeface="微软雅黑" panose="020B0503020204020204" pitchFamily="34" charset="-122"/>
              </a:rPr>
              <a:t>哪些图形的阴影部分可以用分数表示，请你选出来并写出这个分数。</a:t>
            </a:r>
            <a:endParaRPr lang="en-US" altLang="zh-CN" sz="2800" dirty="0" smtClean="0">
              <a:latin typeface="微软雅黑" panose="020B0503020204020204" pitchFamily="34" charset="-122"/>
              <a:ea typeface="微软雅黑" panose="020B0503020204020204" pitchFamily="34" charset="-122"/>
            </a:endParaRPr>
          </a:p>
        </p:txBody>
      </p:sp>
      <p:sp>
        <p:nvSpPr>
          <p:cNvPr id="19" name="TextBox 18"/>
          <p:cNvSpPr txBox="1"/>
          <p:nvPr/>
        </p:nvSpPr>
        <p:spPr>
          <a:xfrm>
            <a:off x="5681426" y="4768885"/>
            <a:ext cx="388879" cy="954107"/>
          </a:xfrm>
          <a:prstGeom prst="rect">
            <a:avLst/>
          </a:prstGeom>
          <a:noFill/>
        </p:spPr>
        <p:txBody>
          <a:bodyPr wrap="square" rtlCol="0">
            <a:spAutoFit/>
          </a:bodyPr>
          <a:lstStyle/>
          <a:p>
            <a:r>
              <a:rPr lang="en-US" altLang="zh-CN" sz="2800" u="sng" dirty="0">
                <a:solidFill>
                  <a:srgbClr val="FF0000"/>
                </a:solidFill>
                <a:latin typeface="楷体" panose="02010609060101010101" pitchFamily="49" charset="-122"/>
                <a:ea typeface="楷体" panose="02010609060101010101" pitchFamily="49" charset="-122"/>
              </a:rPr>
              <a:t>1</a:t>
            </a:r>
          </a:p>
          <a:p>
            <a:r>
              <a:rPr lang="en-US" altLang="zh-CN" sz="2800" dirty="0" smtClean="0">
                <a:solidFill>
                  <a:srgbClr val="FF0000"/>
                </a:solidFill>
                <a:latin typeface="楷体" panose="02010609060101010101" pitchFamily="49" charset="-122"/>
                <a:ea typeface="楷体" panose="02010609060101010101" pitchFamily="49" charset="-122"/>
              </a:rPr>
              <a:t>3</a:t>
            </a:r>
            <a:endParaRPr lang="en-US" altLang="zh-CN" sz="2800" dirty="0">
              <a:solidFill>
                <a:srgbClr val="FF0000"/>
              </a:solidFill>
              <a:latin typeface="楷体" panose="02010609060101010101" pitchFamily="49" charset="-122"/>
              <a:ea typeface="楷体" panose="02010609060101010101" pitchFamily="49" charset="-122"/>
            </a:endParaRPr>
          </a:p>
        </p:txBody>
      </p:sp>
      <p:sp>
        <p:nvSpPr>
          <p:cNvPr id="20" name="TextBox 19"/>
          <p:cNvSpPr txBox="1"/>
          <p:nvPr/>
        </p:nvSpPr>
        <p:spPr>
          <a:xfrm>
            <a:off x="4275962" y="4740304"/>
            <a:ext cx="388879" cy="954107"/>
          </a:xfrm>
          <a:prstGeom prst="rect">
            <a:avLst/>
          </a:prstGeom>
          <a:noFill/>
        </p:spPr>
        <p:txBody>
          <a:bodyPr wrap="square" rtlCol="0">
            <a:spAutoFit/>
          </a:bodyPr>
          <a:lstStyle/>
          <a:p>
            <a:r>
              <a:rPr lang="en-US" altLang="zh-CN" sz="2800" u="sng" dirty="0">
                <a:solidFill>
                  <a:srgbClr val="FF0000"/>
                </a:solidFill>
                <a:latin typeface="楷体" panose="02010609060101010101" pitchFamily="49" charset="-122"/>
                <a:ea typeface="楷体" panose="02010609060101010101" pitchFamily="49" charset="-122"/>
              </a:rPr>
              <a:t>1</a:t>
            </a:r>
          </a:p>
          <a:p>
            <a:r>
              <a:rPr lang="en-US" altLang="zh-CN" sz="2800" dirty="0" smtClean="0">
                <a:solidFill>
                  <a:srgbClr val="FF0000"/>
                </a:solidFill>
                <a:latin typeface="楷体" panose="02010609060101010101" pitchFamily="49" charset="-122"/>
                <a:ea typeface="楷体" panose="02010609060101010101" pitchFamily="49" charset="-122"/>
              </a:rPr>
              <a:t>4</a:t>
            </a:r>
            <a:endParaRPr lang="en-US" altLang="zh-CN" sz="2800" dirty="0">
              <a:solidFill>
                <a:srgbClr val="FF0000"/>
              </a:solidFill>
              <a:latin typeface="楷体" panose="02010609060101010101" pitchFamily="49" charset="-122"/>
              <a:ea typeface="楷体" panose="02010609060101010101" pitchFamily="49" charset="-122"/>
            </a:endParaRPr>
          </a:p>
        </p:txBody>
      </p:sp>
      <p:sp>
        <p:nvSpPr>
          <p:cNvPr id="14" name="TextBox 13"/>
          <p:cNvSpPr txBox="1"/>
          <p:nvPr/>
        </p:nvSpPr>
        <p:spPr>
          <a:xfrm>
            <a:off x="1616017" y="4826035"/>
            <a:ext cx="414337" cy="523220"/>
          </a:xfrm>
          <a:prstGeom prst="rect">
            <a:avLst/>
          </a:prstGeom>
          <a:noFill/>
        </p:spPr>
        <p:txBody>
          <a:bodyPr wrap="square" rtlCol="0">
            <a:spAutoFit/>
          </a:bodyPr>
          <a:lstStyle/>
          <a:p>
            <a:r>
              <a:rPr lang="en-US" altLang="zh-CN" sz="2800" b="1" dirty="0">
                <a:solidFill>
                  <a:srgbClr val="FF0000"/>
                </a:solidFill>
                <a:latin typeface="楷体" panose="02010609060101010101" pitchFamily="49" charset="-122"/>
                <a:ea typeface="楷体" panose="02010609060101010101" pitchFamily="49" charset="-122"/>
              </a:rPr>
              <a:t>×</a:t>
            </a:r>
            <a:endParaRPr lang="en-US" altLang="zh-CN" sz="2800" b="1" dirty="0" smtClean="0">
              <a:solidFill>
                <a:srgbClr val="FF0000"/>
              </a:solidFill>
              <a:latin typeface="楷体" panose="02010609060101010101" pitchFamily="49" charset="-122"/>
              <a:ea typeface="楷体" panose="02010609060101010101" pitchFamily="49" charset="-122"/>
            </a:endParaRPr>
          </a:p>
        </p:txBody>
      </p:sp>
      <p:sp>
        <p:nvSpPr>
          <p:cNvPr id="15" name="TextBox 14"/>
          <p:cNvSpPr txBox="1"/>
          <p:nvPr/>
        </p:nvSpPr>
        <p:spPr>
          <a:xfrm>
            <a:off x="2997993" y="4833880"/>
            <a:ext cx="414337" cy="523220"/>
          </a:xfrm>
          <a:prstGeom prst="rect">
            <a:avLst/>
          </a:prstGeom>
          <a:noFill/>
        </p:spPr>
        <p:txBody>
          <a:bodyPr wrap="square" rtlCol="0">
            <a:spAutoFit/>
          </a:bodyPr>
          <a:lstStyle/>
          <a:p>
            <a:r>
              <a:rPr lang="en-US" altLang="zh-CN" sz="2800" b="1" dirty="0">
                <a:solidFill>
                  <a:srgbClr val="FF0000"/>
                </a:solidFill>
                <a:latin typeface="楷体" panose="02010609060101010101" pitchFamily="49" charset="-122"/>
                <a:ea typeface="楷体" panose="02010609060101010101" pitchFamily="49" charset="-122"/>
              </a:rPr>
              <a:t>×</a:t>
            </a:r>
            <a:endParaRPr lang="en-US" altLang="zh-CN" sz="2800" b="1" dirty="0" smtClean="0">
              <a:solidFill>
                <a:srgbClr val="FF0000"/>
              </a:solidFill>
              <a:latin typeface="楷体" panose="02010609060101010101" pitchFamily="49" charset="-122"/>
              <a:ea typeface="楷体" panose="02010609060101010101" pitchFamily="49" charset="-122"/>
            </a:endParaRPr>
          </a:p>
        </p:txBody>
      </p:sp>
      <p:sp>
        <p:nvSpPr>
          <p:cNvPr id="16" name="TextBox 15"/>
          <p:cNvSpPr txBox="1"/>
          <p:nvPr/>
        </p:nvSpPr>
        <p:spPr>
          <a:xfrm>
            <a:off x="7011925" y="4856015"/>
            <a:ext cx="414337" cy="523220"/>
          </a:xfrm>
          <a:prstGeom prst="rect">
            <a:avLst/>
          </a:prstGeom>
          <a:noFill/>
        </p:spPr>
        <p:txBody>
          <a:bodyPr wrap="square" rtlCol="0">
            <a:spAutoFit/>
          </a:bodyPr>
          <a:lstStyle/>
          <a:p>
            <a:r>
              <a:rPr lang="en-US" altLang="zh-CN" sz="2800" b="1" dirty="0">
                <a:solidFill>
                  <a:srgbClr val="FF0000"/>
                </a:solidFill>
                <a:latin typeface="楷体" panose="02010609060101010101" pitchFamily="49" charset="-122"/>
                <a:ea typeface="楷体" panose="02010609060101010101" pitchFamily="49" charset="-122"/>
              </a:rPr>
              <a:t>×</a:t>
            </a:r>
            <a:endParaRPr lang="en-US" altLang="zh-CN" sz="2800" b="1" dirty="0" smtClean="0">
              <a:solidFill>
                <a:srgbClr val="FF0000"/>
              </a:solidFill>
              <a:latin typeface="楷体" panose="02010609060101010101" pitchFamily="49" charset="-122"/>
              <a:ea typeface="楷体" panose="02010609060101010101" pitchFamily="49" charset="-122"/>
            </a:endParaRPr>
          </a:p>
        </p:txBody>
      </p:sp>
      <p:sp>
        <p:nvSpPr>
          <p:cNvPr id="18" name="TextBox 17"/>
          <p:cNvSpPr txBox="1"/>
          <p:nvPr/>
        </p:nvSpPr>
        <p:spPr>
          <a:xfrm>
            <a:off x="8654990" y="4874629"/>
            <a:ext cx="414337" cy="523220"/>
          </a:xfrm>
          <a:prstGeom prst="rect">
            <a:avLst/>
          </a:prstGeom>
          <a:noFill/>
        </p:spPr>
        <p:txBody>
          <a:bodyPr wrap="square" rtlCol="0">
            <a:spAutoFit/>
          </a:bodyPr>
          <a:lstStyle/>
          <a:p>
            <a:r>
              <a:rPr lang="en-US" altLang="zh-CN" sz="2800" b="1" dirty="0">
                <a:solidFill>
                  <a:srgbClr val="FF0000"/>
                </a:solidFill>
                <a:latin typeface="楷体" panose="02010609060101010101" pitchFamily="49" charset="-122"/>
                <a:ea typeface="楷体" panose="02010609060101010101" pitchFamily="49" charset="-122"/>
              </a:rPr>
              <a:t>×</a:t>
            </a:r>
            <a:endParaRPr lang="en-US" altLang="zh-CN" sz="2800" b="1" dirty="0" smtClean="0">
              <a:solidFill>
                <a:srgbClr val="FF0000"/>
              </a:solidFill>
              <a:latin typeface="楷体" panose="02010609060101010101" pitchFamily="49" charset="-122"/>
              <a:ea typeface="楷体" panose="02010609060101010101" pitchFamily="49" charset="-122"/>
            </a:endParaRPr>
          </a:p>
        </p:txBody>
      </p:sp>
      <p:sp>
        <p:nvSpPr>
          <p:cNvPr id="12" name="五边形 7"/>
          <p:cNvSpPr>
            <a:spLocks noChangeArrowheads="1"/>
          </p:cNvSpPr>
          <p:nvPr/>
        </p:nvSpPr>
        <p:spPr bwMode="auto">
          <a:xfrm>
            <a:off x="0"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课后作业</a:t>
            </a:r>
            <a:endParaRPr lang="zh-CN" altLang="en-US" sz="3200" dirty="0">
              <a:solidFill>
                <a:srgbClr val="FFFFFF"/>
              </a:solidFill>
              <a:latin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ppt_x"/>
                                          </p:val>
                                        </p:tav>
                                        <p:tav tm="100000">
                                          <p:val>
                                            <p:strVal val="#ppt_x"/>
                                          </p:val>
                                        </p:tav>
                                      </p:tavLst>
                                    </p:anim>
                                    <p:anim calcmode="lin" valueType="num">
                                      <p:cBhvr additive="base">
                                        <p:cTn id="2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14" grpId="0"/>
      <p:bldP spid="15" grpId="0"/>
      <p:bldP spid="16" grpId="0"/>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5"/>
          <p:cNvPicPr>
            <a:picLocks noChangeAspect="1" noChangeArrowheads="1"/>
          </p:cNvPicPr>
          <p:nvPr/>
        </p:nvPicPr>
        <p:blipFill>
          <a:blip r:embed="rId3" cstate="email"/>
          <a:srcRect/>
          <a:stretch>
            <a:fillRect/>
          </a:stretch>
        </p:blipFill>
        <p:spPr bwMode="auto">
          <a:xfrm>
            <a:off x="10198781" y="4928737"/>
            <a:ext cx="1950355" cy="1932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矩形 7"/>
          <p:cNvSpPr/>
          <p:nvPr/>
        </p:nvSpPr>
        <p:spPr>
          <a:xfrm>
            <a:off x="844218" y="1475780"/>
            <a:ext cx="6304767" cy="523220"/>
          </a:xfrm>
          <a:prstGeom prst="rect">
            <a:avLst/>
          </a:prstGeom>
        </p:spPr>
        <p:txBody>
          <a:bodyPr wrap="square">
            <a:spAutoFit/>
          </a:bodyPr>
          <a:lstStyle/>
          <a:p>
            <a:pPr latinLnBrk="1"/>
            <a:r>
              <a:rPr lang="zh-CN" altLang="en-US" sz="2800" dirty="0" smtClean="0">
                <a:latin typeface="微软雅黑" panose="020B0503020204020204" pitchFamily="34" charset="-122"/>
                <a:ea typeface="微软雅黑" panose="020B0503020204020204" pitchFamily="34" charset="-122"/>
              </a:rPr>
              <a:t>发散思维：</a:t>
            </a:r>
            <a:r>
              <a:rPr lang="zh-CN" altLang="en-US" sz="2800" dirty="0">
                <a:latin typeface="微软雅黑" panose="020B0503020204020204" pitchFamily="34" charset="-122"/>
                <a:ea typeface="微软雅黑" panose="020B0503020204020204" pitchFamily="34" charset="-122"/>
              </a:rPr>
              <a:t>用格尺做个小游戏</a:t>
            </a:r>
            <a:r>
              <a:rPr lang="zh-CN" altLang="en-US" sz="2800" dirty="0" smtClean="0">
                <a:latin typeface="微软雅黑" panose="020B0503020204020204" pitchFamily="34" charset="-122"/>
                <a:ea typeface="微软雅黑" panose="020B0503020204020204" pitchFamily="34" charset="-122"/>
              </a:rPr>
              <a:t>。</a:t>
            </a:r>
            <a:endParaRPr lang="zh-CN" altLang="en-US" sz="2800" dirty="0">
              <a:latin typeface="微软雅黑" panose="020B0503020204020204" pitchFamily="34" charset="-122"/>
              <a:ea typeface="微软雅黑" panose="020B0503020204020204" pitchFamily="34" charset="-122"/>
            </a:endParaRPr>
          </a:p>
        </p:txBody>
      </p:sp>
      <p:sp>
        <p:nvSpPr>
          <p:cNvPr id="24" name="TextBox 23"/>
          <p:cNvSpPr txBox="1"/>
          <p:nvPr/>
        </p:nvSpPr>
        <p:spPr>
          <a:xfrm>
            <a:off x="1878052" y="3020084"/>
            <a:ext cx="4184603" cy="523220"/>
          </a:xfrm>
          <a:prstGeom prst="rect">
            <a:avLst/>
          </a:prstGeom>
          <a:noFill/>
        </p:spPr>
        <p:txBody>
          <a:bodyPr wrap="square" rtlCol="0">
            <a:spAutoFit/>
          </a:bodyPr>
          <a:lstStyle/>
          <a:p>
            <a:r>
              <a:rPr lang="zh-CN" altLang="en-US" sz="2800" dirty="0" smtClean="0">
                <a:solidFill>
                  <a:srgbClr val="FF0000"/>
                </a:solidFill>
                <a:latin typeface="楷体" panose="02010609060101010101" pitchFamily="49" charset="-122"/>
                <a:ea typeface="楷体" panose="02010609060101010101" pitchFamily="49" charset="-122"/>
              </a:rPr>
              <a:t>答：</a:t>
            </a:r>
            <a:r>
              <a:rPr lang="en-US" altLang="zh-CN" sz="2800" dirty="0" smtClean="0">
                <a:solidFill>
                  <a:srgbClr val="FF0000"/>
                </a:solidFill>
                <a:latin typeface="楷体" panose="02010609060101010101" pitchFamily="49" charset="-122"/>
                <a:ea typeface="楷体" panose="02010609060101010101" pitchFamily="49" charset="-122"/>
              </a:rPr>
              <a:t>2</a:t>
            </a:r>
            <a:r>
              <a:rPr lang="zh-CN" altLang="en-US" sz="2800" dirty="0">
                <a:solidFill>
                  <a:srgbClr val="FF0000"/>
                </a:solidFill>
                <a:latin typeface="楷体" panose="02010609060101010101" pitchFamily="49" charset="-122"/>
                <a:ea typeface="楷体" panose="02010609060101010101" pitchFamily="49" charset="-122"/>
              </a:rPr>
              <a:t>厘米 </a:t>
            </a:r>
            <a:r>
              <a:rPr lang="en-US" altLang="zh-CN" sz="2800" dirty="0">
                <a:solidFill>
                  <a:srgbClr val="FF0000"/>
                </a:solidFill>
                <a:latin typeface="楷体" panose="02010609060101010101" pitchFamily="49" charset="-122"/>
                <a:ea typeface="楷体" panose="02010609060101010101" pitchFamily="49" charset="-122"/>
              </a:rPr>
              <a:t>5</a:t>
            </a:r>
            <a:r>
              <a:rPr lang="zh-CN" altLang="en-US" sz="2800" dirty="0">
                <a:solidFill>
                  <a:srgbClr val="FF0000"/>
                </a:solidFill>
                <a:latin typeface="楷体" panose="02010609060101010101" pitchFamily="49" charset="-122"/>
                <a:ea typeface="楷体" panose="02010609060101010101" pitchFamily="49" charset="-122"/>
              </a:rPr>
              <a:t>厘米</a:t>
            </a:r>
            <a:endParaRPr lang="en-US" altLang="zh-CN" sz="2800" dirty="0">
              <a:solidFill>
                <a:srgbClr val="FF0000"/>
              </a:solidFill>
              <a:latin typeface="楷体" panose="02010609060101010101" pitchFamily="49" charset="-122"/>
              <a:ea typeface="楷体" panose="02010609060101010101" pitchFamily="49" charset="-122"/>
            </a:endParaRPr>
          </a:p>
        </p:txBody>
      </p:sp>
      <p:sp>
        <p:nvSpPr>
          <p:cNvPr id="20" name="矩形 19"/>
          <p:cNvSpPr/>
          <p:nvPr/>
        </p:nvSpPr>
        <p:spPr>
          <a:xfrm>
            <a:off x="795797" y="2270472"/>
            <a:ext cx="10579907" cy="523220"/>
          </a:xfrm>
          <a:prstGeom prst="rect">
            <a:avLst/>
          </a:prstGeom>
        </p:spPr>
        <p:txBody>
          <a:bodyPr wrap="square">
            <a:spAutoFit/>
          </a:bodyPr>
          <a:lstStyle/>
          <a:p>
            <a:pPr latinLnBrk="1"/>
            <a:r>
              <a:rPr lang="en-US" altLang="zh-CN" sz="2800" dirty="0">
                <a:latin typeface="微软雅黑" panose="020B0503020204020204" pitchFamily="34" charset="-122"/>
                <a:ea typeface="微软雅黑" panose="020B0503020204020204" pitchFamily="34" charset="-122"/>
              </a:rPr>
              <a:t>(1)</a:t>
            </a:r>
            <a:r>
              <a:rPr lang="zh-CN" altLang="en-US" sz="2800" dirty="0">
                <a:latin typeface="微软雅黑" panose="020B0503020204020204" pitchFamily="34" charset="-122"/>
                <a:ea typeface="微软雅黑" panose="020B0503020204020204" pitchFamily="34" charset="-122"/>
              </a:rPr>
              <a:t>画一条</a:t>
            </a:r>
            <a:r>
              <a:rPr lang="en-US" altLang="zh-CN" sz="2800" dirty="0">
                <a:latin typeface="微软雅黑" panose="020B0503020204020204" pitchFamily="34" charset="-122"/>
                <a:ea typeface="微软雅黑" panose="020B0503020204020204" pitchFamily="34" charset="-122"/>
              </a:rPr>
              <a:t>10</a:t>
            </a:r>
            <a:r>
              <a:rPr lang="zh-CN" altLang="en-US" sz="2800" dirty="0">
                <a:latin typeface="微软雅黑" panose="020B0503020204020204" pitchFamily="34" charset="-122"/>
                <a:ea typeface="微软雅黑" panose="020B0503020204020204" pitchFamily="34" charset="-122"/>
              </a:rPr>
              <a:t>厘米长的线段，你知道这条线段的 </a:t>
            </a:r>
            <a:r>
              <a:rPr lang="zh-CN" altLang="en-US" sz="2800" dirty="0" smtClean="0">
                <a:latin typeface="微软雅黑" panose="020B0503020204020204" pitchFamily="34" charset="-122"/>
                <a:ea typeface="微软雅黑" panose="020B0503020204020204" pitchFamily="34" charset="-122"/>
              </a:rPr>
              <a:t> 、分别</a:t>
            </a:r>
            <a:r>
              <a:rPr lang="zh-CN" altLang="en-US" sz="2800" dirty="0">
                <a:latin typeface="微软雅黑" panose="020B0503020204020204" pitchFamily="34" charset="-122"/>
                <a:ea typeface="微软雅黑" panose="020B0503020204020204" pitchFamily="34" charset="-122"/>
              </a:rPr>
              <a:t>是多长吗？</a:t>
            </a:r>
          </a:p>
        </p:txBody>
      </p:sp>
      <p:pic>
        <p:nvPicPr>
          <p:cNvPr id="15362" name="Picture 94" descr="\"/>
          <p:cNvPicPr>
            <a:picLocks noChangeAspect="1" noChangeArrowheads="1"/>
          </p:cNvPicPr>
          <p:nvPr/>
        </p:nvPicPr>
        <p:blipFill>
          <a:blip r:embed="rId4" r:link="rId5"/>
          <a:srcRect/>
          <a:stretch>
            <a:fillRect/>
          </a:stretch>
        </p:blipFill>
        <p:spPr bwMode="auto">
          <a:xfrm>
            <a:off x="8076875" y="2194546"/>
            <a:ext cx="254911" cy="675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95" descr="\"/>
          <p:cNvPicPr>
            <a:picLocks noChangeAspect="1" noChangeArrowheads="1"/>
          </p:cNvPicPr>
          <p:nvPr/>
        </p:nvPicPr>
        <p:blipFill>
          <a:blip r:embed="rId6" r:link="rId5"/>
          <a:srcRect/>
          <a:stretch>
            <a:fillRect/>
          </a:stretch>
        </p:blipFill>
        <p:spPr bwMode="auto">
          <a:xfrm>
            <a:off x="8422955" y="2204070"/>
            <a:ext cx="271463" cy="675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TextBox 25"/>
          <p:cNvSpPr txBox="1"/>
          <p:nvPr/>
        </p:nvSpPr>
        <p:spPr>
          <a:xfrm>
            <a:off x="1887573" y="5172804"/>
            <a:ext cx="1269967" cy="523220"/>
          </a:xfrm>
          <a:prstGeom prst="rect">
            <a:avLst/>
          </a:prstGeom>
          <a:noFill/>
        </p:spPr>
        <p:txBody>
          <a:bodyPr wrap="square" rtlCol="0">
            <a:spAutoFit/>
          </a:bodyPr>
          <a:lstStyle/>
          <a:p>
            <a:r>
              <a:rPr lang="zh-CN" altLang="en-US" sz="2800" dirty="0" smtClean="0">
                <a:solidFill>
                  <a:srgbClr val="FF0000"/>
                </a:solidFill>
                <a:latin typeface="楷体" panose="02010609060101010101" pitchFamily="49" charset="-122"/>
                <a:ea typeface="楷体" panose="02010609060101010101" pitchFamily="49" charset="-122"/>
              </a:rPr>
              <a:t>答：</a:t>
            </a:r>
            <a:endParaRPr lang="en-US" altLang="zh-CN" sz="2800" dirty="0">
              <a:solidFill>
                <a:srgbClr val="FF0000"/>
              </a:solidFill>
              <a:latin typeface="楷体" panose="02010609060101010101" pitchFamily="49" charset="-122"/>
              <a:ea typeface="楷体" panose="02010609060101010101" pitchFamily="49" charset="-122"/>
            </a:endParaRPr>
          </a:p>
        </p:txBody>
      </p:sp>
      <p:sp>
        <p:nvSpPr>
          <p:cNvPr id="27" name="矩形 26"/>
          <p:cNvSpPr/>
          <p:nvPr/>
        </p:nvSpPr>
        <p:spPr>
          <a:xfrm>
            <a:off x="795797" y="3637351"/>
            <a:ext cx="10579907" cy="1384995"/>
          </a:xfrm>
          <a:prstGeom prst="rect">
            <a:avLst/>
          </a:prstGeom>
        </p:spPr>
        <p:txBody>
          <a:bodyPr wrap="square">
            <a:spAutoFit/>
          </a:bodyPr>
          <a:lstStyle/>
          <a:p>
            <a:pPr latinLnBrk="1">
              <a:lnSpc>
                <a:spcPct val="150000"/>
              </a:lnSpc>
            </a:pPr>
            <a:r>
              <a:rPr lang="en-US" altLang="zh-CN" sz="2800" dirty="0">
                <a:latin typeface="微软雅黑" panose="020B0503020204020204" pitchFamily="34" charset="-122"/>
                <a:ea typeface="微软雅黑" panose="020B0503020204020204" pitchFamily="34" charset="-122"/>
              </a:rPr>
              <a:t>(2)</a:t>
            </a:r>
            <a:r>
              <a:rPr lang="zh-CN" altLang="en-US" sz="2800" dirty="0">
                <a:latin typeface="微软雅黑" panose="020B0503020204020204" pitchFamily="34" charset="-122"/>
                <a:ea typeface="微软雅黑" panose="020B0503020204020204" pitchFamily="34" charset="-122"/>
              </a:rPr>
              <a:t>看格尺，</a:t>
            </a:r>
            <a:r>
              <a:rPr lang="en-US" altLang="zh-CN" sz="2800" dirty="0">
                <a:latin typeface="微软雅黑" panose="020B0503020204020204" pitchFamily="34" charset="-122"/>
                <a:ea typeface="微软雅黑" panose="020B0503020204020204" pitchFamily="34" charset="-122"/>
              </a:rPr>
              <a:t>1</a:t>
            </a:r>
            <a:r>
              <a:rPr lang="zh-CN" altLang="en-US" sz="2800" dirty="0">
                <a:latin typeface="微软雅黑" panose="020B0503020204020204" pitchFamily="34" charset="-122"/>
                <a:ea typeface="微软雅黑" panose="020B0503020204020204" pitchFamily="34" charset="-122"/>
              </a:rPr>
              <a:t>厘米是</a:t>
            </a:r>
            <a:r>
              <a:rPr lang="en-US" altLang="zh-CN" sz="2800" dirty="0">
                <a:latin typeface="微软雅黑" panose="020B0503020204020204" pitchFamily="34" charset="-122"/>
                <a:ea typeface="微软雅黑" panose="020B0503020204020204" pitchFamily="34" charset="-122"/>
              </a:rPr>
              <a:t>3</a:t>
            </a:r>
            <a:r>
              <a:rPr lang="zh-CN" altLang="en-US" sz="2800" dirty="0">
                <a:latin typeface="微软雅黑" panose="020B0503020204020204" pitchFamily="34" charset="-122"/>
                <a:ea typeface="微软雅黑" panose="020B0503020204020204" pitchFamily="34" charset="-122"/>
              </a:rPr>
              <a:t>厘米的几分之几？是</a:t>
            </a:r>
            <a:r>
              <a:rPr lang="en-US" altLang="zh-CN" sz="2800" dirty="0">
                <a:latin typeface="微软雅黑" panose="020B0503020204020204" pitchFamily="34" charset="-122"/>
                <a:ea typeface="微软雅黑" panose="020B0503020204020204" pitchFamily="34" charset="-122"/>
              </a:rPr>
              <a:t>7</a:t>
            </a:r>
            <a:r>
              <a:rPr lang="zh-CN" altLang="en-US" sz="2800" dirty="0">
                <a:latin typeface="微软雅黑" panose="020B0503020204020204" pitchFamily="34" charset="-122"/>
                <a:ea typeface="微软雅黑" panose="020B0503020204020204" pitchFamily="34" charset="-122"/>
              </a:rPr>
              <a:t>厘米的几分之几？是</a:t>
            </a:r>
            <a:r>
              <a:rPr lang="en-US" altLang="zh-CN" sz="2800" dirty="0">
                <a:latin typeface="微软雅黑" panose="020B0503020204020204" pitchFamily="34" charset="-122"/>
                <a:ea typeface="微软雅黑" panose="020B0503020204020204" pitchFamily="34" charset="-122"/>
              </a:rPr>
              <a:t>9</a:t>
            </a:r>
            <a:r>
              <a:rPr lang="zh-CN" altLang="en-US" sz="2800" dirty="0">
                <a:latin typeface="微软雅黑" panose="020B0503020204020204" pitchFamily="34" charset="-122"/>
                <a:ea typeface="微软雅黑" panose="020B0503020204020204" pitchFamily="34" charset="-122"/>
              </a:rPr>
              <a:t>厘米的几分之几？</a:t>
            </a:r>
          </a:p>
        </p:txBody>
      </p:sp>
      <p:pic>
        <p:nvPicPr>
          <p:cNvPr id="15364" name="图片 1" descr="wps23"/>
          <p:cNvPicPr>
            <a:picLocks noChangeAspect="1" noChangeArrowheads="1"/>
          </p:cNvPicPr>
          <p:nvPr/>
        </p:nvPicPr>
        <p:blipFill>
          <a:blip r:embed="rId7"/>
          <a:srcRect/>
          <a:stretch>
            <a:fillRect/>
          </a:stretch>
        </p:blipFill>
        <p:spPr bwMode="auto">
          <a:xfrm>
            <a:off x="2662238" y="5017943"/>
            <a:ext cx="1682751" cy="678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五边形 7"/>
          <p:cNvSpPr>
            <a:spLocks noChangeArrowheads="1"/>
          </p:cNvSpPr>
          <p:nvPr/>
        </p:nvSpPr>
        <p:spPr bwMode="auto">
          <a:xfrm>
            <a:off x="0"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知识拓展</a:t>
            </a:r>
            <a:endParaRPr lang="zh-CN" altLang="en-US" sz="3200" dirty="0">
              <a:solidFill>
                <a:srgbClr val="FFFFFF"/>
              </a:solidFill>
              <a:latin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additive="base">
                                        <p:cTn id="13" dur="500" fill="hold"/>
                                        <p:tgtEl>
                                          <p:spTgt spid="27"/>
                                        </p:tgtEl>
                                        <p:attrNameLst>
                                          <p:attrName>ppt_x</p:attrName>
                                        </p:attrNameLst>
                                      </p:cBhvr>
                                      <p:tavLst>
                                        <p:tav tm="0">
                                          <p:val>
                                            <p:strVal val="#ppt_x"/>
                                          </p:val>
                                        </p:tav>
                                        <p:tav tm="100000">
                                          <p:val>
                                            <p:strVal val="#ppt_x"/>
                                          </p:val>
                                        </p:tav>
                                      </p:tavLst>
                                    </p:anim>
                                    <p:anim calcmode="lin" valueType="num">
                                      <p:cBhvr additive="base">
                                        <p:cTn id="1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fill="hold"/>
                                        <p:tgtEl>
                                          <p:spTgt spid="26"/>
                                        </p:tgtEl>
                                        <p:attrNameLst>
                                          <p:attrName>ppt_x</p:attrName>
                                        </p:attrNameLst>
                                      </p:cBhvr>
                                      <p:tavLst>
                                        <p:tav tm="0">
                                          <p:val>
                                            <p:strVal val="#ppt_x"/>
                                          </p:val>
                                        </p:tav>
                                        <p:tav tm="100000">
                                          <p:val>
                                            <p:strVal val="#ppt_x"/>
                                          </p:val>
                                        </p:tav>
                                      </p:tavLst>
                                    </p:anim>
                                    <p:anim calcmode="lin" valueType="num">
                                      <p:cBhvr additive="base">
                                        <p:cTn id="20" dur="500" fill="hold"/>
                                        <p:tgtEl>
                                          <p:spTgt spid="2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5364"/>
                                        </p:tgtEl>
                                        <p:attrNameLst>
                                          <p:attrName>style.visibility</p:attrName>
                                        </p:attrNameLst>
                                      </p:cBhvr>
                                      <p:to>
                                        <p:strVal val="visible"/>
                                      </p:to>
                                    </p:set>
                                    <p:anim calcmode="lin" valueType="num">
                                      <p:cBhvr additive="base">
                                        <p:cTn id="23" dur="500" fill="hold"/>
                                        <p:tgtEl>
                                          <p:spTgt spid="15364"/>
                                        </p:tgtEl>
                                        <p:attrNameLst>
                                          <p:attrName>ppt_x</p:attrName>
                                        </p:attrNameLst>
                                      </p:cBhvr>
                                      <p:tavLst>
                                        <p:tav tm="0">
                                          <p:val>
                                            <p:strVal val="#ppt_x"/>
                                          </p:val>
                                        </p:tav>
                                        <p:tav tm="100000">
                                          <p:val>
                                            <p:strVal val="#ppt_x"/>
                                          </p:val>
                                        </p:tav>
                                      </p:tavLst>
                                    </p:anim>
                                    <p:anim calcmode="lin" valueType="num">
                                      <p:cBhvr additive="base">
                                        <p:cTn id="24" dur="500" fill="hold"/>
                                        <p:tgtEl>
                                          <p:spTgt spid="153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p:bldP spid="2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5"/>
          <p:cNvPicPr>
            <a:picLocks noChangeAspect="1" noChangeArrowheads="1"/>
          </p:cNvPicPr>
          <p:nvPr/>
        </p:nvPicPr>
        <p:blipFill>
          <a:blip r:embed="rId3" cstate="email"/>
          <a:srcRect/>
          <a:stretch>
            <a:fillRect/>
          </a:stretch>
        </p:blipFill>
        <p:spPr bwMode="auto">
          <a:xfrm>
            <a:off x="10848013" y="5572126"/>
            <a:ext cx="1301123" cy="1289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矩形 19"/>
          <p:cNvSpPr/>
          <p:nvPr/>
        </p:nvSpPr>
        <p:spPr>
          <a:xfrm>
            <a:off x="631239" y="1041703"/>
            <a:ext cx="10579907" cy="5509200"/>
          </a:xfrm>
          <a:prstGeom prst="rect">
            <a:avLst/>
          </a:prstGeom>
        </p:spPr>
        <p:txBody>
          <a:bodyPr wrap="square">
            <a:spAutoFit/>
          </a:bodyPr>
          <a:lstStyle/>
          <a:p>
            <a:pPr algn="ctr" latinLnBrk="1"/>
            <a:r>
              <a:rPr lang="zh-CN" altLang="en-US" sz="2800" dirty="0">
                <a:latin typeface="微软雅黑" panose="020B0503020204020204" pitchFamily="34" charset="-122"/>
                <a:ea typeface="微软雅黑" panose="020B0503020204020204" pitchFamily="34" charset="-122"/>
              </a:rPr>
              <a:t>分数的</a:t>
            </a:r>
            <a:r>
              <a:rPr lang="zh-CN" altLang="en-US" sz="2800" dirty="0" smtClean="0">
                <a:latin typeface="微软雅黑" panose="020B0503020204020204" pitchFamily="34" charset="-122"/>
                <a:ea typeface="微软雅黑" panose="020B0503020204020204" pitchFamily="34" charset="-122"/>
              </a:rPr>
              <a:t>历史</a:t>
            </a:r>
            <a:endParaRPr lang="en-US" altLang="zh-CN" sz="2800" dirty="0" smtClean="0">
              <a:latin typeface="微软雅黑" panose="020B0503020204020204" pitchFamily="34" charset="-122"/>
              <a:ea typeface="微软雅黑" panose="020B0503020204020204" pitchFamily="34" charset="-122"/>
            </a:endParaRPr>
          </a:p>
          <a:p>
            <a:pPr indent="720090" algn="just" latinLnBrk="1">
              <a:lnSpc>
                <a:spcPct val="150000"/>
              </a:lnSpc>
            </a:pPr>
            <a:r>
              <a:rPr lang="zh-CN" altLang="zh-CN" sz="2400" dirty="0" smtClean="0">
                <a:latin typeface="楷体" panose="02010609060101010101" pitchFamily="49" charset="-122"/>
                <a:ea typeface="楷体" panose="02010609060101010101" pitchFamily="49" charset="-122"/>
              </a:rPr>
              <a:t>在</a:t>
            </a:r>
            <a:r>
              <a:rPr lang="zh-CN" altLang="zh-CN" sz="2400" dirty="0">
                <a:latin typeface="楷体" panose="02010609060101010101" pitchFamily="49" charset="-122"/>
                <a:ea typeface="楷体" panose="02010609060101010101" pitchFamily="49" charset="-122"/>
              </a:rPr>
              <a:t>历史上，分数几乎与自然数一样古老。早在人类文化发明的初期，由于进行测量和均分的需要，引入并使用了分数。在许多民族的古代文献中都有关于分数的记载和各种不同的分数制度。早在公元前</a:t>
            </a:r>
            <a:r>
              <a:rPr lang="en-US" altLang="zh-CN" sz="2400" dirty="0">
                <a:latin typeface="楷体" panose="02010609060101010101" pitchFamily="49" charset="-122"/>
                <a:ea typeface="楷体" panose="02010609060101010101" pitchFamily="49" charset="-122"/>
              </a:rPr>
              <a:t>2100</a:t>
            </a:r>
            <a:r>
              <a:rPr lang="zh-CN" altLang="zh-CN" sz="2400" dirty="0">
                <a:latin typeface="楷体" panose="02010609060101010101" pitchFamily="49" charset="-122"/>
                <a:ea typeface="楷体" panose="02010609060101010101" pitchFamily="49" charset="-122"/>
              </a:rPr>
              <a:t>多年，古代巴比伦人（现处伊拉克一带）就使用了分母是</a:t>
            </a:r>
            <a:r>
              <a:rPr lang="en-US" altLang="zh-CN" sz="2400" dirty="0">
                <a:latin typeface="楷体" panose="02010609060101010101" pitchFamily="49" charset="-122"/>
                <a:ea typeface="楷体" panose="02010609060101010101" pitchFamily="49" charset="-122"/>
              </a:rPr>
              <a:t>60</a:t>
            </a:r>
            <a:r>
              <a:rPr lang="zh-CN" altLang="zh-CN" sz="2400" dirty="0">
                <a:latin typeface="楷体" panose="02010609060101010101" pitchFamily="49" charset="-122"/>
                <a:ea typeface="楷体" panose="02010609060101010101" pitchFamily="49" charset="-122"/>
              </a:rPr>
              <a:t>的分数。公元前</a:t>
            </a:r>
            <a:r>
              <a:rPr lang="en-US" altLang="zh-CN" sz="2400" dirty="0">
                <a:latin typeface="楷体" panose="02010609060101010101" pitchFamily="49" charset="-122"/>
                <a:ea typeface="楷体" panose="02010609060101010101" pitchFamily="49" charset="-122"/>
              </a:rPr>
              <a:t>1850</a:t>
            </a:r>
            <a:r>
              <a:rPr lang="zh-CN" altLang="zh-CN" sz="2400" dirty="0">
                <a:latin typeface="楷体" panose="02010609060101010101" pitchFamily="49" charset="-122"/>
                <a:ea typeface="楷体" panose="02010609060101010101" pitchFamily="49" charset="-122"/>
              </a:rPr>
              <a:t>年左右的埃及算学文献中，也开始使用分数</a:t>
            </a:r>
            <a:r>
              <a:rPr lang="zh-CN" altLang="zh-CN" sz="2400" dirty="0" smtClean="0">
                <a:latin typeface="楷体" panose="02010609060101010101" pitchFamily="49" charset="-122"/>
                <a:ea typeface="楷体" panose="02010609060101010101" pitchFamily="49" charset="-122"/>
              </a:rPr>
              <a:t>。</a:t>
            </a:r>
            <a:endParaRPr lang="en-US" altLang="zh-CN" sz="2400" dirty="0" smtClean="0">
              <a:latin typeface="楷体" panose="02010609060101010101" pitchFamily="49" charset="-122"/>
              <a:ea typeface="楷体" panose="02010609060101010101" pitchFamily="49" charset="-122"/>
            </a:endParaRPr>
          </a:p>
          <a:p>
            <a:pPr indent="720090" algn="just" latinLnBrk="1">
              <a:lnSpc>
                <a:spcPct val="150000"/>
              </a:lnSpc>
            </a:pPr>
            <a:r>
              <a:rPr lang="zh-CN" altLang="en-US" sz="2400" dirty="0">
                <a:latin typeface="楷体" panose="02010609060101010101" pitchFamily="49" charset="-122"/>
                <a:ea typeface="楷体" panose="02010609060101010101" pitchFamily="49" charset="-122"/>
              </a:rPr>
              <a:t>我国春秋时代（公元前</a:t>
            </a:r>
            <a:r>
              <a:rPr lang="en-US" altLang="zh-CN" sz="2400" dirty="0">
                <a:latin typeface="楷体" panose="02010609060101010101" pitchFamily="49" charset="-122"/>
                <a:ea typeface="楷体" panose="02010609060101010101" pitchFamily="49" charset="-122"/>
              </a:rPr>
              <a:t>770</a:t>
            </a:r>
            <a:r>
              <a:rPr lang="zh-CN" altLang="en-US" sz="2400" dirty="0">
                <a:latin typeface="楷体" panose="02010609060101010101" pitchFamily="49" charset="-122"/>
                <a:ea typeface="楷体" panose="02010609060101010101" pitchFamily="49" charset="-122"/>
              </a:rPr>
              <a:t>年～前</a:t>
            </a:r>
            <a:r>
              <a:rPr lang="en-US" altLang="zh-CN" sz="2400" dirty="0">
                <a:latin typeface="楷体" panose="02010609060101010101" pitchFamily="49" charset="-122"/>
                <a:ea typeface="楷体" panose="02010609060101010101" pitchFamily="49" charset="-122"/>
              </a:rPr>
              <a:t>476</a:t>
            </a:r>
            <a:r>
              <a:rPr lang="zh-CN" altLang="en-US" sz="2400" dirty="0">
                <a:latin typeface="楷体" panose="02010609060101010101" pitchFamily="49" charset="-122"/>
                <a:ea typeface="楷体" panose="02010609060101010101" pitchFamily="49" charset="-122"/>
              </a:rPr>
              <a:t>年）的</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左传</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中，规定了诸侯的都城大小：最大不可超过周文王国都的三分之一，中等的不可超过五分之一，小的不可超过九分之一。秦始皇时代的历法规定：一年的天数为三百六十五又四分之一。这说明：分数在我国很早就出现了，并且用于社会生产和生活。</a:t>
            </a:r>
          </a:p>
        </p:txBody>
      </p:sp>
      <p:sp>
        <p:nvSpPr>
          <p:cNvPr id="5" name="五边形 7"/>
          <p:cNvSpPr>
            <a:spLocks noChangeArrowheads="1"/>
          </p:cNvSpPr>
          <p:nvPr/>
        </p:nvSpPr>
        <p:spPr bwMode="auto">
          <a:xfrm>
            <a:off x="0"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知识拓展</a:t>
            </a:r>
            <a:endParaRPr lang="zh-CN" altLang="en-US" sz="3200" dirty="0">
              <a:solidFill>
                <a:srgbClr val="FFFFFF"/>
              </a:solidFill>
              <a:latin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5"/>
          <p:cNvPicPr>
            <a:picLocks noChangeAspect="1" noChangeArrowheads="1"/>
          </p:cNvPicPr>
          <p:nvPr/>
        </p:nvPicPr>
        <p:blipFill>
          <a:blip r:embed="rId4" cstate="email"/>
          <a:srcRect/>
          <a:stretch>
            <a:fillRect/>
          </a:stretch>
        </p:blipFill>
        <p:spPr bwMode="auto">
          <a:xfrm>
            <a:off x="10848013" y="5572126"/>
            <a:ext cx="1301123" cy="1289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矩形 19"/>
          <p:cNvSpPr/>
          <p:nvPr/>
        </p:nvSpPr>
        <p:spPr>
          <a:xfrm>
            <a:off x="599341" y="1484028"/>
            <a:ext cx="10579907" cy="4524315"/>
          </a:xfrm>
          <a:prstGeom prst="rect">
            <a:avLst/>
          </a:prstGeom>
        </p:spPr>
        <p:txBody>
          <a:bodyPr wrap="square">
            <a:spAutoFit/>
          </a:bodyPr>
          <a:lstStyle/>
          <a:p>
            <a:pPr indent="720090" algn="just" latinLnBrk="1">
              <a:lnSpc>
                <a:spcPct val="150000"/>
              </a:lnSpc>
            </a:pPr>
            <a:r>
              <a:rPr lang="zh-CN" altLang="en-US" sz="2400" dirty="0">
                <a:latin typeface="楷体" panose="02010609060101010101" pitchFamily="49" charset="-122"/>
                <a:ea typeface="楷体" panose="02010609060101010101" pitchFamily="49" charset="-122"/>
              </a:rPr>
              <a:t>要说分数的历史，得从</a:t>
            </a:r>
            <a:r>
              <a:rPr lang="en-US" altLang="zh-CN" sz="2400" dirty="0">
                <a:latin typeface="楷体" panose="02010609060101010101" pitchFamily="49" charset="-122"/>
                <a:ea typeface="楷体" panose="02010609060101010101" pitchFamily="49" charset="-122"/>
              </a:rPr>
              <a:t>3000</a:t>
            </a:r>
            <a:r>
              <a:rPr lang="zh-CN" altLang="en-US" sz="2400" dirty="0">
                <a:latin typeface="楷体" panose="02010609060101010101" pitchFamily="49" charset="-122"/>
                <a:ea typeface="楷体" panose="02010609060101010101" pitchFamily="49" charset="-122"/>
              </a:rPr>
              <a:t>多年前的埃及说起。</a:t>
            </a:r>
            <a:r>
              <a:rPr lang="en-US" altLang="zh-CN" sz="2400" dirty="0">
                <a:latin typeface="楷体" panose="02010609060101010101" pitchFamily="49" charset="-122"/>
                <a:ea typeface="楷体" panose="02010609060101010101" pitchFamily="49" charset="-122"/>
              </a:rPr>
              <a:t>3000</a:t>
            </a:r>
            <a:r>
              <a:rPr lang="zh-CN" altLang="en-US" sz="2400" dirty="0">
                <a:latin typeface="楷体" panose="02010609060101010101" pitchFamily="49" charset="-122"/>
                <a:ea typeface="楷体" panose="02010609060101010101" pitchFamily="49" charset="-122"/>
              </a:rPr>
              <a:t>多年前，古埃及为了在不能分得整数的情况下表示数，用特殊符号表示分子为</a:t>
            </a:r>
            <a:r>
              <a:rPr lang="en-US" altLang="zh-CN" sz="2400" dirty="0">
                <a:latin typeface="楷体" panose="02010609060101010101" pitchFamily="49" charset="-122"/>
                <a:ea typeface="楷体" panose="02010609060101010101" pitchFamily="49" charset="-122"/>
              </a:rPr>
              <a:t>1</a:t>
            </a:r>
            <a:r>
              <a:rPr lang="zh-CN" altLang="en-US" sz="2400" dirty="0">
                <a:latin typeface="楷体" panose="02010609060101010101" pitchFamily="49" charset="-122"/>
                <a:ea typeface="楷体" panose="02010609060101010101" pitchFamily="49" charset="-122"/>
              </a:rPr>
              <a:t>的分数。</a:t>
            </a:r>
            <a:r>
              <a:rPr lang="en-US" altLang="zh-CN" sz="2400" dirty="0">
                <a:latin typeface="楷体" panose="02010609060101010101" pitchFamily="49" charset="-122"/>
                <a:ea typeface="楷体" panose="02010609060101010101" pitchFamily="49" charset="-122"/>
              </a:rPr>
              <a:t>2000</a:t>
            </a:r>
            <a:r>
              <a:rPr lang="zh-CN" altLang="en-US" sz="2400" dirty="0">
                <a:latin typeface="楷体" panose="02010609060101010101" pitchFamily="49" charset="-122"/>
                <a:ea typeface="楷体" panose="02010609060101010101" pitchFamily="49" charset="-122"/>
              </a:rPr>
              <a:t>多年前，中国有了分数，可是，秦汉时期的分数的表现形式跟现在不一样。后来，印度出现了和我国相似的分数表示法。再往后，阿拉伯人发明了分数线，今天分数的表示法就由此而来。</a:t>
            </a:r>
            <a:r>
              <a:rPr lang="en-US" altLang="zh-CN" sz="2400" dirty="0">
                <a:latin typeface="楷体" panose="02010609060101010101" pitchFamily="49" charset="-122"/>
                <a:ea typeface="楷体" panose="02010609060101010101" pitchFamily="49" charset="-122"/>
              </a:rPr>
              <a:t>200</a:t>
            </a:r>
            <a:r>
              <a:rPr lang="zh-CN" altLang="en-US" sz="2400" dirty="0">
                <a:latin typeface="楷体" panose="02010609060101010101" pitchFamily="49" charset="-122"/>
                <a:ea typeface="楷体" panose="02010609060101010101" pitchFamily="49" charset="-122"/>
              </a:rPr>
              <a:t>多年前，瑞士数学家欧拉，在</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通用算术</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一书中说，要想把</a:t>
            </a:r>
            <a:r>
              <a:rPr lang="en-US" altLang="zh-CN" sz="2400" dirty="0">
                <a:latin typeface="楷体" panose="02010609060101010101" pitchFamily="49" charset="-122"/>
                <a:ea typeface="楷体" panose="02010609060101010101" pitchFamily="49" charset="-122"/>
              </a:rPr>
              <a:t>7</a:t>
            </a:r>
            <a:r>
              <a:rPr lang="zh-CN" altLang="en-US" sz="2400" dirty="0">
                <a:latin typeface="楷体" panose="02010609060101010101" pitchFamily="49" charset="-122"/>
                <a:ea typeface="楷体" panose="02010609060101010101" pitchFamily="49" charset="-122"/>
              </a:rPr>
              <a:t>米长的一根绳子分成三等份是不可能的，因为找不到一个合适的数来表示它。如果我们把它分成三等份，每份是 </a:t>
            </a:r>
            <a:r>
              <a:rPr lang="zh-CN" altLang="en-US" sz="2400" dirty="0" smtClean="0">
                <a:latin typeface="楷体" panose="02010609060101010101" pitchFamily="49" charset="-122"/>
                <a:ea typeface="楷体" panose="02010609060101010101" pitchFamily="49" charset="-122"/>
              </a:rPr>
              <a:t>米</a:t>
            </a:r>
            <a:r>
              <a:rPr lang="zh-CN" altLang="en-US" sz="2400" dirty="0">
                <a:latin typeface="楷体" panose="02010609060101010101" pitchFamily="49" charset="-122"/>
                <a:ea typeface="楷体" panose="02010609060101010101" pitchFamily="49" charset="-122"/>
              </a:rPr>
              <a:t>。</a:t>
            </a:r>
            <a:r>
              <a:rPr lang="zh-CN" altLang="en-US" sz="2400" dirty="0" smtClean="0">
                <a:latin typeface="楷体" panose="02010609060101010101" pitchFamily="49" charset="-122"/>
                <a:ea typeface="楷体" panose="02010609060101010101" pitchFamily="49" charset="-122"/>
              </a:rPr>
              <a:t>像 </a:t>
            </a:r>
            <a:r>
              <a:rPr lang="zh-CN" altLang="en-US" sz="2400" dirty="0">
                <a:latin typeface="楷体" panose="02010609060101010101" pitchFamily="49" charset="-122"/>
                <a:ea typeface="楷体" panose="02010609060101010101" pitchFamily="49" charset="-122"/>
              </a:rPr>
              <a:t>就是一种新的数，我们把它叫做</a:t>
            </a:r>
            <a:r>
              <a:rPr lang="zh-CN" altLang="en-US" sz="2400" dirty="0" smtClean="0">
                <a:latin typeface="楷体" panose="02010609060101010101" pitchFamily="49" charset="-122"/>
                <a:ea typeface="楷体" panose="02010609060101010101" pitchFamily="49" charset="-122"/>
              </a:rPr>
              <a:t>分数。</a:t>
            </a:r>
            <a:endParaRPr lang="zh-CN" altLang="en-US" sz="2400" dirty="0">
              <a:latin typeface="楷体" panose="02010609060101010101" pitchFamily="49" charset="-122"/>
              <a:ea typeface="楷体" panose="02010609060101010101" pitchFamily="49" charset="-122"/>
            </a:endParaRPr>
          </a:p>
        </p:txBody>
      </p:sp>
      <p:sp>
        <p:nvSpPr>
          <p:cNvPr id="2" name="Rectangle 2"/>
          <p:cNvSpPr>
            <a:spLocks noChangeArrowheads="1"/>
          </p:cNvSpPr>
          <p:nvPr/>
        </p:nvSpPr>
        <p:spPr bwMode="auto">
          <a:xfrm>
            <a:off x="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4" name="对象 3"/>
          <p:cNvGraphicFramePr>
            <a:graphicFrameLocks noChangeAspect="1"/>
          </p:cNvGraphicFramePr>
          <p:nvPr/>
        </p:nvGraphicFramePr>
        <p:xfrm>
          <a:off x="7872410" y="4775008"/>
          <a:ext cx="257175" cy="659011"/>
        </p:xfrm>
        <a:graphic>
          <a:graphicData uri="http://schemas.openxmlformats.org/presentationml/2006/ole">
            <mc:AlternateContent xmlns:mc="http://schemas.openxmlformats.org/markup-compatibility/2006">
              <mc:Choice xmlns:v="urn:schemas-microsoft-com:vml" Requires="v">
                <p:oleObj spid="_x0000_s16449" name="公式" r:id="rId5" imgW="156210" imgH="403225" progId="Equation.3">
                  <p:embed/>
                </p:oleObj>
              </mc:Choice>
              <mc:Fallback>
                <p:oleObj name="公式" r:id="rId5" imgW="156210" imgH="403225" progId="Equation.3">
                  <p:embed/>
                  <p:pic>
                    <p:nvPicPr>
                      <p:cNvPr id="0" name="图片 175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72410" y="4775008"/>
                        <a:ext cx="257175" cy="659011"/>
                      </a:xfrm>
                      <a:prstGeom prst="rect">
                        <a:avLst/>
                      </a:prstGeom>
                      <a:noFill/>
                    </p:spPr>
                  </p:pic>
                </p:oleObj>
              </mc:Fallback>
            </mc:AlternateContent>
          </a:graphicData>
        </a:graphic>
      </p:graphicFrame>
      <p:graphicFrame>
        <p:nvGraphicFramePr>
          <p:cNvPr id="5" name="对象 4"/>
          <p:cNvGraphicFramePr>
            <a:graphicFrameLocks noChangeAspect="1"/>
          </p:cNvGraphicFramePr>
          <p:nvPr/>
        </p:nvGraphicFramePr>
        <p:xfrm>
          <a:off x="8939214" y="4799018"/>
          <a:ext cx="257175" cy="658813"/>
        </p:xfrm>
        <a:graphic>
          <a:graphicData uri="http://schemas.openxmlformats.org/presentationml/2006/ole">
            <mc:AlternateContent xmlns:mc="http://schemas.openxmlformats.org/markup-compatibility/2006">
              <mc:Choice xmlns:v="urn:schemas-microsoft-com:vml" Requires="v">
                <p:oleObj spid="_x0000_s16450" name="公式" r:id="rId7" imgW="156210" imgH="403225" progId="Equation.3">
                  <p:embed/>
                </p:oleObj>
              </mc:Choice>
              <mc:Fallback>
                <p:oleObj name="公式" r:id="rId7" imgW="156210" imgH="403225" progId="Equation.3">
                  <p:embed/>
                  <p:pic>
                    <p:nvPicPr>
                      <p:cNvPr id="0" name="对象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39214" y="4799018"/>
                        <a:ext cx="257175" cy="65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五边形 7"/>
          <p:cNvSpPr>
            <a:spLocks noChangeArrowheads="1"/>
          </p:cNvSpPr>
          <p:nvPr/>
        </p:nvSpPr>
        <p:spPr bwMode="auto">
          <a:xfrm>
            <a:off x="0"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知识拓展</a:t>
            </a:r>
            <a:endParaRPr lang="zh-CN" altLang="en-US" sz="3200" dirty="0">
              <a:solidFill>
                <a:srgbClr val="FFFFFF"/>
              </a:solidFill>
              <a:latin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9"/>
          <p:cNvSpPr txBox="1"/>
          <p:nvPr/>
        </p:nvSpPr>
        <p:spPr>
          <a:xfrm>
            <a:off x="43923" y="1559226"/>
            <a:ext cx="11054237" cy="738664"/>
          </a:xfrm>
          <a:prstGeom prst="rect">
            <a:avLst/>
          </a:prstGeom>
          <a:noFill/>
        </p:spPr>
        <p:txBody>
          <a:bodyPr wrap="square" rtlCol="0">
            <a:spAutoFit/>
          </a:bodyPr>
          <a:lstStyle/>
          <a:p>
            <a:pPr indent="720090">
              <a:lnSpc>
                <a:spcPct val="150000"/>
              </a:lnSpc>
            </a:pPr>
            <a:r>
              <a:rPr lang="en-US" altLang="zh-CN" sz="2800" dirty="0" smtClean="0">
                <a:solidFill>
                  <a:prstClr val="black"/>
                </a:solidFill>
                <a:latin typeface="微软雅黑" panose="020B0503020204020204" pitchFamily="34" charset="-122"/>
                <a:ea typeface="微软雅黑" panose="020B0503020204020204" pitchFamily="34" charset="-122"/>
              </a:rPr>
              <a:t>1.</a:t>
            </a:r>
            <a:r>
              <a:rPr lang="zh-CN" altLang="en-US" sz="2800" dirty="0">
                <a:solidFill>
                  <a:prstClr val="black"/>
                </a:solidFill>
                <a:latin typeface="微软雅黑" panose="020B0503020204020204" pitchFamily="34" charset="-122"/>
                <a:ea typeface="微软雅黑" panose="020B0503020204020204" pitchFamily="34" charset="-122"/>
              </a:rPr>
              <a:t>把</a:t>
            </a:r>
            <a:r>
              <a:rPr lang="en-US" altLang="zh-CN" sz="2800" dirty="0">
                <a:solidFill>
                  <a:prstClr val="black"/>
                </a:solidFill>
                <a:latin typeface="微软雅黑" panose="020B0503020204020204" pitchFamily="34" charset="-122"/>
                <a:ea typeface="微软雅黑" panose="020B0503020204020204" pitchFamily="34" charset="-122"/>
              </a:rPr>
              <a:t>4</a:t>
            </a:r>
            <a:r>
              <a:rPr lang="zh-CN" altLang="en-US" sz="2800" dirty="0">
                <a:solidFill>
                  <a:prstClr val="black"/>
                </a:solidFill>
                <a:latin typeface="微软雅黑" panose="020B0503020204020204" pitchFamily="34" charset="-122"/>
                <a:ea typeface="微软雅黑" panose="020B0503020204020204" pitchFamily="34" charset="-122"/>
              </a:rPr>
              <a:t>个橘子分给两个人，怎样分才公平</a:t>
            </a:r>
            <a:r>
              <a:rPr lang="zh-CN" altLang="en-US" sz="2800" dirty="0" smtClean="0">
                <a:solidFill>
                  <a:prstClr val="black"/>
                </a:solidFill>
                <a:latin typeface="微软雅黑" panose="020B0503020204020204" pitchFamily="34" charset="-122"/>
                <a:ea typeface="微软雅黑" panose="020B0503020204020204" pitchFamily="34" charset="-122"/>
              </a:rPr>
              <a:t>？</a:t>
            </a:r>
            <a:r>
              <a:rPr lang="en-US" altLang="zh-CN" sz="2800" dirty="0" smtClean="0">
                <a:solidFill>
                  <a:prstClr val="black"/>
                </a:solidFill>
                <a:latin typeface="微软雅黑" panose="020B0503020204020204" pitchFamily="34" charset="-122"/>
                <a:ea typeface="微软雅黑" panose="020B0503020204020204" pitchFamily="34" charset="-122"/>
              </a:rPr>
              <a:t> </a:t>
            </a:r>
            <a:r>
              <a:rPr lang="zh-CN" altLang="en-US" sz="2800" dirty="0" smtClean="0">
                <a:solidFill>
                  <a:prstClr val="black"/>
                </a:solidFill>
                <a:latin typeface="微软雅黑" panose="020B0503020204020204" pitchFamily="34" charset="-122"/>
                <a:ea typeface="微软雅黑" panose="020B0503020204020204" pitchFamily="34" charset="-122"/>
              </a:rPr>
              <a:t>每人分几个？</a:t>
            </a:r>
          </a:p>
        </p:txBody>
      </p:sp>
      <p:sp>
        <p:nvSpPr>
          <p:cNvPr id="25" name="TextBox 24"/>
          <p:cNvSpPr txBox="1"/>
          <p:nvPr/>
        </p:nvSpPr>
        <p:spPr>
          <a:xfrm>
            <a:off x="1210046" y="2649139"/>
            <a:ext cx="6875455" cy="738664"/>
          </a:xfrm>
          <a:prstGeom prst="rect">
            <a:avLst/>
          </a:prstGeom>
          <a:noFill/>
        </p:spPr>
        <p:txBody>
          <a:bodyPr wrap="square" rtlCol="0">
            <a:spAutoFit/>
          </a:bodyPr>
          <a:lstStyle/>
          <a:p>
            <a:pPr>
              <a:lnSpc>
                <a:spcPct val="150000"/>
              </a:lnSpc>
            </a:pPr>
            <a:r>
              <a:rPr lang="zh-CN" altLang="en-US" sz="2800" dirty="0" smtClean="0">
                <a:solidFill>
                  <a:srgbClr val="FF0000"/>
                </a:solidFill>
                <a:latin typeface="楷体" panose="02010609060101010101" pitchFamily="49" charset="-122"/>
                <a:ea typeface="楷体" panose="02010609060101010101" pitchFamily="49" charset="-122"/>
              </a:rPr>
              <a:t>答：平均</a:t>
            </a:r>
            <a:r>
              <a:rPr lang="zh-CN" altLang="en-US" sz="2800" dirty="0">
                <a:solidFill>
                  <a:srgbClr val="FF0000"/>
                </a:solidFill>
                <a:latin typeface="楷体" panose="02010609060101010101" pitchFamily="49" charset="-122"/>
                <a:ea typeface="楷体" panose="02010609060101010101" pitchFamily="49" charset="-122"/>
              </a:rPr>
              <a:t>分才公平，每人分</a:t>
            </a:r>
            <a:r>
              <a:rPr lang="en-US" altLang="zh-CN" sz="2800" dirty="0">
                <a:solidFill>
                  <a:srgbClr val="FF0000"/>
                </a:solidFill>
                <a:latin typeface="楷体" panose="02010609060101010101" pitchFamily="49" charset="-122"/>
                <a:ea typeface="楷体" panose="02010609060101010101" pitchFamily="49" charset="-122"/>
              </a:rPr>
              <a:t>2</a:t>
            </a:r>
            <a:r>
              <a:rPr lang="zh-CN" altLang="en-US" sz="2800" dirty="0">
                <a:solidFill>
                  <a:srgbClr val="FF0000"/>
                </a:solidFill>
                <a:latin typeface="楷体" panose="02010609060101010101" pitchFamily="49" charset="-122"/>
                <a:ea typeface="楷体" panose="02010609060101010101" pitchFamily="49" charset="-122"/>
              </a:rPr>
              <a:t>个。</a:t>
            </a:r>
            <a:endParaRPr lang="en-US" altLang="zh-CN" sz="2800" dirty="0" smtClean="0">
              <a:solidFill>
                <a:srgbClr val="FF0000"/>
              </a:solidFill>
              <a:latin typeface="楷体" panose="02010609060101010101" pitchFamily="49" charset="-122"/>
              <a:ea typeface="楷体" panose="02010609060101010101" pitchFamily="49" charset="-122"/>
            </a:endParaRPr>
          </a:p>
        </p:txBody>
      </p:sp>
      <p:sp>
        <p:nvSpPr>
          <p:cNvPr id="7" name="TextBox 9"/>
          <p:cNvSpPr txBox="1"/>
          <p:nvPr/>
        </p:nvSpPr>
        <p:spPr>
          <a:xfrm>
            <a:off x="117628" y="3640514"/>
            <a:ext cx="10335339" cy="1384995"/>
          </a:xfrm>
          <a:prstGeom prst="rect">
            <a:avLst/>
          </a:prstGeom>
          <a:noFill/>
        </p:spPr>
        <p:txBody>
          <a:bodyPr wrap="square" rtlCol="0">
            <a:spAutoFit/>
          </a:bodyPr>
          <a:lstStyle/>
          <a:p>
            <a:pPr indent="720090">
              <a:lnSpc>
                <a:spcPct val="150000"/>
              </a:lnSpc>
            </a:pPr>
            <a:r>
              <a:rPr lang="en-US" altLang="zh-CN" sz="2800" dirty="0" smtClean="0">
                <a:solidFill>
                  <a:prstClr val="black"/>
                </a:solidFill>
                <a:latin typeface="微软雅黑" panose="020B0503020204020204" pitchFamily="34" charset="-122"/>
                <a:ea typeface="微软雅黑" panose="020B0503020204020204" pitchFamily="34" charset="-122"/>
              </a:rPr>
              <a:t>2.</a:t>
            </a:r>
            <a:r>
              <a:rPr lang="zh-CN" altLang="en-US" sz="2800" dirty="0">
                <a:solidFill>
                  <a:prstClr val="black"/>
                </a:solidFill>
                <a:latin typeface="微软雅黑" panose="020B0503020204020204" pitchFamily="34" charset="-122"/>
                <a:ea typeface="微软雅黑" panose="020B0503020204020204" pitchFamily="34" charset="-122"/>
              </a:rPr>
              <a:t>请同学们读出下面的数。你发现了什么</a:t>
            </a:r>
            <a:r>
              <a:rPr lang="zh-CN" altLang="en-US" sz="2800" dirty="0" smtClean="0">
                <a:solidFill>
                  <a:prstClr val="black"/>
                </a:solidFill>
                <a:latin typeface="微软雅黑" panose="020B0503020204020204" pitchFamily="34" charset="-122"/>
                <a:ea typeface="微软雅黑" panose="020B0503020204020204" pitchFamily="34" charset="-122"/>
              </a:rPr>
              <a:t>？</a:t>
            </a:r>
            <a:endParaRPr lang="en-US" altLang="zh-CN" sz="2800" dirty="0" smtClean="0">
              <a:solidFill>
                <a:prstClr val="black"/>
              </a:solidFill>
              <a:latin typeface="微软雅黑" panose="020B0503020204020204" pitchFamily="34" charset="-122"/>
              <a:ea typeface="微软雅黑" panose="020B0503020204020204" pitchFamily="34" charset="-122"/>
            </a:endParaRPr>
          </a:p>
          <a:p>
            <a:pPr indent="720090">
              <a:lnSpc>
                <a:spcPct val="150000"/>
              </a:lnSpc>
            </a:pPr>
            <a:r>
              <a:rPr lang="en-US" altLang="zh-CN" sz="2800" dirty="0">
                <a:solidFill>
                  <a:prstClr val="black"/>
                </a:solidFill>
                <a:latin typeface="微软雅黑" panose="020B0503020204020204" pitchFamily="34" charset="-122"/>
                <a:ea typeface="微软雅黑" panose="020B0503020204020204" pitchFamily="34" charset="-122"/>
              </a:rPr>
              <a:t>   100  25  36  120   </a:t>
            </a:r>
            <a:r>
              <a:rPr lang="en-US" altLang="zh-CN" sz="2800" dirty="0" smtClean="0">
                <a:solidFill>
                  <a:prstClr val="black"/>
                </a:solidFill>
                <a:latin typeface="微软雅黑" panose="020B0503020204020204" pitchFamily="34" charset="-122"/>
                <a:ea typeface="微软雅黑" panose="020B0503020204020204" pitchFamily="34" charset="-122"/>
              </a:rPr>
              <a:t>      </a:t>
            </a:r>
            <a:r>
              <a:rPr lang="en-US" altLang="zh-CN" sz="2800" dirty="0">
                <a:solidFill>
                  <a:prstClr val="black"/>
                </a:solidFill>
                <a:latin typeface="微软雅黑" panose="020B0503020204020204" pitchFamily="34" charset="-122"/>
                <a:ea typeface="微软雅黑" panose="020B0503020204020204" pitchFamily="34" charset="-122"/>
              </a:rPr>
              <a:t>99 </a:t>
            </a:r>
            <a:endParaRPr lang="zh-CN" altLang="en-US" sz="2800" dirty="0" smtClean="0">
              <a:solidFill>
                <a:prstClr val="black"/>
              </a:solidFill>
              <a:latin typeface="微软雅黑" panose="020B0503020204020204" pitchFamily="34" charset="-122"/>
              <a:ea typeface="微软雅黑" panose="020B0503020204020204" pitchFamily="34" charset="-122"/>
            </a:endParaRPr>
          </a:p>
        </p:txBody>
      </p:sp>
      <p:sp>
        <p:nvSpPr>
          <p:cNvPr id="8" name="TextBox 7"/>
          <p:cNvSpPr txBox="1"/>
          <p:nvPr/>
        </p:nvSpPr>
        <p:spPr>
          <a:xfrm>
            <a:off x="1177654" y="5338826"/>
            <a:ext cx="6875455" cy="738664"/>
          </a:xfrm>
          <a:prstGeom prst="rect">
            <a:avLst/>
          </a:prstGeom>
          <a:noFill/>
        </p:spPr>
        <p:txBody>
          <a:bodyPr wrap="square" rtlCol="0">
            <a:spAutoFit/>
          </a:bodyPr>
          <a:lstStyle/>
          <a:p>
            <a:pPr>
              <a:lnSpc>
                <a:spcPct val="150000"/>
              </a:lnSpc>
            </a:pPr>
            <a:r>
              <a:rPr lang="zh-CN" altLang="en-US" sz="2800" dirty="0">
                <a:solidFill>
                  <a:srgbClr val="FF0000"/>
                </a:solidFill>
                <a:latin typeface="楷体" panose="02010609060101010101" pitchFamily="49" charset="-122"/>
                <a:ea typeface="楷体" panose="02010609060101010101" pitchFamily="49" charset="-122"/>
              </a:rPr>
              <a:t>答：第五</a:t>
            </a:r>
            <a:r>
              <a:rPr lang="zh-CN" altLang="en-US" sz="2800" dirty="0" smtClean="0">
                <a:solidFill>
                  <a:srgbClr val="FF0000"/>
                </a:solidFill>
                <a:latin typeface="楷体" panose="02010609060101010101" pitchFamily="49" charset="-122"/>
                <a:ea typeface="楷体" panose="02010609060101010101" pitchFamily="49" charset="-122"/>
              </a:rPr>
              <a:t>个数不同，第五</a:t>
            </a:r>
            <a:r>
              <a:rPr lang="zh-CN" altLang="en-US" sz="2800" dirty="0">
                <a:solidFill>
                  <a:srgbClr val="FF0000"/>
                </a:solidFill>
                <a:latin typeface="楷体" panose="02010609060101010101" pitchFamily="49" charset="-122"/>
                <a:ea typeface="楷体" panose="02010609060101010101" pitchFamily="49" charset="-122"/>
              </a:rPr>
              <a:t>个数是分数。</a:t>
            </a:r>
            <a:endParaRPr lang="en-US" altLang="zh-CN" sz="2800" dirty="0" smtClean="0">
              <a:solidFill>
                <a:srgbClr val="FF0000"/>
              </a:solidFill>
              <a:latin typeface="楷体" panose="02010609060101010101" pitchFamily="49" charset="-122"/>
              <a:ea typeface="楷体" panose="02010609060101010101" pitchFamily="49" charset="-122"/>
            </a:endParaRPr>
          </a:p>
        </p:txBody>
      </p:sp>
      <p:sp>
        <p:nvSpPr>
          <p:cNvPr id="9" name="TextBox 8"/>
          <p:cNvSpPr txBox="1"/>
          <p:nvPr/>
        </p:nvSpPr>
        <p:spPr>
          <a:xfrm>
            <a:off x="4160790" y="4294957"/>
            <a:ext cx="388879" cy="954107"/>
          </a:xfrm>
          <a:prstGeom prst="rect">
            <a:avLst/>
          </a:prstGeom>
          <a:noFill/>
        </p:spPr>
        <p:txBody>
          <a:bodyPr wrap="square" rtlCol="0">
            <a:spAutoFit/>
          </a:bodyPr>
          <a:lstStyle/>
          <a:p>
            <a:r>
              <a:rPr lang="en-US" altLang="zh-CN" sz="2800" u="sng" dirty="0" smtClean="0">
                <a:latin typeface="微软雅黑" panose="020B0503020204020204" pitchFamily="34" charset="-122"/>
                <a:ea typeface="微软雅黑" panose="020B0503020204020204" pitchFamily="34" charset="-122"/>
              </a:rPr>
              <a:t>1</a:t>
            </a:r>
          </a:p>
          <a:p>
            <a:r>
              <a:rPr lang="en-US" altLang="zh-CN" sz="2800" dirty="0" smtClean="0">
                <a:latin typeface="微软雅黑" panose="020B0503020204020204" pitchFamily="34" charset="-122"/>
                <a:ea typeface="微软雅黑" panose="020B0503020204020204" pitchFamily="34" charset="-122"/>
              </a:rPr>
              <a:t>2</a:t>
            </a:r>
          </a:p>
        </p:txBody>
      </p:sp>
      <p:pic>
        <p:nvPicPr>
          <p:cNvPr id="10" name="图片 9"/>
          <p:cNvPicPr>
            <a:picLocks noChangeAspect="1"/>
          </p:cNvPicPr>
          <p:nvPr/>
        </p:nvPicPr>
        <p:blipFill>
          <a:blip r:embed="rId2" cstate="email"/>
          <a:stretch>
            <a:fillRect/>
          </a:stretch>
        </p:blipFill>
        <p:spPr>
          <a:xfrm>
            <a:off x="10055882" y="3956781"/>
            <a:ext cx="2064551" cy="2885770"/>
          </a:xfrm>
          <a:prstGeom prst="rect">
            <a:avLst/>
          </a:prstGeom>
        </p:spPr>
      </p:pic>
      <p:sp>
        <p:nvSpPr>
          <p:cNvPr id="11" name="五边形 7"/>
          <p:cNvSpPr>
            <a:spLocks noChangeArrowheads="1"/>
          </p:cNvSpPr>
          <p:nvPr/>
        </p:nvSpPr>
        <p:spPr bwMode="auto">
          <a:xfrm>
            <a:off x="0"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a:solidFill>
                  <a:srgbClr val="FFFFFF"/>
                </a:solidFill>
                <a:latin typeface="微软雅黑" panose="020B0503020204020204" pitchFamily="34" charset="-122"/>
              </a:rPr>
              <a:t>课题引入</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
                                            <p:txEl>
                                              <p:pRg st="0" end="0"/>
                                            </p:txEl>
                                          </p:spTgt>
                                        </p:tgtEl>
                                        <p:attrNameLst>
                                          <p:attrName>style.visibility</p:attrName>
                                        </p:attrNameLst>
                                      </p:cBhvr>
                                      <p:to>
                                        <p:strVal val="visible"/>
                                      </p:to>
                                    </p:set>
                                    <p:anim calcmode="lin" valueType="num">
                                      <p:cBhvr additive="base">
                                        <p:cTn id="13"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 calcmode="lin" valueType="num">
                                      <p:cBhvr additive="base">
                                        <p:cTn id="23" dur="5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7">
                                            <p:txEl>
                                              <p:pRg st="1" end="1"/>
                                            </p:txEl>
                                          </p:spTgt>
                                        </p:tgtEl>
                                        <p:attrNameLst>
                                          <p:attrName>ppt_y</p:attrName>
                                        </p:attrNameLst>
                                      </p:cBhvr>
                                      <p:tavLst>
                                        <p:tav tm="0">
                                          <p:val>
                                            <p:strVal val="#ppt_y"/>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8">
                                            <p:txEl>
                                              <p:pRg st="0" end="0"/>
                                            </p:txEl>
                                          </p:spTgt>
                                        </p:tgtEl>
                                        <p:attrNameLst>
                                          <p:attrName>style.visibility</p:attrName>
                                        </p:attrNameLst>
                                      </p:cBhvr>
                                      <p:to>
                                        <p:strVal val="visible"/>
                                      </p:to>
                                    </p:set>
                                    <p:anim calcmode="lin" valueType="num">
                                      <p:cBhvr additive="base">
                                        <p:cTn id="3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9"/>
          <p:cNvSpPr txBox="1"/>
          <p:nvPr/>
        </p:nvSpPr>
        <p:spPr>
          <a:xfrm>
            <a:off x="2196782" y="4510626"/>
            <a:ext cx="8984567" cy="2031325"/>
          </a:xfrm>
          <a:prstGeom prst="rect">
            <a:avLst/>
          </a:prstGeom>
          <a:noFill/>
        </p:spPr>
        <p:txBody>
          <a:bodyPr wrap="square" rtlCol="0">
            <a:spAutoFit/>
          </a:bodyPr>
          <a:lstStyle/>
          <a:p>
            <a:pPr>
              <a:lnSpc>
                <a:spcPct val="150000"/>
              </a:lnSpc>
            </a:pPr>
            <a:r>
              <a:rPr lang="zh-CN" altLang="en-US" sz="2800" dirty="0" smtClean="0">
                <a:solidFill>
                  <a:srgbClr val="FF0000"/>
                </a:solidFill>
                <a:latin typeface="楷体" panose="02010609060101010101" pitchFamily="49" charset="-122"/>
                <a:ea typeface="楷体" panose="02010609060101010101" pitchFamily="49" charset="-122"/>
              </a:rPr>
              <a:t>解答</a:t>
            </a:r>
            <a:r>
              <a:rPr lang="zh-CN" altLang="en-US" sz="2800" dirty="0">
                <a:solidFill>
                  <a:srgbClr val="FF0000"/>
                </a:solidFill>
                <a:latin typeface="楷体" panose="02010609060101010101" pitchFamily="49" charset="-122"/>
                <a:ea typeface="楷体" panose="02010609060101010101" pitchFamily="49" charset="-122"/>
              </a:rPr>
              <a:t>：把一个蛋糕平均分成了两份，这一份就是这个蛋糕的一半</a:t>
            </a:r>
            <a:r>
              <a:rPr lang="zh-CN" altLang="en-US" sz="2800" dirty="0" smtClean="0">
                <a:solidFill>
                  <a:srgbClr val="FF0000"/>
                </a:solidFill>
                <a:latin typeface="楷体" panose="02010609060101010101" pitchFamily="49" charset="-122"/>
                <a:ea typeface="楷体" panose="02010609060101010101" pitchFamily="49" charset="-122"/>
              </a:rPr>
              <a:t>。</a:t>
            </a:r>
            <a:endParaRPr lang="en-US" altLang="zh-CN" sz="2800" dirty="0" smtClean="0">
              <a:solidFill>
                <a:srgbClr val="FF0000"/>
              </a:solidFill>
              <a:latin typeface="楷体" panose="02010609060101010101" pitchFamily="49" charset="-122"/>
              <a:ea typeface="楷体" panose="02010609060101010101" pitchFamily="49" charset="-122"/>
            </a:endParaRPr>
          </a:p>
          <a:p>
            <a:pPr>
              <a:lnSpc>
                <a:spcPct val="150000"/>
              </a:lnSpc>
            </a:pPr>
            <a:r>
              <a:rPr lang="zh-CN" altLang="en-US" sz="2800" dirty="0" smtClean="0">
                <a:solidFill>
                  <a:srgbClr val="FF0000"/>
                </a:solidFill>
                <a:latin typeface="楷体" panose="02010609060101010101" pitchFamily="49" charset="-122"/>
                <a:ea typeface="楷体" panose="02010609060101010101" pitchFamily="49" charset="-122"/>
              </a:rPr>
              <a:t>用二分之一表示：</a:t>
            </a:r>
            <a:endParaRPr lang="en-US" altLang="zh-CN" sz="2800" dirty="0" smtClean="0">
              <a:solidFill>
                <a:srgbClr val="FF0000"/>
              </a:solidFill>
              <a:latin typeface="楷体" panose="02010609060101010101" pitchFamily="49" charset="-122"/>
              <a:ea typeface="楷体" panose="02010609060101010101" pitchFamily="49" charset="-122"/>
            </a:endParaRPr>
          </a:p>
        </p:txBody>
      </p:sp>
      <p:sp>
        <p:nvSpPr>
          <p:cNvPr id="9" name="TextBox 9"/>
          <p:cNvSpPr txBox="1"/>
          <p:nvPr/>
        </p:nvSpPr>
        <p:spPr>
          <a:xfrm>
            <a:off x="822167" y="1488458"/>
            <a:ext cx="9535319" cy="1384995"/>
          </a:xfrm>
          <a:prstGeom prst="rect">
            <a:avLst/>
          </a:prstGeom>
          <a:noFill/>
        </p:spPr>
        <p:txBody>
          <a:bodyPr wrap="square" rtlCol="0">
            <a:spAutoFit/>
          </a:bodyPr>
          <a:lstStyle/>
          <a:p>
            <a:pPr>
              <a:lnSpc>
                <a:spcPct val="150000"/>
              </a:lnSpc>
            </a:pPr>
            <a:r>
              <a:rPr lang="zh-CN" altLang="en-US" sz="2800" b="1" dirty="0" smtClean="0">
                <a:solidFill>
                  <a:schemeClr val="tx1">
                    <a:lumMod val="65000"/>
                    <a:lumOff val="35000"/>
                  </a:schemeClr>
                </a:solidFill>
                <a:latin typeface="微软雅黑" panose="020B0503020204020204" pitchFamily="34" charset="-122"/>
                <a:ea typeface="微软雅黑" panose="020B0503020204020204" pitchFamily="34" charset="-122"/>
              </a:rPr>
              <a:t>思考一：</a:t>
            </a:r>
            <a:r>
              <a:rPr lang="zh-CN" altLang="en-US" sz="2800" dirty="0">
                <a:latin typeface="微软雅黑" panose="020B0503020204020204" pitchFamily="34" charset="-122"/>
                <a:ea typeface="微软雅黑" panose="020B0503020204020204" pitchFamily="34" charset="-122"/>
              </a:rPr>
              <a:t>把一个蛋糕平均分成两份，应该怎样分</a:t>
            </a:r>
            <a:r>
              <a:rPr lang="zh-CN" altLang="en-US" sz="2800" dirty="0" smtClean="0">
                <a:latin typeface="微软雅黑" panose="020B0503020204020204" pitchFamily="34" charset="-122"/>
                <a:ea typeface="微软雅黑" panose="020B0503020204020204" pitchFamily="34" charset="-122"/>
              </a:rPr>
              <a:t>？</a:t>
            </a:r>
            <a:endParaRPr lang="en-US" altLang="zh-CN" sz="2800" dirty="0" smtClean="0">
              <a:latin typeface="微软雅黑" panose="020B0503020204020204" pitchFamily="34" charset="-122"/>
              <a:ea typeface="微软雅黑" panose="020B0503020204020204" pitchFamily="34" charset="-122"/>
            </a:endParaRPr>
          </a:p>
          <a:p>
            <a:pPr>
              <a:lnSpc>
                <a:spcPct val="150000"/>
              </a:lnSpc>
            </a:pP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zh-CN" altLang="en-US" sz="2800" dirty="0" smtClean="0">
                <a:latin typeface="微软雅黑" panose="020B0503020204020204" pitchFamily="34" charset="-122"/>
                <a:ea typeface="微软雅黑" panose="020B0503020204020204" pitchFamily="34" charset="-122"/>
              </a:rPr>
              <a:t>它</a:t>
            </a:r>
            <a:r>
              <a:rPr lang="zh-CN" altLang="en-US" sz="2800" dirty="0">
                <a:latin typeface="微软雅黑" panose="020B0503020204020204" pitchFamily="34" charset="-122"/>
                <a:ea typeface="微软雅黑" panose="020B0503020204020204" pitchFamily="34" charset="-122"/>
              </a:rPr>
              <a:t>就可以用哪个数来表示呢？</a:t>
            </a:r>
          </a:p>
        </p:txBody>
      </p:sp>
      <p:pic>
        <p:nvPicPr>
          <p:cNvPr id="1026" name="Picture 2"/>
          <p:cNvPicPr>
            <a:picLocks noChangeAspect="1" noChangeArrowheads="1"/>
          </p:cNvPicPr>
          <p:nvPr/>
        </p:nvPicPr>
        <p:blipFill>
          <a:blip r:embed="rId3"/>
          <a:srcRect/>
          <a:stretch>
            <a:fillRect/>
          </a:stretch>
        </p:blipFill>
        <p:spPr bwMode="auto">
          <a:xfrm>
            <a:off x="3924377" y="2971500"/>
            <a:ext cx="2039939" cy="1480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4"/>
          <p:cNvSpPr>
            <a:spLocks noChangeArrowheads="1"/>
          </p:cNvSpPr>
          <p:nvPr/>
        </p:nvSpPr>
        <p:spPr bwMode="auto">
          <a:xfrm>
            <a:off x="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4" name="对象 3"/>
          <p:cNvGraphicFramePr>
            <a:graphicFrameLocks noChangeAspect="1"/>
          </p:cNvGraphicFramePr>
          <p:nvPr/>
        </p:nvGraphicFramePr>
        <p:xfrm>
          <a:off x="5065628" y="5798959"/>
          <a:ext cx="314093" cy="804863"/>
        </p:xfrm>
        <a:graphic>
          <a:graphicData uri="http://schemas.openxmlformats.org/presentationml/2006/ole">
            <mc:AlternateContent xmlns:mc="http://schemas.openxmlformats.org/markup-compatibility/2006">
              <mc:Choice xmlns:v="urn:schemas-microsoft-com:vml" Requires="v">
                <p:oleObj spid="_x0000_s1104" name="公式" r:id="rId4" imgW="157480" imgH="407035" progId="Equation.3">
                  <p:embed/>
                </p:oleObj>
              </mc:Choice>
              <mc:Fallback>
                <p:oleObj name="公式" r:id="rId4" imgW="157480" imgH="407035" progId="Equation.3">
                  <p:embed/>
                  <p:pic>
                    <p:nvPicPr>
                      <p:cNvPr id="0" name="Picture 8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65628" y="5798959"/>
                        <a:ext cx="314093" cy="804863"/>
                      </a:xfrm>
                      <a:prstGeom prst="rect">
                        <a:avLst/>
                      </a:prstGeom>
                      <a:noFill/>
                    </p:spPr>
                  </p:pic>
                </p:oleObj>
              </mc:Fallback>
            </mc:AlternateContent>
          </a:graphicData>
        </a:graphic>
      </p:graphicFrame>
      <p:sp>
        <p:nvSpPr>
          <p:cNvPr id="10" name="五边形 7"/>
          <p:cNvSpPr>
            <a:spLocks noChangeArrowheads="1"/>
          </p:cNvSpPr>
          <p:nvPr/>
        </p:nvSpPr>
        <p:spPr bwMode="auto">
          <a:xfrm>
            <a:off x="0"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教学新知</a:t>
            </a:r>
            <a:endParaRPr lang="zh-CN" altLang="en-US" sz="3200" dirty="0">
              <a:solidFill>
                <a:srgbClr val="FFFFFF"/>
              </a:solidFill>
              <a:latin typeface="微软雅黑" panose="020B0503020204020204" pitchFamily="34" charset="-122"/>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9"/>
          <p:cNvSpPr txBox="1"/>
          <p:nvPr/>
        </p:nvSpPr>
        <p:spPr>
          <a:xfrm>
            <a:off x="791686" y="1488458"/>
            <a:ext cx="10335420" cy="1384995"/>
          </a:xfrm>
          <a:prstGeom prst="rect">
            <a:avLst/>
          </a:prstGeom>
          <a:noFill/>
        </p:spPr>
        <p:txBody>
          <a:bodyPr wrap="square" rtlCol="0">
            <a:spAutoFit/>
          </a:bodyPr>
          <a:lstStyle/>
          <a:p>
            <a:pPr>
              <a:lnSpc>
                <a:spcPct val="150000"/>
              </a:lnSpc>
            </a:pPr>
            <a:r>
              <a:rPr lang="zh-CN" altLang="en-US" sz="2800" b="1" dirty="0" smtClean="0">
                <a:solidFill>
                  <a:schemeClr val="tx1">
                    <a:lumMod val="65000"/>
                    <a:lumOff val="35000"/>
                  </a:schemeClr>
                </a:solidFill>
                <a:latin typeface="微软雅黑" panose="020B0503020204020204" pitchFamily="34" charset="-122"/>
                <a:ea typeface="微软雅黑" panose="020B0503020204020204" pitchFamily="34" charset="-122"/>
              </a:rPr>
              <a:t>思考二：</a:t>
            </a:r>
            <a:r>
              <a:rPr lang="zh-CN" altLang="en-US" sz="2800" dirty="0">
                <a:latin typeface="微软雅黑" panose="020B0503020204020204" pitchFamily="34" charset="-122"/>
                <a:ea typeface="微软雅黑" panose="020B0503020204020204" pitchFamily="34" charset="-122"/>
              </a:rPr>
              <a:t>右面的这一份用 </a:t>
            </a:r>
            <a:r>
              <a:rPr lang="zh-CN" altLang="en-US" sz="2800" dirty="0" smtClean="0">
                <a:latin typeface="微软雅黑" panose="020B0503020204020204" pitchFamily="34" charset="-122"/>
                <a:ea typeface="微软雅黑" panose="020B0503020204020204" pitchFamily="34" charset="-122"/>
              </a:rPr>
              <a:t>  表示</a:t>
            </a:r>
            <a:r>
              <a:rPr lang="zh-CN" altLang="en-US" sz="2800" dirty="0">
                <a:latin typeface="微软雅黑" panose="020B0503020204020204" pitchFamily="34" charset="-122"/>
                <a:ea typeface="微软雅黑" panose="020B0503020204020204" pitchFamily="34" charset="-122"/>
              </a:rPr>
              <a:t>，那么左边的这一份</a:t>
            </a:r>
            <a:r>
              <a:rPr lang="zh-CN" altLang="en-US" sz="2800" dirty="0" smtClean="0">
                <a:latin typeface="微软雅黑" panose="020B0503020204020204" pitchFamily="34" charset="-122"/>
                <a:ea typeface="微软雅黑" panose="020B0503020204020204" pitchFamily="34" charset="-122"/>
              </a:rPr>
              <a:t>能不能用</a:t>
            </a:r>
            <a:endParaRPr lang="en-US" altLang="zh-CN" sz="2800" dirty="0" smtClean="0">
              <a:latin typeface="微软雅黑" panose="020B0503020204020204" pitchFamily="34" charset="-122"/>
              <a:ea typeface="微软雅黑" panose="020B0503020204020204" pitchFamily="34" charset="-122"/>
            </a:endParaRPr>
          </a:p>
          <a:p>
            <a:pPr>
              <a:lnSpc>
                <a:spcPct val="150000"/>
              </a:lnSpc>
            </a:pPr>
            <a:r>
              <a:rPr lang="zh-CN" altLang="en-US" sz="2800" dirty="0" smtClean="0">
                <a:latin typeface="微软雅黑" panose="020B0503020204020204" pitchFamily="34" charset="-122"/>
                <a:ea typeface="微软雅黑" panose="020B0503020204020204" pitchFamily="34" charset="-122"/>
              </a:rPr>
              <a:t>              来</a:t>
            </a:r>
            <a:r>
              <a:rPr lang="zh-CN" altLang="en-US" sz="2800" dirty="0">
                <a:latin typeface="微软雅黑" panose="020B0503020204020204" pitchFamily="34" charset="-122"/>
                <a:ea typeface="微软雅黑" panose="020B0503020204020204" pitchFamily="34" charset="-122"/>
              </a:rPr>
              <a:t>表示？为什么？</a:t>
            </a:r>
          </a:p>
        </p:txBody>
      </p:sp>
      <p:sp>
        <p:nvSpPr>
          <p:cNvPr id="9" name="TextBox 9"/>
          <p:cNvSpPr txBox="1"/>
          <p:nvPr/>
        </p:nvSpPr>
        <p:spPr>
          <a:xfrm>
            <a:off x="2574147" y="3294370"/>
            <a:ext cx="9404493" cy="2031325"/>
          </a:xfrm>
          <a:prstGeom prst="rect">
            <a:avLst/>
          </a:prstGeom>
          <a:noFill/>
        </p:spPr>
        <p:txBody>
          <a:bodyPr wrap="square" rtlCol="0">
            <a:spAutoFit/>
          </a:bodyPr>
          <a:lstStyle/>
          <a:p>
            <a:pPr algn="just">
              <a:lnSpc>
                <a:spcPct val="150000"/>
              </a:lnSpc>
            </a:pPr>
            <a:r>
              <a:rPr lang="zh-CN" altLang="en-US" sz="2800" dirty="0">
                <a:solidFill>
                  <a:srgbClr val="FF0000"/>
                </a:solidFill>
                <a:latin typeface="楷体" panose="02010609060101010101" pitchFamily="49" charset="-122"/>
                <a:ea typeface="楷体" panose="02010609060101010101" pitchFamily="49" charset="-122"/>
              </a:rPr>
              <a:t>解答：可以用 表示的，因为平均分成了两</a:t>
            </a:r>
            <a:r>
              <a:rPr lang="zh-CN" altLang="en-US" sz="2800" dirty="0" smtClean="0">
                <a:solidFill>
                  <a:srgbClr val="FF0000"/>
                </a:solidFill>
                <a:latin typeface="楷体" panose="02010609060101010101" pitchFamily="49" charset="-122"/>
                <a:ea typeface="楷体" panose="02010609060101010101" pitchFamily="49" charset="-122"/>
              </a:rPr>
              <a:t>份，两边</a:t>
            </a:r>
            <a:r>
              <a:rPr lang="zh-CN" altLang="en-US" sz="2800" dirty="0">
                <a:solidFill>
                  <a:srgbClr val="FF0000"/>
                </a:solidFill>
                <a:latin typeface="楷体" panose="02010609060101010101" pitchFamily="49" charset="-122"/>
                <a:ea typeface="楷体" panose="02010609060101010101" pitchFamily="49" charset="-122"/>
              </a:rPr>
              <a:t>一样大</a:t>
            </a:r>
            <a:r>
              <a:rPr lang="zh-CN" altLang="en-US" sz="2800" dirty="0" smtClean="0">
                <a:solidFill>
                  <a:srgbClr val="FF0000"/>
                </a:solidFill>
                <a:latin typeface="楷体" panose="02010609060101010101" pitchFamily="49" charset="-122"/>
                <a:ea typeface="楷体" panose="02010609060101010101" pitchFamily="49" charset="-122"/>
              </a:rPr>
              <a:t>。</a:t>
            </a:r>
            <a:endParaRPr lang="en-US" altLang="zh-CN" sz="2800" dirty="0" smtClean="0">
              <a:solidFill>
                <a:srgbClr val="FF0000"/>
              </a:solidFill>
              <a:latin typeface="楷体" panose="02010609060101010101" pitchFamily="49" charset="-122"/>
              <a:ea typeface="楷体" panose="02010609060101010101" pitchFamily="49" charset="-122"/>
            </a:endParaRPr>
          </a:p>
          <a:p>
            <a:pPr algn="just">
              <a:lnSpc>
                <a:spcPct val="150000"/>
              </a:lnSpc>
            </a:pPr>
            <a:endParaRPr lang="en-US" altLang="zh-CN" sz="2800" dirty="0">
              <a:solidFill>
                <a:srgbClr val="FF0000"/>
              </a:solidFill>
              <a:latin typeface="楷体" panose="02010609060101010101" pitchFamily="49" charset="-122"/>
              <a:ea typeface="楷体" panose="02010609060101010101" pitchFamily="49" charset="-122"/>
            </a:endParaRPr>
          </a:p>
          <a:p>
            <a:pPr algn="just">
              <a:lnSpc>
                <a:spcPct val="150000"/>
              </a:lnSpc>
            </a:pPr>
            <a:r>
              <a:rPr lang="zh-CN" altLang="en-US" sz="2800" dirty="0" smtClean="0">
                <a:solidFill>
                  <a:srgbClr val="FF0000"/>
                </a:solidFill>
                <a:latin typeface="楷体" panose="02010609060101010101" pitchFamily="49" charset="-122"/>
                <a:ea typeface="楷体" panose="02010609060101010101" pitchFamily="49" charset="-122"/>
              </a:rPr>
              <a:t>结论：把</a:t>
            </a:r>
            <a:r>
              <a:rPr lang="zh-CN" altLang="en-US" sz="2800" dirty="0">
                <a:solidFill>
                  <a:srgbClr val="FF0000"/>
                </a:solidFill>
                <a:latin typeface="楷体" panose="02010609060101010101" pitchFamily="49" charset="-122"/>
                <a:ea typeface="楷体" panose="02010609060101010101" pitchFamily="49" charset="-122"/>
              </a:rPr>
              <a:t>一个蛋糕平均分成了两份，每份都是它的 </a:t>
            </a:r>
            <a:r>
              <a:rPr lang="zh-CN" altLang="en-US" sz="2800" dirty="0" smtClean="0">
                <a:solidFill>
                  <a:srgbClr val="FF0000"/>
                </a:solidFill>
                <a:latin typeface="楷体" panose="02010609060101010101" pitchFamily="49" charset="-122"/>
                <a:ea typeface="楷体" panose="02010609060101010101" pitchFamily="49" charset="-122"/>
              </a:rPr>
              <a:t>。</a:t>
            </a:r>
            <a:endParaRPr lang="en-US" altLang="zh-CN" sz="2800" dirty="0" smtClean="0">
              <a:solidFill>
                <a:srgbClr val="FF0000"/>
              </a:solidFill>
              <a:latin typeface="楷体" panose="02010609060101010101" pitchFamily="49" charset="-122"/>
              <a:ea typeface="楷体" panose="02010609060101010101" pitchFamily="49" charset="-122"/>
            </a:endParaRPr>
          </a:p>
        </p:txBody>
      </p:sp>
      <p:sp>
        <p:nvSpPr>
          <p:cNvPr id="12" name="TextBox 11"/>
          <p:cNvSpPr txBox="1"/>
          <p:nvPr/>
        </p:nvSpPr>
        <p:spPr>
          <a:xfrm>
            <a:off x="10426501" y="4525206"/>
            <a:ext cx="434227" cy="954107"/>
          </a:xfrm>
          <a:prstGeom prst="rect">
            <a:avLst/>
          </a:prstGeom>
          <a:noFill/>
        </p:spPr>
        <p:txBody>
          <a:bodyPr wrap="square" rtlCol="0">
            <a:spAutoFit/>
          </a:bodyPr>
          <a:lstStyle/>
          <a:p>
            <a:r>
              <a:rPr lang="en-US" altLang="zh-CN" sz="2800" u="sng" dirty="0" smtClean="0">
                <a:solidFill>
                  <a:srgbClr val="FF0000"/>
                </a:solidFill>
                <a:latin typeface="楷体" panose="02010609060101010101" pitchFamily="49" charset="-122"/>
                <a:ea typeface="楷体" panose="02010609060101010101" pitchFamily="49" charset="-122"/>
              </a:rPr>
              <a:t>1</a:t>
            </a:r>
          </a:p>
          <a:p>
            <a:r>
              <a:rPr lang="en-US" altLang="zh-CN" sz="2800" dirty="0" smtClean="0">
                <a:solidFill>
                  <a:srgbClr val="FF0000"/>
                </a:solidFill>
                <a:latin typeface="楷体" panose="02010609060101010101" pitchFamily="49" charset="-122"/>
                <a:ea typeface="楷体" panose="02010609060101010101" pitchFamily="49" charset="-122"/>
              </a:rPr>
              <a:t>2</a:t>
            </a:r>
          </a:p>
        </p:txBody>
      </p:sp>
      <p:sp>
        <p:nvSpPr>
          <p:cNvPr id="13" name="TextBox 12"/>
          <p:cNvSpPr txBox="1"/>
          <p:nvPr/>
        </p:nvSpPr>
        <p:spPr>
          <a:xfrm>
            <a:off x="4763847" y="3236839"/>
            <a:ext cx="434227" cy="954107"/>
          </a:xfrm>
          <a:prstGeom prst="rect">
            <a:avLst/>
          </a:prstGeom>
          <a:noFill/>
        </p:spPr>
        <p:txBody>
          <a:bodyPr wrap="square" rtlCol="0">
            <a:spAutoFit/>
          </a:bodyPr>
          <a:lstStyle/>
          <a:p>
            <a:r>
              <a:rPr lang="en-US" altLang="zh-CN" sz="2800" u="sng" dirty="0" smtClean="0">
                <a:solidFill>
                  <a:srgbClr val="FF0000"/>
                </a:solidFill>
                <a:latin typeface="楷体" panose="02010609060101010101" pitchFamily="49" charset="-122"/>
                <a:ea typeface="楷体" panose="02010609060101010101" pitchFamily="49" charset="-122"/>
              </a:rPr>
              <a:t>1</a:t>
            </a:r>
          </a:p>
          <a:p>
            <a:r>
              <a:rPr lang="en-US" altLang="zh-CN" sz="2800" dirty="0" smtClean="0">
                <a:solidFill>
                  <a:srgbClr val="FF0000"/>
                </a:solidFill>
                <a:latin typeface="楷体" panose="02010609060101010101" pitchFamily="49" charset="-122"/>
                <a:ea typeface="楷体" panose="02010609060101010101" pitchFamily="49" charset="-122"/>
              </a:rPr>
              <a:t>2</a:t>
            </a:r>
          </a:p>
        </p:txBody>
      </p:sp>
      <p:graphicFrame>
        <p:nvGraphicFramePr>
          <p:cNvPr id="2" name="对象 1"/>
          <p:cNvGraphicFramePr>
            <a:graphicFrameLocks noChangeAspect="1"/>
          </p:cNvGraphicFramePr>
          <p:nvPr/>
        </p:nvGraphicFramePr>
        <p:xfrm>
          <a:off x="4821556" y="1376092"/>
          <a:ext cx="314325" cy="804862"/>
        </p:xfrm>
        <a:graphic>
          <a:graphicData uri="http://schemas.openxmlformats.org/presentationml/2006/ole">
            <mc:AlternateContent xmlns:mc="http://schemas.openxmlformats.org/markup-compatibility/2006">
              <mc:Choice xmlns:v="urn:schemas-microsoft-com:vml" Requires="v">
                <p:oleObj spid="_x0000_s2192" name="公式" r:id="rId3" imgW="157480" imgH="407035" progId="Equation.3">
                  <p:embed/>
                </p:oleObj>
              </mc:Choice>
              <mc:Fallback>
                <p:oleObj name="公式" r:id="rId3" imgW="157480" imgH="407035" progId="Equation.3">
                  <p:embed/>
                  <p:pic>
                    <p:nvPicPr>
                      <p:cNvPr id="0" name="对象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21556" y="1376092"/>
                        <a:ext cx="314325"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对象 3"/>
          <p:cNvGraphicFramePr>
            <a:graphicFrameLocks noChangeAspect="1"/>
          </p:cNvGraphicFramePr>
          <p:nvPr/>
        </p:nvGraphicFramePr>
        <p:xfrm>
          <a:off x="10479404" y="1380901"/>
          <a:ext cx="314325" cy="804862"/>
        </p:xfrm>
        <a:graphic>
          <a:graphicData uri="http://schemas.openxmlformats.org/presentationml/2006/ole">
            <mc:AlternateContent xmlns:mc="http://schemas.openxmlformats.org/markup-compatibility/2006">
              <mc:Choice xmlns:v="urn:schemas-microsoft-com:vml" Requires="v">
                <p:oleObj spid="_x0000_s2193" name="公式" r:id="rId5" imgW="157480" imgH="407035" progId="Equation.3">
                  <p:embed/>
                </p:oleObj>
              </mc:Choice>
              <mc:Fallback>
                <p:oleObj name="公式" r:id="rId5" imgW="157480" imgH="407035" progId="Equation.3">
                  <p:embed/>
                  <p:pic>
                    <p:nvPicPr>
                      <p:cNvPr id="0" name="对象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9404" y="1380901"/>
                        <a:ext cx="314325"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1" name="Picture 2"/>
          <p:cNvPicPr>
            <a:picLocks noChangeAspect="1" noChangeArrowheads="1"/>
          </p:cNvPicPr>
          <p:nvPr/>
        </p:nvPicPr>
        <p:blipFill>
          <a:blip r:embed="rId6"/>
          <a:srcRect/>
          <a:stretch>
            <a:fillRect/>
          </a:stretch>
        </p:blipFill>
        <p:spPr bwMode="auto">
          <a:xfrm>
            <a:off x="417511" y="3921283"/>
            <a:ext cx="2039939" cy="1480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p:cNvSpPr txBox="1"/>
          <p:nvPr/>
        </p:nvSpPr>
        <p:spPr>
          <a:xfrm>
            <a:off x="869073" y="2846359"/>
            <a:ext cx="388879" cy="954107"/>
          </a:xfrm>
          <a:prstGeom prst="rect">
            <a:avLst/>
          </a:prstGeom>
          <a:noFill/>
        </p:spPr>
        <p:txBody>
          <a:bodyPr wrap="square" rtlCol="0">
            <a:spAutoFit/>
          </a:bodyPr>
          <a:lstStyle/>
          <a:p>
            <a:r>
              <a:rPr lang="en-US" altLang="zh-CN" sz="2800" u="sng" dirty="0" smtClean="0">
                <a:solidFill>
                  <a:schemeClr val="accent1">
                    <a:lumMod val="50000"/>
                  </a:schemeClr>
                </a:solidFill>
                <a:latin typeface="楷体" panose="02010609060101010101" pitchFamily="49" charset="-122"/>
                <a:ea typeface="楷体" panose="02010609060101010101" pitchFamily="49" charset="-122"/>
              </a:rPr>
              <a:t>1</a:t>
            </a:r>
          </a:p>
          <a:p>
            <a:r>
              <a:rPr lang="en-US" altLang="zh-CN" sz="2800" dirty="0" smtClean="0">
                <a:solidFill>
                  <a:schemeClr val="accent1">
                    <a:lumMod val="50000"/>
                  </a:schemeClr>
                </a:solidFill>
                <a:latin typeface="楷体" panose="02010609060101010101" pitchFamily="49" charset="-122"/>
                <a:ea typeface="楷体" panose="02010609060101010101" pitchFamily="49" charset="-122"/>
              </a:rPr>
              <a:t>2</a:t>
            </a:r>
          </a:p>
        </p:txBody>
      </p:sp>
      <p:sp>
        <p:nvSpPr>
          <p:cNvPr id="16" name="TextBox 15"/>
          <p:cNvSpPr txBox="1"/>
          <p:nvPr/>
        </p:nvSpPr>
        <p:spPr>
          <a:xfrm>
            <a:off x="1663613" y="2854495"/>
            <a:ext cx="388879" cy="954107"/>
          </a:xfrm>
          <a:prstGeom prst="rect">
            <a:avLst/>
          </a:prstGeom>
          <a:noFill/>
        </p:spPr>
        <p:txBody>
          <a:bodyPr wrap="square" rtlCol="0">
            <a:spAutoFit/>
          </a:bodyPr>
          <a:lstStyle/>
          <a:p>
            <a:r>
              <a:rPr lang="en-US" altLang="zh-CN" sz="2800" u="sng" dirty="0" smtClean="0">
                <a:solidFill>
                  <a:schemeClr val="accent1">
                    <a:lumMod val="50000"/>
                  </a:schemeClr>
                </a:solidFill>
                <a:latin typeface="楷体" panose="02010609060101010101" pitchFamily="49" charset="-122"/>
                <a:ea typeface="楷体" panose="02010609060101010101" pitchFamily="49" charset="-122"/>
              </a:rPr>
              <a:t>1</a:t>
            </a:r>
          </a:p>
          <a:p>
            <a:r>
              <a:rPr lang="en-US" altLang="zh-CN" sz="2800" dirty="0" smtClean="0">
                <a:solidFill>
                  <a:schemeClr val="accent1">
                    <a:lumMod val="50000"/>
                  </a:schemeClr>
                </a:solidFill>
                <a:latin typeface="楷体" panose="02010609060101010101" pitchFamily="49" charset="-122"/>
                <a:ea typeface="楷体" panose="02010609060101010101" pitchFamily="49" charset="-122"/>
              </a:rPr>
              <a:t>2</a:t>
            </a:r>
          </a:p>
        </p:txBody>
      </p:sp>
      <p:sp>
        <p:nvSpPr>
          <p:cNvPr id="15" name="五边形 7"/>
          <p:cNvSpPr>
            <a:spLocks noChangeArrowheads="1"/>
          </p:cNvSpPr>
          <p:nvPr/>
        </p:nvSpPr>
        <p:spPr bwMode="auto">
          <a:xfrm>
            <a:off x="0"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教学新知</a:t>
            </a:r>
            <a:endParaRPr lang="zh-CN" altLang="en-US" sz="3200" dirty="0">
              <a:solidFill>
                <a:srgbClr val="FFFFFF"/>
              </a:solidFill>
              <a:latin typeface="微软雅黑" panose="020B0503020204020204" pitchFamily="34" charset="-122"/>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 calcmode="lin" valueType="num">
                                      <p:cBhvr additive="base">
                                        <p:cTn id="1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email"/>
          <a:stretch>
            <a:fillRect/>
          </a:stretch>
        </p:blipFill>
        <p:spPr>
          <a:xfrm>
            <a:off x="10011530" y="3924315"/>
            <a:ext cx="2012831" cy="2813477"/>
          </a:xfrm>
          <a:prstGeom prst="rect">
            <a:avLst/>
          </a:prstGeom>
        </p:spPr>
      </p:pic>
      <p:sp>
        <p:nvSpPr>
          <p:cNvPr id="6" name="TextBox 9"/>
          <p:cNvSpPr txBox="1"/>
          <p:nvPr/>
        </p:nvSpPr>
        <p:spPr>
          <a:xfrm>
            <a:off x="852645" y="1488458"/>
            <a:ext cx="10649744" cy="1384995"/>
          </a:xfrm>
          <a:prstGeom prst="rect">
            <a:avLst/>
          </a:prstGeom>
          <a:noFill/>
        </p:spPr>
        <p:txBody>
          <a:bodyPr wrap="square" rtlCol="0">
            <a:spAutoFit/>
          </a:bodyPr>
          <a:lstStyle/>
          <a:p>
            <a:pPr>
              <a:lnSpc>
                <a:spcPct val="150000"/>
              </a:lnSpc>
            </a:pPr>
            <a:r>
              <a:rPr lang="zh-CN" altLang="en-US" sz="2800" b="1" dirty="0" smtClean="0">
                <a:solidFill>
                  <a:schemeClr val="tx1">
                    <a:lumMod val="65000"/>
                    <a:lumOff val="35000"/>
                  </a:schemeClr>
                </a:solidFill>
                <a:latin typeface="微软雅黑" panose="020B0503020204020204" pitchFamily="34" charset="-122"/>
                <a:ea typeface="微软雅黑" panose="020B0503020204020204" pitchFamily="34" charset="-122"/>
              </a:rPr>
              <a:t>思考三：</a:t>
            </a:r>
            <a:r>
              <a:rPr lang="zh-CN" altLang="en-US" sz="2800" dirty="0">
                <a:latin typeface="微软雅黑" panose="020B0503020204020204" pitchFamily="34" charset="-122"/>
                <a:ea typeface="微软雅黑" panose="020B0503020204020204" pitchFamily="34" charset="-122"/>
              </a:rPr>
              <a:t>如果把一个物体平均分成了</a:t>
            </a:r>
            <a:r>
              <a:rPr lang="en-US" altLang="zh-CN" sz="2800" dirty="0">
                <a:latin typeface="微软雅黑" panose="020B0503020204020204" pitchFamily="34" charset="-122"/>
                <a:ea typeface="微软雅黑" panose="020B0503020204020204" pitchFamily="34" charset="-122"/>
              </a:rPr>
              <a:t>3</a:t>
            </a:r>
            <a:r>
              <a:rPr lang="zh-CN" altLang="en-US" sz="2800" dirty="0">
                <a:latin typeface="微软雅黑" panose="020B0503020204020204" pitchFamily="34" charset="-122"/>
                <a:ea typeface="微软雅黑" panose="020B0503020204020204" pitchFamily="34" charset="-122"/>
              </a:rPr>
              <a:t>份、</a:t>
            </a:r>
            <a:r>
              <a:rPr lang="en-US" altLang="zh-CN" sz="2800" dirty="0">
                <a:latin typeface="微软雅黑" panose="020B0503020204020204" pitchFamily="34" charset="-122"/>
                <a:ea typeface="微软雅黑" panose="020B0503020204020204" pitchFamily="34" charset="-122"/>
              </a:rPr>
              <a:t>4</a:t>
            </a:r>
            <a:r>
              <a:rPr lang="zh-CN" altLang="en-US" sz="2800" dirty="0">
                <a:latin typeface="微软雅黑" panose="020B0503020204020204" pitchFamily="34" charset="-122"/>
                <a:ea typeface="微软雅黑" panose="020B0503020204020204" pitchFamily="34" charset="-122"/>
              </a:rPr>
              <a:t>份、</a:t>
            </a:r>
            <a:r>
              <a:rPr lang="en-US" altLang="zh-CN" sz="2800" dirty="0">
                <a:latin typeface="微软雅黑" panose="020B0503020204020204" pitchFamily="34" charset="-122"/>
                <a:ea typeface="微软雅黑" panose="020B0503020204020204" pitchFamily="34" charset="-122"/>
              </a:rPr>
              <a:t>5</a:t>
            </a:r>
            <a:r>
              <a:rPr lang="zh-CN" altLang="en-US" sz="2800" dirty="0">
                <a:latin typeface="微软雅黑" panose="020B0503020204020204" pitchFamily="34" charset="-122"/>
                <a:ea typeface="微软雅黑" panose="020B0503020204020204" pitchFamily="34" charset="-122"/>
              </a:rPr>
              <a:t>份</a:t>
            </a:r>
            <a:r>
              <a:rPr lang="en-US" altLang="zh-CN" sz="2800" dirty="0" smtClean="0">
                <a:latin typeface="微软雅黑" panose="020B0503020204020204" pitchFamily="34" charset="-122"/>
                <a:ea typeface="微软雅黑" panose="020B0503020204020204" pitchFamily="34" charset="-122"/>
              </a:rPr>
              <a:t>……</a:t>
            </a:r>
          </a:p>
          <a:p>
            <a:pPr>
              <a:lnSpc>
                <a:spcPct val="150000"/>
              </a:lnSpc>
            </a:pP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zh-CN" altLang="en-US" sz="2800" dirty="0" smtClean="0">
                <a:latin typeface="微软雅黑" panose="020B0503020204020204" pitchFamily="34" charset="-122"/>
                <a:ea typeface="微软雅黑" panose="020B0503020204020204" pitchFamily="34" charset="-122"/>
              </a:rPr>
              <a:t>又</a:t>
            </a:r>
            <a:r>
              <a:rPr lang="zh-CN" altLang="en-US" sz="2800" dirty="0">
                <a:latin typeface="微软雅黑" panose="020B0503020204020204" pitchFamily="34" charset="-122"/>
                <a:ea typeface="微软雅黑" panose="020B0503020204020204" pitchFamily="34" charset="-122"/>
              </a:rPr>
              <a:t>应该怎样用分数来表示呢？</a:t>
            </a:r>
            <a:endParaRPr lang="zh-CN" altLang="zh-CN" sz="2800" dirty="0">
              <a:latin typeface="微软雅黑" panose="020B0503020204020204" pitchFamily="34" charset="-122"/>
              <a:ea typeface="微软雅黑" panose="020B0503020204020204" pitchFamily="34" charset="-122"/>
            </a:endParaRPr>
          </a:p>
        </p:txBody>
      </p:sp>
      <p:sp>
        <p:nvSpPr>
          <p:cNvPr id="11" name="TextBox 10"/>
          <p:cNvSpPr txBox="1"/>
          <p:nvPr/>
        </p:nvSpPr>
        <p:spPr>
          <a:xfrm>
            <a:off x="8396450" y="5063230"/>
            <a:ext cx="388879" cy="954107"/>
          </a:xfrm>
          <a:prstGeom prst="rect">
            <a:avLst/>
          </a:prstGeom>
          <a:noFill/>
        </p:spPr>
        <p:txBody>
          <a:bodyPr wrap="square" rtlCol="0">
            <a:spAutoFit/>
          </a:bodyPr>
          <a:lstStyle/>
          <a:p>
            <a:r>
              <a:rPr lang="en-US" altLang="zh-CN" sz="2800" u="sng" dirty="0" smtClean="0">
                <a:solidFill>
                  <a:srgbClr val="FF0000"/>
                </a:solidFill>
                <a:latin typeface="楷体" panose="02010609060101010101" pitchFamily="49" charset="-122"/>
                <a:ea typeface="楷体" panose="02010609060101010101" pitchFamily="49" charset="-122"/>
              </a:rPr>
              <a:t>1</a:t>
            </a:r>
          </a:p>
          <a:p>
            <a:r>
              <a:rPr lang="en-US" altLang="zh-CN" sz="2800" dirty="0" smtClean="0">
                <a:solidFill>
                  <a:srgbClr val="FF0000"/>
                </a:solidFill>
                <a:latin typeface="楷体" panose="02010609060101010101" pitchFamily="49" charset="-122"/>
                <a:ea typeface="楷体" panose="02010609060101010101" pitchFamily="49" charset="-122"/>
              </a:rPr>
              <a:t>9</a:t>
            </a:r>
          </a:p>
        </p:txBody>
      </p:sp>
      <p:sp>
        <p:nvSpPr>
          <p:cNvPr id="13" name="TextBox 12"/>
          <p:cNvSpPr txBox="1"/>
          <p:nvPr/>
        </p:nvSpPr>
        <p:spPr>
          <a:xfrm>
            <a:off x="8785329" y="4220162"/>
            <a:ext cx="414337" cy="954107"/>
          </a:xfrm>
          <a:prstGeom prst="rect">
            <a:avLst/>
          </a:prstGeom>
          <a:noFill/>
        </p:spPr>
        <p:txBody>
          <a:bodyPr wrap="square" rtlCol="0">
            <a:spAutoFit/>
          </a:bodyPr>
          <a:lstStyle/>
          <a:p>
            <a:r>
              <a:rPr lang="en-US" altLang="zh-CN" sz="2800" u="sng" dirty="0" smtClean="0">
                <a:solidFill>
                  <a:srgbClr val="FF0000"/>
                </a:solidFill>
                <a:latin typeface="楷体" panose="02010609060101010101" pitchFamily="49" charset="-122"/>
                <a:ea typeface="楷体" panose="02010609060101010101" pitchFamily="49" charset="-122"/>
              </a:rPr>
              <a:t>1</a:t>
            </a:r>
          </a:p>
          <a:p>
            <a:r>
              <a:rPr lang="en-US" altLang="zh-CN" sz="2800" dirty="0" smtClean="0">
                <a:solidFill>
                  <a:srgbClr val="FF0000"/>
                </a:solidFill>
                <a:latin typeface="楷体" panose="02010609060101010101" pitchFamily="49" charset="-122"/>
                <a:ea typeface="楷体" panose="02010609060101010101" pitchFamily="49" charset="-122"/>
              </a:rPr>
              <a:t>3</a:t>
            </a:r>
          </a:p>
        </p:txBody>
      </p:sp>
      <p:sp>
        <p:nvSpPr>
          <p:cNvPr id="15" name="TextBox 14"/>
          <p:cNvSpPr txBox="1"/>
          <p:nvPr/>
        </p:nvSpPr>
        <p:spPr>
          <a:xfrm>
            <a:off x="2065969" y="4435605"/>
            <a:ext cx="7322153" cy="523220"/>
          </a:xfrm>
          <a:prstGeom prst="rect">
            <a:avLst/>
          </a:prstGeom>
          <a:noFill/>
        </p:spPr>
        <p:txBody>
          <a:bodyPr wrap="square" rtlCol="0">
            <a:spAutoFit/>
          </a:bodyPr>
          <a:lstStyle/>
          <a:p>
            <a:r>
              <a:rPr lang="zh-CN" altLang="en-US" sz="2800" dirty="0">
                <a:solidFill>
                  <a:srgbClr val="FF0000"/>
                </a:solidFill>
                <a:latin typeface="楷体" panose="02010609060101010101" pitchFamily="49" charset="-122"/>
                <a:ea typeface="楷体" panose="02010609060101010101" pitchFamily="49" charset="-122"/>
              </a:rPr>
              <a:t>第一个圆被平均分成</a:t>
            </a:r>
            <a:r>
              <a:rPr lang="en-US" altLang="zh-CN" sz="2800" dirty="0">
                <a:solidFill>
                  <a:srgbClr val="FF0000"/>
                </a:solidFill>
                <a:latin typeface="楷体" panose="02010609060101010101" pitchFamily="49" charset="-122"/>
                <a:ea typeface="楷体" panose="02010609060101010101" pitchFamily="49" charset="-122"/>
              </a:rPr>
              <a:t>3</a:t>
            </a:r>
            <a:r>
              <a:rPr lang="zh-CN" altLang="en-US" sz="2800" dirty="0">
                <a:solidFill>
                  <a:srgbClr val="FF0000"/>
                </a:solidFill>
                <a:latin typeface="楷体" panose="02010609060101010101" pitchFamily="49" charset="-122"/>
                <a:ea typeface="楷体" panose="02010609060101010101" pitchFamily="49" charset="-122"/>
              </a:rPr>
              <a:t>份，每一份就是它的 </a:t>
            </a:r>
            <a:r>
              <a:rPr lang="zh-CN" altLang="en-US" sz="2800" dirty="0" smtClean="0">
                <a:solidFill>
                  <a:srgbClr val="FF0000"/>
                </a:solidFill>
                <a:latin typeface="楷体" panose="02010609060101010101" pitchFamily="49" charset="-122"/>
                <a:ea typeface="楷体" panose="02010609060101010101" pitchFamily="49" charset="-122"/>
              </a:rPr>
              <a:t> 。</a:t>
            </a:r>
            <a:endParaRPr lang="zh-CN" altLang="en-US" sz="2800" dirty="0">
              <a:solidFill>
                <a:srgbClr val="FF0000"/>
              </a:solidFill>
              <a:latin typeface="楷体" panose="02010609060101010101" pitchFamily="49" charset="-122"/>
              <a:ea typeface="楷体" panose="02010609060101010101" pitchFamily="49" charset="-122"/>
            </a:endParaRPr>
          </a:p>
        </p:txBody>
      </p:sp>
      <p:pic>
        <p:nvPicPr>
          <p:cNvPr id="4" name="Picture 1" descr="C:\Users\Administrator\AppData\Roaming\Tencent\Users\810731822\QQ\WinTemp\RichOle\6{D4Q6`9(Q2Q~1Y@@G`E(HN.png"/>
          <p:cNvPicPr>
            <a:picLocks noChangeAspect="1" noChangeArrowheads="1"/>
          </p:cNvPicPr>
          <p:nvPr/>
        </p:nvPicPr>
        <p:blipFill>
          <a:blip r:embed="rId3"/>
          <a:srcRect/>
          <a:stretch>
            <a:fillRect/>
          </a:stretch>
        </p:blipFill>
        <p:spPr bwMode="auto">
          <a:xfrm>
            <a:off x="2486417" y="2988051"/>
            <a:ext cx="2109384" cy="1395916"/>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Administrator\AppData\Roaming\Tencent\Users\810731822\QQ\WinTemp\RichOle\FE~39~)U`L])WS%@3Z5$P]T.png"/>
          <p:cNvPicPr>
            <a:picLocks noChangeAspect="1" noChangeArrowheads="1"/>
          </p:cNvPicPr>
          <p:nvPr/>
        </p:nvPicPr>
        <p:blipFill>
          <a:blip r:embed="rId4"/>
          <a:srcRect/>
          <a:stretch>
            <a:fillRect/>
          </a:stretch>
        </p:blipFill>
        <p:spPr bwMode="auto">
          <a:xfrm>
            <a:off x="6321557" y="2824521"/>
            <a:ext cx="1881505" cy="155944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2065969" y="5331053"/>
            <a:ext cx="7322153" cy="523220"/>
          </a:xfrm>
          <a:prstGeom prst="rect">
            <a:avLst/>
          </a:prstGeom>
          <a:noFill/>
        </p:spPr>
        <p:txBody>
          <a:bodyPr wrap="square" rtlCol="0">
            <a:spAutoFit/>
          </a:bodyPr>
          <a:lstStyle/>
          <a:p>
            <a:r>
              <a:rPr lang="zh-CN" altLang="en-US" sz="2800" dirty="0">
                <a:solidFill>
                  <a:srgbClr val="FF0000"/>
                </a:solidFill>
                <a:latin typeface="楷体" panose="02010609060101010101" pitchFamily="49" charset="-122"/>
                <a:ea typeface="楷体" panose="02010609060101010101" pitchFamily="49" charset="-122"/>
              </a:rPr>
              <a:t>正方形被平均分成</a:t>
            </a:r>
            <a:r>
              <a:rPr lang="en-US" altLang="zh-CN" sz="2800" dirty="0">
                <a:solidFill>
                  <a:srgbClr val="FF0000"/>
                </a:solidFill>
                <a:latin typeface="楷体" panose="02010609060101010101" pitchFamily="49" charset="-122"/>
                <a:ea typeface="楷体" panose="02010609060101010101" pitchFamily="49" charset="-122"/>
              </a:rPr>
              <a:t>9</a:t>
            </a:r>
            <a:r>
              <a:rPr lang="zh-CN" altLang="en-US" sz="2800" dirty="0">
                <a:solidFill>
                  <a:srgbClr val="FF0000"/>
                </a:solidFill>
                <a:latin typeface="楷体" panose="02010609060101010101" pitchFamily="49" charset="-122"/>
                <a:ea typeface="楷体" panose="02010609060101010101" pitchFamily="49" charset="-122"/>
              </a:rPr>
              <a:t>份，每一份就是它的 </a:t>
            </a:r>
            <a:r>
              <a:rPr lang="zh-CN" altLang="en-US" sz="2800" dirty="0" smtClean="0">
                <a:solidFill>
                  <a:srgbClr val="FF0000"/>
                </a:solidFill>
                <a:latin typeface="楷体" panose="02010609060101010101" pitchFamily="49" charset="-122"/>
                <a:ea typeface="楷体" panose="02010609060101010101" pitchFamily="49" charset="-122"/>
              </a:rPr>
              <a:t> 。</a:t>
            </a:r>
            <a:endParaRPr lang="zh-CN" altLang="en-US" sz="2800" dirty="0">
              <a:solidFill>
                <a:srgbClr val="FF0000"/>
              </a:solidFill>
              <a:latin typeface="楷体" panose="02010609060101010101" pitchFamily="49" charset="-122"/>
              <a:ea typeface="楷体" panose="02010609060101010101" pitchFamily="49" charset="-122"/>
            </a:endParaRPr>
          </a:p>
        </p:txBody>
      </p:sp>
      <p:sp>
        <p:nvSpPr>
          <p:cNvPr id="12" name="五边形 7"/>
          <p:cNvSpPr>
            <a:spLocks noChangeArrowheads="1"/>
          </p:cNvSpPr>
          <p:nvPr/>
        </p:nvSpPr>
        <p:spPr bwMode="auto">
          <a:xfrm>
            <a:off x="0"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教学新知</a:t>
            </a:r>
            <a:endParaRPr lang="zh-CN" altLang="en-US" sz="3200" dirty="0">
              <a:solidFill>
                <a:srgbClr val="FFFFFF"/>
              </a:solidFill>
              <a:latin typeface="微软雅黑" panose="020B0503020204020204" pitchFamily="34" charset="-122"/>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500" fill="hold"/>
                                        <p:tgtEl>
                                          <p:spTgt spid="17"/>
                                        </p:tgtEl>
                                        <p:attrNameLst>
                                          <p:attrName>ppt_x</p:attrName>
                                        </p:attrNameLst>
                                      </p:cBhvr>
                                      <p:tavLst>
                                        <p:tav tm="0">
                                          <p:val>
                                            <p:strVal val="#ppt_x"/>
                                          </p:val>
                                        </p:tav>
                                        <p:tav tm="100000">
                                          <p:val>
                                            <p:strVal val="#ppt_x"/>
                                          </p:val>
                                        </p:tav>
                                      </p:tavLst>
                                    </p:anim>
                                    <p:anim calcmode="lin" valueType="num">
                                      <p:cBhvr additive="base">
                                        <p:cTn id="18" dur="500" fill="hold"/>
                                        <p:tgtEl>
                                          <p:spTgt spid="1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5"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stretch>
            <a:fillRect/>
          </a:stretch>
        </p:blipFill>
        <p:spPr>
          <a:xfrm>
            <a:off x="9910149" y="3972230"/>
            <a:ext cx="2064551" cy="2885770"/>
          </a:xfrm>
          <a:prstGeom prst="rect">
            <a:avLst/>
          </a:prstGeom>
        </p:spPr>
      </p:pic>
      <p:sp>
        <p:nvSpPr>
          <p:cNvPr id="6" name="TextBox 9"/>
          <p:cNvSpPr txBox="1"/>
          <p:nvPr/>
        </p:nvSpPr>
        <p:spPr>
          <a:xfrm>
            <a:off x="776447" y="1488458"/>
            <a:ext cx="10549732" cy="1384995"/>
          </a:xfrm>
          <a:prstGeom prst="rect">
            <a:avLst/>
          </a:prstGeom>
          <a:noFill/>
        </p:spPr>
        <p:txBody>
          <a:bodyPr wrap="square" rtlCol="0">
            <a:spAutoFit/>
          </a:bodyPr>
          <a:lstStyle/>
          <a:p>
            <a:pPr>
              <a:lnSpc>
                <a:spcPct val="150000"/>
              </a:lnSpc>
            </a:pPr>
            <a:r>
              <a:rPr lang="zh-CN" altLang="en-US" sz="2800" b="1" dirty="0" smtClean="0">
                <a:solidFill>
                  <a:schemeClr val="tx1">
                    <a:lumMod val="65000"/>
                    <a:lumOff val="35000"/>
                  </a:schemeClr>
                </a:solidFill>
                <a:latin typeface="微软雅黑" panose="020B0503020204020204" pitchFamily="34" charset="-122"/>
                <a:ea typeface="微软雅黑" panose="020B0503020204020204" pitchFamily="34" charset="-122"/>
              </a:rPr>
              <a:t>思考四：</a:t>
            </a:r>
            <a:r>
              <a:rPr lang="zh-CN" altLang="en-US" sz="2800" dirty="0">
                <a:latin typeface="微软雅黑" panose="020B0503020204020204" pitchFamily="34" charset="-122"/>
                <a:ea typeface="微软雅黑" panose="020B0503020204020204" pitchFamily="34" charset="-122"/>
              </a:rPr>
              <a:t>刚才我们一起认识了 </a:t>
            </a:r>
            <a:r>
              <a:rPr lang="zh-CN" altLang="en-US" sz="2800" dirty="0" smtClean="0">
                <a:latin typeface="微软雅黑" panose="020B0503020204020204" pitchFamily="34" charset="-122"/>
                <a:ea typeface="微软雅黑" panose="020B0503020204020204" pitchFamily="34" charset="-122"/>
              </a:rPr>
              <a:t>   、   、   、  </a:t>
            </a:r>
            <a:r>
              <a:rPr lang="en-US" altLang="zh-CN" sz="2800" dirty="0">
                <a:latin typeface="微软雅黑" panose="020B0503020204020204" pitchFamily="34" charset="-122"/>
                <a:ea typeface="微软雅黑" panose="020B0503020204020204" pitchFamily="34" charset="-122"/>
              </a:rPr>
              <a:t>……</a:t>
            </a:r>
            <a:r>
              <a:rPr lang="zh-CN" altLang="en-US" sz="2800" dirty="0">
                <a:latin typeface="微软雅黑" panose="020B0503020204020204" pitchFamily="34" charset="-122"/>
                <a:ea typeface="微软雅黑" panose="020B0503020204020204" pitchFamily="34" charset="-122"/>
              </a:rPr>
              <a:t>它们都是分数</a:t>
            </a:r>
            <a:r>
              <a:rPr lang="zh-CN" altLang="en-US" sz="2800" dirty="0" smtClean="0">
                <a:latin typeface="微软雅黑" panose="020B0503020204020204" pitchFamily="34" charset="-122"/>
                <a:ea typeface="微软雅黑" panose="020B0503020204020204" pitchFamily="34" charset="-122"/>
              </a:rPr>
              <a:t>。</a:t>
            </a:r>
            <a:endParaRPr lang="en-US" altLang="zh-CN" sz="2800" dirty="0" smtClean="0">
              <a:latin typeface="微软雅黑" panose="020B0503020204020204" pitchFamily="34" charset="-122"/>
              <a:ea typeface="微软雅黑" panose="020B0503020204020204" pitchFamily="34" charset="-122"/>
            </a:endParaRPr>
          </a:p>
          <a:p>
            <a:pPr>
              <a:lnSpc>
                <a:spcPct val="150000"/>
              </a:lnSpc>
            </a:pP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zh-CN" altLang="en-US" sz="2800" dirty="0" smtClean="0">
                <a:latin typeface="微软雅黑" panose="020B0503020204020204" pitchFamily="34" charset="-122"/>
                <a:ea typeface="微软雅黑" panose="020B0503020204020204" pitchFamily="34" charset="-122"/>
              </a:rPr>
              <a:t>观察</a:t>
            </a:r>
            <a:r>
              <a:rPr lang="zh-CN" altLang="en-US" sz="2800" dirty="0">
                <a:latin typeface="微软雅黑" panose="020B0503020204020204" pitchFamily="34" charset="-122"/>
                <a:ea typeface="微软雅黑" panose="020B0503020204020204" pitchFamily="34" charset="-122"/>
              </a:rPr>
              <a:t>这些数，它们都由几部分组成？</a:t>
            </a:r>
            <a:endParaRPr lang="zh-CN" altLang="zh-CN" sz="2800" dirty="0">
              <a:latin typeface="微软雅黑" panose="020B0503020204020204" pitchFamily="34" charset="-122"/>
              <a:ea typeface="微软雅黑" panose="020B0503020204020204" pitchFamily="34" charset="-122"/>
            </a:endParaRPr>
          </a:p>
        </p:txBody>
      </p:sp>
      <p:sp>
        <p:nvSpPr>
          <p:cNvPr id="13" name="TextBox 9"/>
          <p:cNvSpPr txBox="1"/>
          <p:nvPr/>
        </p:nvSpPr>
        <p:spPr>
          <a:xfrm>
            <a:off x="2094081" y="3283763"/>
            <a:ext cx="1741644" cy="738664"/>
          </a:xfrm>
          <a:prstGeom prst="rect">
            <a:avLst/>
          </a:prstGeom>
          <a:noFill/>
        </p:spPr>
        <p:txBody>
          <a:bodyPr wrap="square" rtlCol="0">
            <a:spAutoFit/>
          </a:bodyPr>
          <a:lstStyle/>
          <a:p>
            <a:pPr>
              <a:lnSpc>
                <a:spcPct val="150000"/>
              </a:lnSpc>
            </a:pPr>
            <a:r>
              <a:rPr lang="zh-CN" altLang="en-US" sz="2800" dirty="0">
                <a:solidFill>
                  <a:srgbClr val="FF0000"/>
                </a:solidFill>
                <a:latin typeface="楷体" panose="02010609060101010101" pitchFamily="49" charset="-122"/>
                <a:ea typeface="楷体" panose="02010609060101010101" pitchFamily="49" charset="-122"/>
              </a:rPr>
              <a:t>解答</a:t>
            </a:r>
            <a:r>
              <a:rPr lang="zh-CN" altLang="en-US" sz="2800" dirty="0" smtClean="0">
                <a:solidFill>
                  <a:srgbClr val="FF0000"/>
                </a:solidFill>
                <a:latin typeface="楷体" panose="02010609060101010101" pitchFamily="49" charset="-122"/>
                <a:ea typeface="楷体" panose="02010609060101010101" pitchFamily="49" charset="-122"/>
              </a:rPr>
              <a:t>：</a:t>
            </a:r>
            <a:endParaRPr lang="zh-CN" altLang="en-US" sz="2800" dirty="0">
              <a:solidFill>
                <a:srgbClr val="FF0000"/>
              </a:solidFill>
              <a:latin typeface="楷体" panose="02010609060101010101" pitchFamily="49" charset="-122"/>
              <a:ea typeface="楷体" panose="02010609060101010101" pitchFamily="49" charset="-122"/>
            </a:endParaRPr>
          </a:p>
        </p:txBody>
      </p:sp>
      <p:sp>
        <p:nvSpPr>
          <p:cNvPr id="4" name="Rectangle 2"/>
          <p:cNvSpPr>
            <a:spLocks noChangeArrowheads="1"/>
          </p:cNvSpPr>
          <p:nvPr/>
        </p:nvSpPr>
        <p:spPr bwMode="auto">
          <a:xfrm>
            <a:off x="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5" name="对象 4"/>
          <p:cNvGraphicFramePr>
            <a:graphicFrameLocks noChangeAspect="1"/>
          </p:cNvGraphicFramePr>
          <p:nvPr/>
        </p:nvGraphicFramePr>
        <p:xfrm>
          <a:off x="5568314" y="1469492"/>
          <a:ext cx="335279" cy="859153"/>
        </p:xfrm>
        <a:graphic>
          <a:graphicData uri="http://schemas.openxmlformats.org/presentationml/2006/ole">
            <mc:AlternateContent xmlns:mc="http://schemas.openxmlformats.org/markup-compatibility/2006">
              <mc:Choice xmlns:v="urn:schemas-microsoft-com:vml" Requires="v">
                <p:oleObj spid="_x0000_s4358" name="公式" r:id="rId4" imgW="157480" imgH="407035" progId="Equation.3">
                  <p:embed/>
                </p:oleObj>
              </mc:Choice>
              <mc:Fallback>
                <p:oleObj name="公式" r:id="rId4" imgW="157480" imgH="407035" progId="Equation.3">
                  <p:embed/>
                  <p:pic>
                    <p:nvPicPr>
                      <p:cNvPr id="0" name="Picture 9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8314" y="1469492"/>
                        <a:ext cx="335279" cy="859153"/>
                      </a:xfrm>
                      <a:prstGeom prst="rect">
                        <a:avLst/>
                      </a:prstGeom>
                      <a:noFill/>
                    </p:spPr>
                  </p:pic>
                </p:oleObj>
              </mc:Fallback>
            </mc:AlternateContent>
          </a:graphicData>
        </a:graphic>
      </p:graphicFrame>
      <p:sp>
        <p:nvSpPr>
          <p:cNvPr id="7" name="Rectangle 4"/>
          <p:cNvSpPr>
            <a:spLocks noChangeArrowheads="1"/>
          </p:cNvSpPr>
          <p:nvPr/>
        </p:nvSpPr>
        <p:spPr bwMode="auto">
          <a:xfrm>
            <a:off x="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8" name="对象 7"/>
          <p:cNvGraphicFramePr>
            <a:graphicFrameLocks noChangeAspect="1"/>
          </p:cNvGraphicFramePr>
          <p:nvPr/>
        </p:nvGraphicFramePr>
        <p:xfrm>
          <a:off x="6155884" y="1469490"/>
          <a:ext cx="314325" cy="859155"/>
        </p:xfrm>
        <a:graphic>
          <a:graphicData uri="http://schemas.openxmlformats.org/presentationml/2006/ole">
            <mc:AlternateContent xmlns:mc="http://schemas.openxmlformats.org/markup-compatibility/2006">
              <mc:Choice xmlns:v="urn:schemas-microsoft-com:vml" Requires="v">
                <p:oleObj spid="_x0000_s4359" name="公式" r:id="rId6" imgW="144780" imgH="407035" progId="Equation.3">
                  <p:embed/>
                </p:oleObj>
              </mc:Choice>
              <mc:Fallback>
                <p:oleObj name="公式" r:id="rId6" imgW="144780" imgH="407035" progId="Equation.3">
                  <p:embed/>
                  <p:pic>
                    <p:nvPicPr>
                      <p:cNvPr id="0" name="Picture 9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55884" y="1469490"/>
                        <a:ext cx="314325" cy="859155"/>
                      </a:xfrm>
                      <a:prstGeom prst="rect">
                        <a:avLst/>
                      </a:prstGeom>
                      <a:noFill/>
                    </p:spPr>
                  </p:pic>
                </p:oleObj>
              </mc:Fallback>
            </mc:AlternateContent>
          </a:graphicData>
        </a:graphic>
      </p:graphicFrame>
      <p:sp>
        <p:nvSpPr>
          <p:cNvPr id="9" name="Rectangle 6"/>
          <p:cNvSpPr>
            <a:spLocks noChangeArrowheads="1"/>
          </p:cNvSpPr>
          <p:nvPr/>
        </p:nvSpPr>
        <p:spPr bwMode="auto">
          <a:xfrm>
            <a:off x="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10" name="对象 9"/>
          <p:cNvGraphicFramePr>
            <a:graphicFrameLocks noChangeAspect="1"/>
          </p:cNvGraphicFramePr>
          <p:nvPr/>
        </p:nvGraphicFramePr>
        <p:xfrm>
          <a:off x="6825614" y="1469492"/>
          <a:ext cx="335279" cy="859153"/>
        </p:xfrm>
        <a:graphic>
          <a:graphicData uri="http://schemas.openxmlformats.org/presentationml/2006/ole">
            <mc:AlternateContent xmlns:mc="http://schemas.openxmlformats.org/markup-compatibility/2006">
              <mc:Choice xmlns:v="urn:schemas-microsoft-com:vml" Requires="v">
                <p:oleObj spid="_x0000_s4360" name="公式" r:id="rId8" imgW="157480" imgH="407035" progId="Equation.3">
                  <p:embed/>
                </p:oleObj>
              </mc:Choice>
              <mc:Fallback>
                <p:oleObj name="公式" r:id="rId8" imgW="157480" imgH="407035" progId="Equation.3">
                  <p:embed/>
                  <p:pic>
                    <p:nvPicPr>
                      <p:cNvPr id="0" name="Picture 9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25614" y="1469492"/>
                        <a:ext cx="335279" cy="859153"/>
                      </a:xfrm>
                      <a:prstGeom prst="rect">
                        <a:avLst/>
                      </a:prstGeom>
                      <a:noFill/>
                    </p:spPr>
                  </p:pic>
                </p:oleObj>
              </mc:Fallback>
            </mc:AlternateContent>
          </a:graphicData>
        </a:graphic>
      </p:graphicFrame>
      <p:sp>
        <p:nvSpPr>
          <p:cNvPr id="11" name="Rectangle 8"/>
          <p:cNvSpPr>
            <a:spLocks noChangeArrowheads="1"/>
          </p:cNvSpPr>
          <p:nvPr/>
        </p:nvSpPr>
        <p:spPr bwMode="auto">
          <a:xfrm>
            <a:off x="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12" name="对象 11"/>
          <p:cNvGraphicFramePr>
            <a:graphicFrameLocks noChangeAspect="1"/>
          </p:cNvGraphicFramePr>
          <p:nvPr/>
        </p:nvGraphicFramePr>
        <p:xfrm>
          <a:off x="7439976" y="1469490"/>
          <a:ext cx="314325" cy="859155"/>
        </p:xfrm>
        <a:graphic>
          <a:graphicData uri="http://schemas.openxmlformats.org/presentationml/2006/ole">
            <mc:AlternateContent xmlns:mc="http://schemas.openxmlformats.org/markup-compatibility/2006">
              <mc:Choice xmlns:v="urn:schemas-microsoft-com:vml" Requires="v">
                <p:oleObj spid="_x0000_s4361" name="公式" r:id="rId10" imgW="144780" imgH="407035" progId="Equation.3">
                  <p:embed/>
                </p:oleObj>
              </mc:Choice>
              <mc:Fallback>
                <p:oleObj name="公式" r:id="rId10" imgW="144780" imgH="407035" progId="Equation.3">
                  <p:embed/>
                  <p:pic>
                    <p:nvPicPr>
                      <p:cNvPr id="0" name="Picture 9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439976" y="1469490"/>
                        <a:ext cx="314325" cy="859155"/>
                      </a:xfrm>
                      <a:prstGeom prst="rect">
                        <a:avLst/>
                      </a:prstGeom>
                      <a:noFill/>
                    </p:spPr>
                  </p:pic>
                </p:oleObj>
              </mc:Fallback>
            </mc:AlternateContent>
          </a:graphicData>
        </a:graphic>
      </p:graphicFrame>
      <p:pic>
        <p:nvPicPr>
          <p:cNvPr id="4105" name="Picture 99"/>
          <p:cNvPicPr>
            <a:picLocks noChangeAspect="1" noChangeArrowheads="1"/>
          </p:cNvPicPr>
          <p:nvPr/>
        </p:nvPicPr>
        <p:blipFill>
          <a:blip r:embed="rId12"/>
          <a:srcRect/>
          <a:stretch>
            <a:fillRect/>
          </a:stretch>
        </p:blipFill>
        <p:spPr bwMode="auto">
          <a:xfrm>
            <a:off x="3273741" y="3283763"/>
            <a:ext cx="4783851" cy="1909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五边形 7"/>
          <p:cNvSpPr>
            <a:spLocks noChangeArrowheads="1"/>
          </p:cNvSpPr>
          <p:nvPr/>
        </p:nvSpPr>
        <p:spPr bwMode="auto">
          <a:xfrm>
            <a:off x="0"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教学新知</a:t>
            </a:r>
            <a:endParaRPr lang="zh-CN" altLang="en-US" sz="3200" dirty="0">
              <a:solidFill>
                <a:srgbClr val="FFFFFF"/>
              </a:solidFill>
              <a:latin typeface="微软雅黑" panose="020B0503020204020204" pitchFamily="34" charset="-122"/>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105"/>
                                        </p:tgtEl>
                                        <p:attrNameLst>
                                          <p:attrName>style.visibility</p:attrName>
                                        </p:attrNameLst>
                                      </p:cBhvr>
                                      <p:to>
                                        <p:strVal val="visible"/>
                                      </p:to>
                                    </p:set>
                                    <p:anim calcmode="lin" valueType="num">
                                      <p:cBhvr additive="base">
                                        <p:cTn id="11" dur="500" fill="hold"/>
                                        <p:tgtEl>
                                          <p:spTgt spid="4105"/>
                                        </p:tgtEl>
                                        <p:attrNameLst>
                                          <p:attrName>ppt_x</p:attrName>
                                        </p:attrNameLst>
                                      </p:cBhvr>
                                      <p:tavLst>
                                        <p:tav tm="0">
                                          <p:val>
                                            <p:strVal val="#ppt_x"/>
                                          </p:val>
                                        </p:tav>
                                        <p:tav tm="100000">
                                          <p:val>
                                            <p:strVal val="#ppt_x"/>
                                          </p:val>
                                        </p:tav>
                                      </p:tavLst>
                                    </p:anim>
                                    <p:anim calcmode="lin" valueType="num">
                                      <p:cBhvr additive="base">
                                        <p:cTn id="12" dur="500" fill="hold"/>
                                        <p:tgtEl>
                                          <p:spTgt spid="41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9"/>
          <p:cNvSpPr txBox="1"/>
          <p:nvPr/>
        </p:nvSpPr>
        <p:spPr>
          <a:xfrm>
            <a:off x="776446" y="1488458"/>
            <a:ext cx="10249695" cy="1384995"/>
          </a:xfrm>
          <a:prstGeom prst="rect">
            <a:avLst/>
          </a:prstGeom>
          <a:noFill/>
        </p:spPr>
        <p:txBody>
          <a:bodyPr wrap="square" rtlCol="0">
            <a:spAutoFit/>
          </a:bodyPr>
          <a:lstStyle/>
          <a:p>
            <a:pPr>
              <a:lnSpc>
                <a:spcPct val="150000"/>
              </a:lnSpc>
            </a:pPr>
            <a:r>
              <a:rPr lang="zh-CN" altLang="en-US" sz="2800" b="1" dirty="0" smtClean="0">
                <a:solidFill>
                  <a:schemeClr val="tx1">
                    <a:lumMod val="65000"/>
                    <a:lumOff val="35000"/>
                  </a:schemeClr>
                </a:solidFill>
                <a:latin typeface="微软雅黑" panose="020B0503020204020204" pitchFamily="34" charset="-122"/>
                <a:ea typeface="微软雅黑" panose="020B0503020204020204" pitchFamily="34" charset="-122"/>
              </a:rPr>
              <a:t>思考五：</a:t>
            </a:r>
            <a:r>
              <a:rPr lang="zh-CN" altLang="en-US" sz="2800" dirty="0">
                <a:latin typeface="微软雅黑" panose="020B0503020204020204" pitchFamily="34" charset="-122"/>
                <a:ea typeface="微软雅黑" panose="020B0503020204020204" pitchFamily="34" charset="-122"/>
              </a:rPr>
              <a:t>小明吃了其中一块的</a:t>
            </a:r>
            <a:r>
              <a:rPr lang="en-US" altLang="zh-CN" sz="2800" dirty="0">
                <a:latin typeface="微软雅黑" panose="020B0503020204020204" pitchFamily="34" charset="-122"/>
                <a:ea typeface="微软雅黑" panose="020B0503020204020204" pitchFamily="34" charset="-122"/>
              </a:rPr>
              <a:t>1/2</a:t>
            </a:r>
            <a:r>
              <a:rPr lang="zh-CN" altLang="en-US" sz="2800" dirty="0">
                <a:latin typeface="微软雅黑" panose="020B0503020204020204" pitchFamily="34" charset="-122"/>
                <a:ea typeface="微软雅黑" panose="020B0503020204020204" pitchFamily="34" charset="-122"/>
              </a:rPr>
              <a:t>，小丽吃了另一块的</a:t>
            </a:r>
            <a:r>
              <a:rPr lang="en-US" altLang="zh-CN" sz="2800" dirty="0">
                <a:latin typeface="微软雅黑" panose="020B0503020204020204" pitchFamily="34" charset="-122"/>
                <a:ea typeface="微软雅黑" panose="020B0503020204020204" pitchFamily="34" charset="-122"/>
              </a:rPr>
              <a:t>1/4</a:t>
            </a:r>
            <a:r>
              <a:rPr lang="zh-CN" altLang="en-US" sz="2800" dirty="0" smtClean="0">
                <a:latin typeface="微软雅黑" panose="020B0503020204020204" pitchFamily="34" charset="-122"/>
                <a:ea typeface="微软雅黑" panose="020B0503020204020204" pitchFamily="34" charset="-122"/>
              </a:rPr>
              <a:t>，</a:t>
            </a:r>
            <a:endParaRPr lang="en-US" altLang="zh-CN" sz="2800" dirty="0" smtClean="0">
              <a:latin typeface="微软雅黑" panose="020B0503020204020204" pitchFamily="34" charset="-122"/>
              <a:ea typeface="微软雅黑" panose="020B0503020204020204" pitchFamily="34" charset="-122"/>
            </a:endParaRPr>
          </a:p>
          <a:p>
            <a:pPr>
              <a:lnSpc>
                <a:spcPct val="150000"/>
              </a:lnSpc>
            </a:pP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zh-CN" altLang="en-US" sz="2800" dirty="0" smtClean="0">
                <a:latin typeface="微软雅黑" panose="020B0503020204020204" pitchFamily="34" charset="-122"/>
                <a:ea typeface="微软雅黑" panose="020B0503020204020204" pitchFamily="34" charset="-122"/>
              </a:rPr>
              <a:t>谁</a:t>
            </a:r>
            <a:r>
              <a:rPr lang="zh-CN" altLang="en-US" sz="2800" dirty="0">
                <a:latin typeface="微软雅黑" panose="020B0503020204020204" pitchFamily="34" charset="-122"/>
                <a:ea typeface="微软雅黑" panose="020B0503020204020204" pitchFamily="34" charset="-122"/>
              </a:rPr>
              <a:t>吃的多？</a:t>
            </a:r>
            <a:endParaRPr lang="zh-CN" altLang="zh-CN" sz="2800" dirty="0">
              <a:latin typeface="微软雅黑" panose="020B0503020204020204" pitchFamily="34" charset="-122"/>
              <a:ea typeface="微软雅黑" panose="020B0503020204020204" pitchFamily="34" charset="-122"/>
            </a:endParaRPr>
          </a:p>
        </p:txBody>
      </p:sp>
      <p:grpSp>
        <p:nvGrpSpPr>
          <p:cNvPr id="2" name="组合 1"/>
          <p:cNvGrpSpPr/>
          <p:nvPr/>
        </p:nvGrpSpPr>
        <p:grpSpPr>
          <a:xfrm>
            <a:off x="3594287" y="3738249"/>
            <a:ext cx="5299816" cy="873861"/>
            <a:chOff x="4572848" y="4266903"/>
            <a:chExt cx="5299816" cy="873861"/>
          </a:xfrm>
        </p:grpSpPr>
        <p:sp>
          <p:nvSpPr>
            <p:cNvPr id="13" name="TextBox 9"/>
            <p:cNvSpPr txBox="1"/>
            <p:nvPr/>
          </p:nvSpPr>
          <p:spPr>
            <a:xfrm>
              <a:off x="4572848" y="4494434"/>
              <a:ext cx="5299816" cy="461665"/>
            </a:xfrm>
            <a:prstGeom prst="rect">
              <a:avLst/>
            </a:prstGeom>
            <a:noFill/>
          </p:spPr>
          <p:txBody>
            <a:bodyPr wrap="square" rtlCol="0">
              <a:spAutoFit/>
            </a:bodyPr>
            <a:lstStyle/>
            <a:p>
              <a:r>
                <a:rPr lang="zh-CN" altLang="en-US" sz="2400" dirty="0">
                  <a:solidFill>
                    <a:srgbClr val="FF0000"/>
                  </a:solidFill>
                  <a:latin typeface="楷体" panose="02010609060101010101" pitchFamily="49" charset="-122"/>
                  <a:ea typeface="楷体" panose="02010609060101010101" pitchFamily="49" charset="-122"/>
                </a:rPr>
                <a:t> </a:t>
              </a:r>
              <a:r>
                <a:rPr lang="en-US" altLang="zh-CN" sz="2400" dirty="0" smtClean="0">
                  <a:solidFill>
                    <a:srgbClr val="FF0000"/>
                  </a:solidFill>
                  <a:latin typeface="楷体" panose="02010609060101010101" pitchFamily="49" charset="-122"/>
                  <a:ea typeface="楷体" panose="02010609060101010101" pitchFamily="49" charset="-122"/>
                </a:rPr>
                <a:t>             ﹥            </a:t>
              </a:r>
              <a:endParaRPr lang="zh-CN" altLang="en-US" sz="2400" dirty="0">
                <a:solidFill>
                  <a:srgbClr val="FF0000"/>
                </a:solidFill>
                <a:latin typeface="楷体" panose="02010609060101010101" pitchFamily="49" charset="-122"/>
                <a:ea typeface="楷体" panose="02010609060101010101" pitchFamily="49" charset="-122"/>
              </a:endParaRPr>
            </a:p>
          </p:txBody>
        </p:sp>
        <p:sp>
          <p:nvSpPr>
            <p:cNvPr id="14" name="TextBox 13"/>
            <p:cNvSpPr txBox="1"/>
            <p:nvPr/>
          </p:nvSpPr>
          <p:spPr>
            <a:xfrm>
              <a:off x="8584635" y="4266903"/>
              <a:ext cx="388878" cy="830997"/>
            </a:xfrm>
            <a:prstGeom prst="rect">
              <a:avLst/>
            </a:prstGeom>
            <a:noFill/>
          </p:spPr>
          <p:txBody>
            <a:bodyPr wrap="square" rtlCol="0">
              <a:spAutoFit/>
            </a:bodyPr>
            <a:lstStyle/>
            <a:p>
              <a:r>
                <a:rPr lang="en-US" altLang="zh-CN" sz="2400" u="sng" dirty="0" smtClean="0">
                  <a:solidFill>
                    <a:srgbClr val="FF0000"/>
                  </a:solidFill>
                  <a:latin typeface="楷体" panose="02010609060101010101" pitchFamily="49" charset="-122"/>
                  <a:ea typeface="楷体" panose="02010609060101010101" pitchFamily="49" charset="-122"/>
                </a:rPr>
                <a:t>1</a:t>
              </a:r>
            </a:p>
            <a:p>
              <a:r>
                <a:rPr lang="en-US" altLang="zh-CN" sz="2400" dirty="0" smtClean="0">
                  <a:solidFill>
                    <a:srgbClr val="FF0000"/>
                  </a:solidFill>
                  <a:latin typeface="楷体" panose="02010609060101010101" pitchFamily="49" charset="-122"/>
                  <a:ea typeface="楷体" panose="02010609060101010101" pitchFamily="49" charset="-122"/>
                </a:rPr>
                <a:t>4</a:t>
              </a:r>
            </a:p>
          </p:txBody>
        </p:sp>
        <p:sp>
          <p:nvSpPr>
            <p:cNvPr id="12" name="TextBox 11"/>
            <p:cNvSpPr txBox="1"/>
            <p:nvPr/>
          </p:nvSpPr>
          <p:spPr>
            <a:xfrm>
              <a:off x="5030304" y="4309767"/>
              <a:ext cx="388878" cy="830997"/>
            </a:xfrm>
            <a:prstGeom prst="rect">
              <a:avLst/>
            </a:prstGeom>
            <a:noFill/>
          </p:spPr>
          <p:txBody>
            <a:bodyPr wrap="square" rtlCol="0">
              <a:spAutoFit/>
            </a:bodyPr>
            <a:lstStyle/>
            <a:p>
              <a:r>
                <a:rPr lang="en-US" altLang="zh-CN" sz="2400" u="sng" dirty="0" smtClean="0">
                  <a:solidFill>
                    <a:srgbClr val="FF0000"/>
                  </a:solidFill>
                  <a:latin typeface="楷体" panose="02010609060101010101" pitchFamily="49" charset="-122"/>
                  <a:ea typeface="楷体" panose="02010609060101010101" pitchFamily="49" charset="-122"/>
                </a:rPr>
                <a:t>1</a:t>
              </a:r>
            </a:p>
            <a:p>
              <a:r>
                <a:rPr lang="en-US" altLang="zh-CN" sz="2400" dirty="0" smtClean="0">
                  <a:solidFill>
                    <a:srgbClr val="FF0000"/>
                  </a:solidFill>
                  <a:latin typeface="楷体" panose="02010609060101010101" pitchFamily="49" charset="-122"/>
                  <a:ea typeface="楷体" panose="02010609060101010101" pitchFamily="49" charset="-122"/>
                </a:rPr>
                <a:t>2</a:t>
              </a:r>
            </a:p>
          </p:txBody>
        </p:sp>
      </p:grpSp>
      <p:pic>
        <p:nvPicPr>
          <p:cNvPr id="5122" name="Picture 2"/>
          <p:cNvPicPr>
            <a:picLocks noChangeAspect="1" noChangeArrowheads="1"/>
          </p:cNvPicPr>
          <p:nvPr/>
        </p:nvPicPr>
        <p:blipFill>
          <a:blip r:embed="rId2" cstate="email"/>
          <a:srcRect/>
          <a:stretch>
            <a:fillRect/>
          </a:stretch>
        </p:blipFill>
        <p:spPr bwMode="auto">
          <a:xfrm>
            <a:off x="3634561" y="2702408"/>
            <a:ext cx="1067860" cy="1055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3"/>
          <p:cNvPicPr>
            <a:picLocks noChangeAspect="1" noChangeArrowheads="1"/>
          </p:cNvPicPr>
          <p:nvPr/>
        </p:nvPicPr>
        <p:blipFill>
          <a:blip r:embed="rId3" cstate="email"/>
          <a:srcRect/>
          <a:stretch>
            <a:fillRect/>
          </a:stretch>
        </p:blipFill>
        <p:spPr bwMode="auto">
          <a:xfrm>
            <a:off x="7179278" y="2734000"/>
            <a:ext cx="1043311" cy="1067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p:cNvSpPr txBox="1"/>
          <p:nvPr/>
        </p:nvSpPr>
        <p:spPr>
          <a:xfrm>
            <a:off x="2228391" y="3005986"/>
            <a:ext cx="1368748" cy="523220"/>
          </a:xfrm>
          <a:prstGeom prst="rect">
            <a:avLst/>
          </a:prstGeom>
          <a:noFill/>
        </p:spPr>
        <p:txBody>
          <a:bodyPr wrap="square" rtlCol="0">
            <a:spAutoFit/>
          </a:bodyPr>
          <a:lstStyle/>
          <a:p>
            <a:r>
              <a:rPr lang="zh-CN" altLang="en-US" sz="2800" dirty="0" smtClean="0">
                <a:solidFill>
                  <a:srgbClr val="FF0000"/>
                </a:solidFill>
                <a:latin typeface="楷体" panose="02010609060101010101" pitchFamily="49" charset="-122"/>
                <a:ea typeface="楷体" panose="02010609060101010101" pitchFamily="49" charset="-122"/>
              </a:rPr>
              <a:t>解答：</a:t>
            </a:r>
            <a:endParaRPr lang="zh-CN" altLang="en-US" sz="2800" dirty="0">
              <a:solidFill>
                <a:srgbClr val="FF0000"/>
              </a:solidFill>
              <a:latin typeface="楷体" panose="02010609060101010101" pitchFamily="49" charset="-122"/>
              <a:ea typeface="楷体" panose="02010609060101010101" pitchFamily="49" charset="-122"/>
            </a:endParaRPr>
          </a:p>
        </p:txBody>
      </p:sp>
      <p:pic>
        <p:nvPicPr>
          <p:cNvPr id="21" name="Picture 1" descr="C:\Users\Administrator\AppData\Roaming\Tencent\Users\810731822\QQ\WinTemp\RichOle\_2K)OK7FT2U@]}WH)F4WALD.png"/>
          <p:cNvPicPr>
            <a:picLocks noChangeAspect="1" noChangeArrowheads="1"/>
          </p:cNvPicPr>
          <p:nvPr/>
        </p:nvPicPr>
        <p:blipFill>
          <a:blip r:embed="rId4" cstate="email"/>
          <a:srcRect/>
          <a:stretch>
            <a:fillRect/>
          </a:stretch>
        </p:blipFill>
        <p:spPr bwMode="auto">
          <a:xfrm>
            <a:off x="10516170" y="4839089"/>
            <a:ext cx="1675831" cy="2018913"/>
          </a:xfrm>
          <a:prstGeom prst="rect">
            <a:avLst/>
          </a:prstGeom>
          <a:noFill/>
          <a:extLst>
            <a:ext uri="{909E8E84-426E-40DD-AFC4-6F175D3DCCD1}">
              <a14:hiddenFill xmlns:a14="http://schemas.microsoft.com/office/drawing/2010/main">
                <a:solidFill>
                  <a:srgbClr val="FFFFFF"/>
                </a:solidFill>
              </a14:hiddenFill>
            </a:ext>
          </a:extLst>
        </p:spPr>
      </p:pic>
      <p:sp>
        <p:nvSpPr>
          <p:cNvPr id="16" name="五边形 7"/>
          <p:cNvSpPr>
            <a:spLocks noChangeArrowheads="1"/>
          </p:cNvSpPr>
          <p:nvPr/>
        </p:nvSpPr>
        <p:spPr bwMode="auto">
          <a:xfrm>
            <a:off x="0"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教学新知</a:t>
            </a:r>
            <a:endParaRPr lang="zh-CN" altLang="en-US" sz="3200" dirty="0">
              <a:solidFill>
                <a:srgbClr val="FFFFFF"/>
              </a:solidFill>
              <a:latin typeface="微软雅黑" panose="020B0503020204020204" pitchFamily="34" charset="-122"/>
            </a:endParaRPr>
          </a:p>
        </p:txBody>
      </p:sp>
      <p:sp>
        <p:nvSpPr>
          <p:cNvPr id="17" name="TextBox 16"/>
          <p:cNvSpPr txBox="1"/>
          <p:nvPr/>
        </p:nvSpPr>
        <p:spPr>
          <a:xfrm>
            <a:off x="904126" y="5030171"/>
            <a:ext cx="9420989" cy="1200329"/>
          </a:xfrm>
          <a:prstGeom prst="rect">
            <a:avLst/>
          </a:prstGeom>
          <a:solidFill>
            <a:schemeClr val="accent1">
              <a:lumMod val="50000"/>
            </a:schemeClr>
          </a:solidFill>
        </p:spPr>
        <p:txBody>
          <a:bodyPr wrap="square" rtlCol="0">
            <a:spAutoFit/>
          </a:bodyPr>
          <a:lstStyle/>
          <a:p>
            <a:pPr algn="just">
              <a:lnSpc>
                <a:spcPct val="150000"/>
              </a:lnSpc>
            </a:pPr>
            <a:r>
              <a:rPr lang="en-US" altLang="zh-CN" sz="2400" dirty="0" smtClean="0">
                <a:solidFill>
                  <a:schemeClr val="bg1"/>
                </a:solidFill>
                <a:latin typeface="楷体" panose="02010609060101010101" pitchFamily="49" charset="-122"/>
                <a:ea typeface="楷体" panose="02010609060101010101" pitchFamily="49" charset="-122"/>
              </a:rPr>
              <a:t>【</a:t>
            </a:r>
            <a:r>
              <a:rPr lang="zh-CN" altLang="en-US" sz="2400" dirty="0" smtClean="0">
                <a:solidFill>
                  <a:schemeClr val="bg1"/>
                </a:solidFill>
                <a:latin typeface="楷体" panose="02010609060101010101" pitchFamily="49" charset="-122"/>
                <a:ea typeface="楷体" panose="02010609060101010101" pitchFamily="49" charset="-122"/>
              </a:rPr>
              <a:t>解析</a:t>
            </a:r>
            <a:r>
              <a:rPr lang="en-US" altLang="zh-CN" sz="2400" dirty="0" smtClean="0">
                <a:solidFill>
                  <a:schemeClr val="bg1"/>
                </a:solidFill>
                <a:latin typeface="楷体" panose="02010609060101010101" pitchFamily="49" charset="-122"/>
                <a:ea typeface="楷体" panose="02010609060101010101" pitchFamily="49" charset="-122"/>
              </a:rPr>
              <a:t>】</a:t>
            </a:r>
            <a:r>
              <a:rPr lang="zh-CN" altLang="en-US" sz="2400" dirty="0">
                <a:solidFill>
                  <a:schemeClr val="bg1"/>
                </a:solidFill>
                <a:latin typeface="楷体" panose="02010609060101010101" pitchFamily="49" charset="-122"/>
                <a:ea typeface="楷体" panose="02010609060101010101" pitchFamily="49" charset="-122"/>
              </a:rPr>
              <a:t>同样大的图形“分的份数越多，每一份反而越小”。</a:t>
            </a:r>
          </a:p>
          <a:p>
            <a:pPr algn="just">
              <a:lnSpc>
                <a:spcPct val="150000"/>
              </a:lnSpc>
            </a:pPr>
            <a:r>
              <a:rPr lang="zh-CN" altLang="en-US" sz="2400" dirty="0">
                <a:solidFill>
                  <a:schemeClr val="bg1"/>
                </a:solidFill>
                <a:latin typeface="楷体" panose="02010609060101010101" pitchFamily="49" charset="-122"/>
                <a:ea typeface="楷体" panose="02010609060101010101" pitchFamily="49" charset="-122"/>
              </a:rPr>
              <a:t>        分子如果都是</a:t>
            </a:r>
            <a:r>
              <a:rPr lang="en-US" altLang="zh-CN" sz="2400" dirty="0">
                <a:solidFill>
                  <a:schemeClr val="bg1"/>
                </a:solidFill>
                <a:latin typeface="楷体" panose="02010609060101010101" pitchFamily="49" charset="-122"/>
                <a:ea typeface="楷体" panose="02010609060101010101" pitchFamily="49" charset="-122"/>
              </a:rPr>
              <a:t>1</a:t>
            </a:r>
            <a:r>
              <a:rPr lang="zh-CN" altLang="en-US" sz="2400" dirty="0">
                <a:solidFill>
                  <a:schemeClr val="bg1"/>
                </a:solidFill>
                <a:latin typeface="楷体" panose="02010609060101010101" pitchFamily="49" charset="-122"/>
                <a:ea typeface="楷体" panose="02010609060101010101" pitchFamily="49" charset="-122"/>
              </a:rPr>
              <a:t>，分母越大，那么这个数就越小。</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122"/>
                                        </p:tgtEl>
                                        <p:attrNameLst>
                                          <p:attrName>style.visibility</p:attrName>
                                        </p:attrNameLst>
                                      </p:cBhvr>
                                      <p:to>
                                        <p:strVal val="visible"/>
                                      </p:to>
                                    </p:set>
                                    <p:anim calcmode="lin" valueType="num">
                                      <p:cBhvr additive="base">
                                        <p:cTn id="11" dur="500" fill="hold"/>
                                        <p:tgtEl>
                                          <p:spTgt spid="5122"/>
                                        </p:tgtEl>
                                        <p:attrNameLst>
                                          <p:attrName>ppt_x</p:attrName>
                                        </p:attrNameLst>
                                      </p:cBhvr>
                                      <p:tavLst>
                                        <p:tav tm="0">
                                          <p:val>
                                            <p:strVal val="#ppt_x"/>
                                          </p:val>
                                        </p:tav>
                                        <p:tav tm="100000">
                                          <p:val>
                                            <p:strVal val="#ppt_x"/>
                                          </p:val>
                                        </p:tav>
                                      </p:tavLst>
                                    </p:anim>
                                    <p:anim calcmode="lin" valueType="num">
                                      <p:cBhvr additive="base">
                                        <p:cTn id="12" dur="500" fill="hold"/>
                                        <p:tgtEl>
                                          <p:spTgt spid="5122"/>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123"/>
                                        </p:tgtEl>
                                        <p:attrNameLst>
                                          <p:attrName>style.visibility</p:attrName>
                                        </p:attrNameLst>
                                      </p:cBhvr>
                                      <p:to>
                                        <p:strVal val="visible"/>
                                      </p:to>
                                    </p:set>
                                    <p:anim calcmode="lin" valueType="num">
                                      <p:cBhvr additive="base">
                                        <p:cTn id="15" dur="500" fill="hold"/>
                                        <p:tgtEl>
                                          <p:spTgt spid="5123"/>
                                        </p:tgtEl>
                                        <p:attrNameLst>
                                          <p:attrName>ppt_x</p:attrName>
                                        </p:attrNameLst>
                                      </p:cBhvr>
                                      <p:tavLst>
                                        <p:tav tm="0">
                                          <p:val>
                                            <p:strVal val="#ppt_x"/>
                                          </p:val>
                                        </p:tav>
                                        <p:tav tm="100000">
                                          <p:val>
                                            <p:strVal val="#ppt_x"/>
                                          </p:val>
                                        </p:tav>
                                      </p:tavLst>
                                    </p:anim>
                                    <p:anim calcmode="lin" valueType="num">
                                      <p:cBhvr additive="base">
                                        <p:cTn id="16" dur="500" fill="hold"/>
                                        <p:tgtEl>
                                          <p:spTgt spid="5123"/>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D:\我的文档\Tencent Files\810731822\FileRecv\2f6ca0e3559e3856e48b93d1e21e426a.jpg"/>
          <p:cNvPicPr>
            <a:picLocks noChangeAspect="1" noChangeArrowheads="1"/>
          </p:cNvPicPr>
          <p:nvPr/>
        </p:nvPicPr>
        <p:blipFill>
          <a:blip r:embed="rId2"/>
          <a:srcRect/>
          <a:stretch>
            <a:fillRect/>
          </a:stretch>
        </p:blipFill>
        <p:spPr bwMode="auto">
          <a:xfrm>
            <a:off x="3328985" y="1258374"/>
            <a:ext cx="8529641" cy="500280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9"/>
          <p:cNvSpPr txBox="1"/>
          <p:nvPr/>
        </p:nvSpPr>
        <p:spPr>
          <a:xfrm>
            <a:off x="3943341" y="1987865"/>
            <a:ext cx="7572384" cy="3785652"/>
          </a:xfrm>
          <a:prstGeom prst="rect">
            <a:avLst/>
          </a:prstGeom>
          <a:noFill/>
        </p:spPr>
        <p:txBody>
          <a:bodyPr wrap="square" rtlCol="0">
            <a:spAutoFit/>
          </a:bodyPr>
          <a:lstStyle/>
          <a:p>
            <a:pPr>
              <a:lnSpc>
                <a:spcPct val="150000"/>
              </a:lnSpc>
            </a:pPr>
            <a:r>
              <a:rPr lang="zh-CN" altLang="en-US" sz="2800" dirty="0">
                <a:solidFill>
                  <a:schemeClr val="bg1"/>
                </a:solidFill>
                <a:latin typeface="微软雅黑" panose="020B0503020204020204" pitchFamily="34" charset="-122"/>
                <a:ea typeface="微软雅黑" panose="020B0503020204020204" pitchFamily="34" charset="-122"/>
              </a:rPr>
              <a:t>由以上思考可以得出以下结论</a:t>
            </a:r>
            <a:r>
              <a:rPr lang="zh-CN" altLang="en-US" sz="2800" dirty="0" smtClean="0">
                <a:solidFill>
                  <a:schemeClr val="bg1"/>
                </a:solidFill>
                <a:latin typeface="微软雅黑" panose="020B0503020204020204" pitchFamily="34" charset="-122"/>
                <a:ea typeface="微软雅黑" panose="020B0503020204020204" pitchFamily="34" charset="-122"/>
              </a:rPr>
              <a:t>：</a:t>
            </a:r>
            <a:endParaRPr lang="en-US" altLang="zh-CN" sz="2800" dirty="0" smtClean="0">
              <a:solidFill>
                <a:schemeClr val="bg1"/>
              </a:solidFill>
              <a:latin typeface="微软雅黑" panose="020B0503020204020204" pitchFamily="34" charset="-122"/>
              <a:ea typeface="微软雅黑" panose="020B0503020204020204" pitchFamily="34" charset="-122"/>
            </a:endParaRPr>
          </a:p>
          <a:p>
            <a:pPr>
              <a:lnSpc>
                <a:spcPct val="150000"/>
              </a:lnSpc>
            </a:pPr>
            <a:endParaRPr lang="en-US" altLang="zh-CN" sz="2800" dirty="0">
              <a:solidFill>
                <a:schemeClr val="bg1"/>
              </a:solidFill>
              <a:latin typeface="微软雅黑" panose="020B0503020204020204" pitchFamily="34" charset="-122"/>
              <a:ea typeface="微软雅黑" panose="020B0503020204020204" pitchFamily="34" charset="-122"/>
            </a:endParaRPr>
          </a:p>
          <a:p>
            <a:pPr>
              <a:lnSpc>
                <a:spcPct val="150000"/>
              </a:lnSpc>
            </a:pPr>
            <a:endParaRPr lang="en-US" altLang="zh-CN" sz="2800" dirty="0" smtClean="0">
              <a:solidFill>
                <a:schemeClr val="bg1"/>
              </a:solidFill>
              <a:latin typeface="微软雅黑" panose="020B0503020204020204" pitchFamily="34" charset="-122"/>
              <a:ea typeface="微软雅黑" panose="020B0503020204020204" pitchFamily="34" charset="-122"/>
            </a:endParaRPr>
          </a:p>
          <a:p>
            <a:pPr>
              <a:lnSpc>
                <a:spcPct val="150000"/>
              </a:lnSpc>
            </a:pPr>
            <a:endParaRPr lang="en-US" altLang="zh-CN" sz="2800" dirty="0" smtClean="0">
              <a:solidFill>
                <a:schemeClr val="bg1"/>
              </a:solidFill>
              <a:latin typeface="楷体" panose="02010609060101010101" pitchFamily="49" charset="-122"/>
              <a:ea typeface="楷体" panose="02010609060101010101" pitchFamily="49" charset="-122"/>
            </a:endParaRPr>
          </a:p>
          <a:p>
            <a:pPr>
              <a:lnSpc>
                <a:spcPct val="150000"/>
              </a:lnSpc>
            </a:pPr>
            <a:r>
              <a:rPr lang="zh-CN" altLang="en-US" sz="2400" dirty="0">
                <a:solidFill>
                  <a:schemeClr val="bg1"/>
                </a:solidFill>
                <a:latin typeface="微软雅黑" panose="020B0503020204020204" pitchFamily="34" charset="-122"/>
                <a:ea typeface="微软雅黑" panose="020B0503020204020204" pitchFamily="34" charset="-122"/>
              </a:rPr>
              <a:t>当分数的分子是</a:t>
            </a:r>
            <a:r>
              <a:rPr lang="en-US" altLang="zh-CN" sz="2400" dirty="0">
                <a:solidFill>
                  <a:schemeClr val="bg1"/>
                </a:solidFill>
                <a:latin typeface="微软雅黑" panose="020B0503020204020204" pitchFamily="34" charset="-122"/>
                <a:ea typeface="微软雅黑" panose="020B0503020204020204" pitchFamily="34" charset="-122"/>
              </a:rPr>
              <a:t>1</a:t>
            </a:r>
            <a:r>
              <a:rPr lang="zh-CN" altLang="en-US" sz="2400" dirty="0">
                <a:solidFill>
                  <a:schemeClr val="bg1"/>
                </a:solidFill>
                <a:latin typeface="微软雅黑" panose="020B0503020204020204" pitchFamily="34" charset="-122"/>
                <a:ea typeface="微软雅黑" panose="020B0503020204020204" pitchFamily="34" charset="-122"/>
              </a:rPr>
              <a:t>时，分母越大，分数就越小；分母越小，分数越大 。 </a:t>
            </a:r>
            <a:endParaRPr lang="zh-CN" altLang="en-US" sz="2400" dirty="0" smtClean="0">
              <a:solidFill>
                <a:schemeClr val="bg1"/>
              </a:solidFill>
              <a:latin typeface="微软雅黑" panose="020B0503020204020204" pitchFamily="34" charset="-122"/>
              <a:ea typeface="微软雅黑" panose="020B0503020204020204" pitchFamily="34" charset="-122"/>
            </a:endParaRPr>
          </a:p>
        </p:txBody>
      </p:sp>
      <p:pic>
        <p:nvPicPr>
          <p:cNvPr id="2056" name="Picture 8"/>
          <p:cNvPicPr>
            <a:picLocks noChangeAspect="1" noChangeArrowheads="1"/>
          </p:cNvPicPr>
          <p:nvPr/>
        </p:nvPicPr>
        <p:blipFill>
          <a:blip r:embed="rId3" cstate="email"/>
          <a:srcRect/>
          <a:stretch>
            <a:fillRect/>
          </a:stretch>
        </p:blipFill>
        <p:spPr bwMode="auto">
          <a:xfrm>
            <a:off x="692381" y="2541663"/>
            <a:ext cx="2893780" cy="3719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87"/>
          <p:cNvPicPr>
            <a:picLocks noChangeAspect="1" noChangeArrowheads="1"/>
          </p:cNvPicPr>
          <p:nvPr/>
        </p:nvPicPr>
        <p:blipFill>
          <a:blip r:embed="rId4"/>
          <a:srcRect/>
          <a:stretch>
            <a:fillRect/>
          </a:stretch>
        </p:blipFill>
        <p:spPr bwMode="auto">
          <a:xfrm>
            <a:off x="5600710" y="3041743"/>
            <a:ext cx="3643313" cy="1454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五边形 7"/>
          <p:cNvSpPr>
            <a:spLocks noChangeArrowheads="1"/>
          </p:cNvSpPr>
          <p:nvPr/>
        </p:nvSpPr>
        <p:spPr bwMode="auto">
          <a:xfrm>
            <a:off x="0"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教学新知</a:t>
            </a:r>
            <a:endParaRPr lang="zh-CN" altLang="en-US" sz="3200" dirty="0">
              <a:solidFill>
                <a:srgbClr val="FFFFFF"/>
              </a:solidFill>
              <a:latin typeface="微软雅黑" panose="020B0503020204020204" pitchFamily="34" charset="-122"/>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9"/>
          <p:cNvSpPr txBox="1"/>
          <p:nvPr/>
        </p:nvSpPr>
        <p:spPr>
          <a:xfrm>
            <a:off x="831598" y="1300173"/>
            <a:ext cx="10210639" cy="738664"/>
          </a:xfrm>
          <a:prstGeom prst="rect">
            <a:avLst/>
          </a:prstGeom>
          <a:noFill/>
        </p:spPr>
        <p:txBody>
          <a:bodyPr wrap="square" rtlCol="0">
            <a:spAutoFit/>
          </a:bodyPr>
          <a:lstStyle/>
          <a:p>
            <a:pPr>
              <a:lnSpc>
                <a:spcPct val="150000"/>
              </a:lnSpc>
            </a:pPr>
            <a:r>
              <a:rPr lang="zh-CN" altLang="en-US" sz="2800" b="1" dirty="0" smtClean="0">
                <a:latin typeface="微软雅黑" panose="020B0503020204020204" pitchFamily="34" charset="-122"/>
                <a:ea typeface="微软雅黑" panose="020B0503020204020204" pitchFamily="34" charset="-122"/>
              </a:rPr>
              <a:t>知识点</a:t>
            </a:r>
            <a:r>
              <a:rPr lang="en-US" altLang="zh-CN" sz="2800" b="1" dirty="0" smtClean="0">
                <a:latin typeface="微软雅黑" panose="020B0503020204020204" pitchFamily="34" charset="-122"/>
                <a:ea typeface="微软雅黑" panose="020B0503020204020204" pitchFamily="34" charset="-122"/>
              </a:rPr>
              <a:t>1</a:t>
            </a:r>
            <a:r>
              <a:rPr lang="zh-CN" altLang="en-US" sz="2800" dirty="0">
                <a:latin typeface="微软雅黑" panose="020B0503020204020204" pitchFamily="34" charset="-122"/>
                <a:ea typeface="微软雅黑" panose="020B0503020204020204" pitchFamily="34" charset="-122"/>
              </a:rPr>
              <a:t>：会写几分之一的数</a:t>
            </a:r>
            <a:r>
              <a:rPr lang="zh-CN" altLang="en-US" sz="2800" dirty="0" smtClean="0">
                <a:latin typeface="微软雅黑" panose="020B0503020204020204" pitchFamily="34" charset="-122"/>
                <a:ea typeface="微软雅黑" panose="020B0503020204020204" pitchFamily="34" charset="-122"/>
              </a:rPr>
              <a:t>。</a:t>
            </a:r>
            <a:endParaRPr lang="zh-CN" altLang="en-US" sz="2800" dirty="0">
              <a:latin typeface="微软雅黑" panose="020B0503020204020204" pitchFamily="34" charset="-122"/>
              <a:ea typeface="微软雅黑" panose="020B0503020204020204" pitchFamily="34" charset="-122"/>
            </a:endParaRPr>
          </a:p>
        </p:txBody>
      </p:sp>
      <p:sp>
        <p:nvSpPr>
          <p:cNvPr id="15" name="TextBox 9"/>
          <p:cNvSpPr txBox="1"/>
          <p:nvPr/>
        </p:nvSpPr>
        <p:spPr>
          <a:xfrm>
            <a:off x="75907" y="2036185"/>
            <a:ext cx="9469440" cy="1384995"/>
          </a:xfrm>
          <a:prstGeom prst="rect">
            <a:avLst/>
          </a:prstGeom>
          <a:noFill/>
        </p:spPr>
        <p:txBody>
          <a:bodyPr wrap="square" rtlCol="0">
            <a:spAutoFit/>
          </a:bodyPr>
          <a:lstStyle/>
          <a:p>
            <a:pPr indent="720090">
              <a:lnSpc>
                <a:spcPct val="150000"/>
              </a:lnSpc>
            </a:pPr>
            <a:r>
              <a:rPr lang="zh-CN" altLang="en-US" sz="2800" dirty="0" smtClean="0">
                <a:latin typeface="微软雅黑" panose="020B0503020204020204" pitchFamily="34" charset="-122"/>
                <a:ea typeface="微软雅黑" panose="020B0503020204020204" pitchFamily="34" charset="-122"/>
              </a:rPr>
              <a:t>例</a:t>
            </a:r>
            <a:r>
              <a:rPr lang="en-US" altLang="zh-CN" sz="2800" dirty="0" smtClean="0">
                <a:latin typeface="微软雅黑" panose="020B0503020204020204" pitchFamily="34" charset="-122"/>
                <a:ea typeface="微软雅黑" panose="020B0503020204020204" pitchFamily="34" charset="-122"/>
              </a:rPr>
              <a:t>1</a:t>
            </a:r>
            <a:r>
              <a:rPr lang="zh-CN" altLang="en-US" sz="2800" dirty="0">
                <a:latin typeface="微软雅黑" panose="020B0503020204020204" pitchFamily="34" charset="-122"/>
                <a:ea typeface="微软雅黑" panose="020B0503020204020204" pitchFamily="34" charset="-122"/>
              </a:rPr>
              <a:t>： 写出下图所表示的分数</a:t>
            </a:r>
            <a:r>
              <a:rPr lang="zh-CN" altLang="en-US" sz="2800" dirty="0" smtClean="0">
                <a:latin typeface="微软雅黑" panose="020B0503020204020204" pitchFamily="34" charset="-122"/>
                <a:ea typeface="微软雅黑" panose="020B0503020204020204" pitchFamily="34" charset="-122"/>
              </a:rPr>
              <a:t>。</a:t>
            </a:r>
            <a:endParaRPr lang="en-US" altLang="zh-CN" sz="2800" dirty="0" smtClean="0">
              <a:latin typeface="微软雅黑" panose="020B0503020204020204" pitchFamily="34" charset="-122"/>
              <a:ea typeface="微软雅黑" panose="020B0503020204020204" pitchFamily="34" charset="-122"/>
            </a:endParaRPr>
          </a:p>
          <a:p>
            <a:pPr indent="720090">
              <a:lnSpc>
                <a:spcPct val="150000"/>
              </a:lnSpc>
            </a:pPr>
            <a:endParaRPr lang="zh-CN" altLang="en-US" sz="2800" dirty="0">
              <a:solidFill>
                <a:srgbClr val="FF0000"/>
              </a:solidFill>
              <a:latin typeface="微软雅黑" panose="020B0503020204020204" pitchFamily="34" charset="-122"/>
              <a:ea typeface="微软雅黑" panose="020B0503020204020204" pitchFamily="34" charset="-122"/>
            </a:endParaRPr>
          </a:p>
        </p:txBody>
      </p:sp>
      <p:pic>
        <p:nvPicPr>
          <p:cNvPr id="7170" name="图片 100"/>
          <p:cNvPicPr>
            <a:picLocks noChangeAspect="1" noChangeArrowheads="1"/>
          </p:cNvPicPr>
          <p:nvPr/>
        </p:nvPicPr>
        <p:blipFill>
          <a:blip r:embed="rId3"/>
          <a:srcRect/>
          <a:stretch>
            <a:fillRect/>
          </a:stretch>
        </p:blipFill>
        <p:spPr bwMode="auto">
          <a:xfrm>
            <a:off x="1546489" y="2816431"/>
            <a:ext cx="7622640" cy="2269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2210066" y="4220162"/>
            <a:ext cx="414337" cy="954107"/>
          </a:xfrm>
          <a:prstGeom prst="rect">
            <a:avLst/>
          </a:prstGeom>
          <a:noFill/>
        </p:spPr>
        <p:txBody>
          <a:bodyPr wrap="square" rtlCol="0">
            <a:spAutoFit/>
          </a:bodyPr>
          <a:lstStyle/>
          <a:p>
            <a:r>
              <a:rPr lang="en-US" altLang="zh-CN" sz="2800" u="sng" dirty="0" smtClean="0">
                <a:solidFill>
                  <a:srgbClr val="FF0000"/>
                </a:solidFill>
                <a:latin typeface="楷体" panose="02010609060101010101" pitchFamily="49" charset="-122"/>
                <a:ea typeface="楷体" panose="02010609060101010101" pitchFamily="49" charset="-122"/>
              </a:rPr>
              <a:t>1</a:t>
            </a:r>
          </a:p>
          <a:p>
            <a:r>
              <a:rPr lang="en-US" altLang="zh-CN" sz="2800" dirty="0" smtClean="0">
                <a:solidFill>
                  <a:srgbClr val="FF0000"/>
                </a:solidFill>
                <a:latin typeface="楷体" panose="02010609060101010101" pitchFamily="49" charset="-122"/>
                <a:ea typeface="楷体" panose="02010609060101010101" pitchFamily="49" charset="-122"/>
              </a:rPr>
              <a:t>2</a:t>
            </a:r>
          </a:p>
        </p:txBody>
      </p:sp>
      <p:sp>
        <p:nvSpPr>
          <p:cNvPr id="9" name="TextBox 8"/>
          <p:cNvSpPr txBox="1"/>
          <p:nvPr/>
        </p:nvSpPr>
        <p:spPr>
          <a:xfrm>
            <a:off x="3907841" y="4220162"/>
            <a:ext cx="414337" cy="954107"/>
          </a:xfrm>
          <a:prstGeom prst="rect">
            <a:avLst/>
          </a:prstGeom>
          <a:noFill/>
        </p:spPr>
        <p:txBody>
          <a:bodyPr wrap="square" rtlCol="0">
            <a:spAutoFit/>
          </a:bodyPr>
          <a:lstStyle/>
          <a:p>
            <a:r>
              <a:rPr lang="en-US" altLang="zh-CN" sz="2800" u="sng" dirty="0" smtClean="0">
                <a:solidFill>
                  <a:srgbClr val="FF0000"/>
                </a:solidFill>
                <a:latin typeface="楷体" panose="02010609060101010101" pitchFamily="49" charset="-122"/>
                <a:ea typeface="楷体" panose="02010609060101010101" pitchFamily="49" charset="-122"/>
              </a:rPr>
              <a:t>1</a:t>
            </a:r>
          </a:p>
          <a:p>
            <a:r>
              <a:rPr lang="en-US" altLang="zh-CN" sz="2800" dirty="0" smtClean="0">
                <a:solidFill>
                  <a:srgbClr val="FF0000"/>
                </a:solidFill>
                <a:latin typeface="楷体" panose="02010609060101010101" pitchFamily="49" charset="-122"/>
                <a:ea typeface="楷体" panose="02010609060101010101" pitchFamily="49" charset="-122"/>
              </a:rPr>
              <a:t>4</a:t>
            </a:r>
          </a:p>
        </p:txBody>
      </p:sp>
      <p:sp>
        <p:nvSpPr>
          <p:cNvPr id="10" name="TextBox 9"/>
          <p:cNvSpPr txBox="1"/>
          <p:nvPr/>
        </p:nvSpPr>
        <p:spPr>
          <a:xfrm>
            <a:off x="5647445" y="4220162"/>
            <a:ext cx="414337" cy="954107"/>
          </a:xfrm>
          <a:prstGeom prst="rect">
            <a:avLst/>
          </a:prstGeom>
          <a:noFill/>
        </p:spPr>
        <p:txBody>
          <a:bodyPr wrap="square" rtlCol="0">
            <a:spAutoFit/>
          </a:bodyPr>
          <a:lstStyle/>
          <a:p>
            <a:r>
              <a:rPr lang="en-US" altLang="zh-CN" sz="2800" u="sng" dirty="0" smtClean="0">
                <a:solidFill>
                  <a:srgbClr val="FF0000"/>
                </a:solidFill>
                <a:latin typeface="楷体" panose="02010609060101010101" pitchFamily="49" charset="-122"/>
                <a:ea typeface="楷体" panose="02010609060101010101" pitchFamily="49" charset="-122"/>
              </a:rPr>
              <a:t>1</a:t>
            </a:r>
          </a:p>
          <a:p>
            <a:r>
              <a:rPr lang="en-US" altLang="zh-CN" sz="2800" dirty="0" smtClean="0">
                <a:solidFill>
                  <a:srgbClr val="FF0000"/>
                </a:solidFill>
                <a:latin typeface="楷体" panose="02010609060101010101" pitchFamily="49" charset="-122"/>
                <a:ea typeface="楷体" panose="02010609060101010101" pitchFamily="49" charset="-122"/>
              </a:rPr>
              <a:t>2</a:t>
            </a:r>
          </a:p>
        </p:txBody>
      </p:sp>
      <p:sp>
        <p:nvSpPr>
          <p:cNvPr id="11" name="TextBox 10"/>
          <p:cNvSpPr txBox="1"/>
          <p:nvPr/>
        </p:nvSpPr>
        <p:spPr>
          <a:xfrm>
            <a:off x="7722605" y="4220162"/>
            <a:ext cx="414337" cy="954107"/>
          </a:xfrm>
          <a:prstGeom prst="rect">
            <a:avLst/>
          </a:prstGeom>
          <a:noFill/>
        </p:spPr>
        <p:txBody>
          <a:bodyPr wrap="square" rtlCol="0">
            <a:spAutoFit/>
          </a:bodyPr>
          <a:lstStyle/>
          <a:p>
            <a:r>
              <a:rPr lang="en-US" altLang="zh-CN" sz="2800" u="sng" dirty="0" smtClean="0">
                <a:solidFill>
                  <a:srgbClr val="FF0000"/>
                </a:solidFill>
                <a:latin typeface="楷体" panose="02010609060101010101" pitchFamily="49" charset="-122"/>
                <a:ea typeface="楷体" panose="02010609060101010101" pitchFamily="49" charset="-122"/>
              </a:rPr>
              <a:t>1</a:t>
            </a:r>
          </a:p>
          <a:p>
            <a:r>
              <a:rPr lang="en-US" altLang="zh-CN" sz="2800" dirty="0" smtClean="0">
                <a:solidFill>
                  <a:srgbClr val="FF0000"/>
                </a:solidFill>
                <a:latin typeface="楷体" panose="02010609060101010101" pitchFamily="49" charset="-122"/>
                <a:ea typeface="楷体" panose="02010609060101010101" pitchFamily="49" charset="-122"/>
              </a:rPr>
              <a:t>8</a:t>
            </a:r>
          </a:p>
        </p:txBody>
      </p:sp>
      <p:sp>
        <p:nvSpPr>
          <p:cNvPr id="12" name="五边形 7"/>
          <p:cNvSpPr>
            <a:spLocks noChangeArrowheads="1"/>
          </p:cNvSpPr>
          <p:nvPr/>
        </p:nvSpPr>
        <p:spPr bwMode="auto">
          <a:xfrm>
            <a:off x="0"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知识梳理</a:t>
            </a:r>
            <a:endParaRPr lang="zh-CN" altLang="en-US" sz="3200" dirty="0">
              <a:solidFill>
                <a:srgbClr val="FFFFFF"/>
              </a:solidFill>
              <a:latin typeface="微软雅黑" panose="020B0503020204020204" pitchFamily="34" charset="-122"/>
            </a:endParaRPr>
          </a:p>
        </p:txBody>
      </p:sp>
      <p:sp>
        <p:nvSpPr>
          <p:cNvPr id="13" name="TextBox 12"/>
          <p:cNvSpPr txBox="1"/>
          <p:nvPr/>
        </p:nvSpPr>
        <p:spPr>
          <a:xfrm>
            <a:off x="1099512" y="5483283"/>
            <a:ext cx="9420989" cy="1200329"/>
          </a:xfrm>
          <a:prstGeom prst="rect">
            <a:avLst/>
          </a:prstGeom>
          <a:solidFill>
            <a:schemeClr val="accent1">
              <a:lumMod val="50000"/>
            </a:schemeClr>
          </a:solidFill>
        </p:spPr>
        <p:txBody>
          <a:bodyPr wrap="square" rtlCol="0">
            <a:spAutoFit/>
          </a:bodyPr>
          <a:lstStyle/>
          <a:p>
            <a:pPr algn="just">
              <a:lnSpc>
                <a:spcPct val="150000"/>
              </a:lnSpc>
            </a:pPr>
            <a:r>
              <a:rPr lang="en-US" altLang="zh-CN" sz="2400" dirty="0" smtClean="0">
                <a:solidFill>
                  <a:schemeClr val="bg1"/>
                </a:solidFill>
                <a:latin typeface="楷体" panose="02010609060101010101" pitchFamily="49" charset="-122"/>
                <a:ea typeface="楷体" panose="02010609060101010101" pitchFamily="49" charset="-122"/>
              </a:rPr>
              <a:t>【</a:t>
            </a:r>
            <a:r>
              <a:rPr lang="zh-CN" altLang="en-US" sz="2400" dirty="0" smtClean="0">
                <a:solidFill>
                  <a:schemeClr val="bg1"/>
                </a:solidFill>
                <a:latin typeface="楷体" panose="02010609060101010101" pitchFamily="49" charset="-122"/>
                <a:ea typeface="楷体" panose="02010609060101010101" pitchFamily="49" charset="-122"/>
              </a:rPr>
              <a:t>解析</a:t>
            </a:r>
            <a:r>
              <a:rPr lang="en-US" altLang="zh-CN" sz="2400" dirty="0" smtClean="0">
                <a:solidFill>
                  <a:schemeClr val="bg1"/>
                </a:solidFill>
                <a:latin typeface="楷体" panose="02010609060101010101" pitchFamily="49" charset="-122"/>
                <a:ea typeface="楷体" panose="02010609060101010101" pitchFamily="49" charset="-122"/>
              </a:rPr>
              <a:t>】</a:t>
            </a:r>
            <a:r>
              <a:rPr lang="zh-CN" altLang="en-US" sz="2400" dirty="0">
                <a:solidFill>
                  <a:schemeClr val="bg1"/>
                </a:solidFill>
                <a:latin typeface="楷体" panose="02010609060101010101" pitchFamily="49" charset="-122"/>
                <a:ea typeface="楷体" panose="02010609060101010101" pitchFamily="49" charset="-122"/>
              </a:rPr>
              <a:t>这道题主要是考查观察能力，能够数出图形被平均分成几份，这样的一份应该怎样写就行了。</a:t>
            </a: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8" grpId="0"/>
      <p:bldP spid="9" grpId="0"/>
      <p:bldP spid="10" grpId="0"/>
      <p:bldP spid="11" grpId="0"/>
      <p:bldP spid="13" grpId="0" animBg="1"/>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1134</Words>
  <Application>Microsoft Office PowerPoint</Application>
  <PresentationFormat>宽屏</PresentationFormat>
  <Paragraphs>151</Paragraphs>
  <Slides>18</Slides>
  <Notes>11</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18</vt:i4>
      </vt:variant>
    </vt:vector>
  </HeadingPairs>
  <TitlesOfParts>
    <vt:vector size="27" baseType="lpstr">
      <vt:lpstr>楷体</vt:lpstr>
      <vt:lpstr>宋体</vt:lpstr>
      <vt:lpstr>微软雅黑</vt:lpstr>
      <vt:lpstr>Arial</vt:lpstr>
      <vt:lpstr>Calibri</vt:lpstr>
      <vt:lpstr>Calibri Light</vt:lpstr>
      <vt:lpstr>Times New Roman</vt:lpstr>
      <vt:lpstr>WWW.2PPT.COM
</vt:lpstr>
      <vt:lpstr>公式</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2016-05-27T03:58:00Z</dcterms:created>
  <dcterms:modified xsi:type="dcterms:W3CDTF">2023-01-16T14:53:22Z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D680E88E14E74313B1FCB482606DB686</vt:lpwstr>
  </property>
  <property fmtid="{A09F084E-AD41-489F-8076-AA5BE3082BCA}" pid="100">
    <vt:ui4>5</vt:ui4>
  </property>
  <property fmtid="{64440492-4C8B-11D1-8B70-080036B11A03}" pid="11">
    <vt:lpwstr>www.2ppt.com-爱PPT提供资源下载</vt:lpwstr>
  </property>
</Properties>
</file>