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00" r:id="rId2"/>
    <p:sldId id="301" r:id="rId3"/>
    <p:sldId id="308" r:id="rId4"/>
    <p:sldId id="315" r:id="rId5"/>
    <p:sldId id="310" r:id="rId6"/>
    <p:sldId id="316" r:id="rId7"/>
    <p:sldId id="317" r:id="rId8"/>
    <p:sldId id="311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282" y="-264"/>
      </p:cViewPr>
      <p:guideLst>
        <p:guide orient="horz" pos="2160"/>
        <p:guide pos="29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30820CF-B880-4189-942D-D702A7CBA730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2023-01-16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7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5"/>
          <p:cNvSpPr/>
          <p:nvPr/>
        </p:nvSpPr>
        <p:spPr>
          <a:xfrm>
            <a:off x="879795" y="2147721"/>
            <a:ext cx="7391400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b="1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sp>
        <p:nvSpPr>
          <p:cNvPr id="18" name="Rectangle 5"/>
          <p:cNvSpPr/>
          <p:nvPr/>
        </p:nvSpPr>
        <p:spPr>
          <a:xfrm>
            <a:off x="-1" y="3759748"/>
            <a:ext cx="9143999" cy="52322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  <a:scene3d>
              <a:camera prst="orthographicFront"/>
              <a:lightRig rig="threePt" dir="t"/>
            </a:scene3d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altLang="en-US" sz="2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[</a:t>
            </a:r>
            <a:r>
              <a:rPr lang="zh-CN" altLang="en-US" sz="2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并列连词</a:t>
            </a:r>
            <a:r>
              <a:rPr lang="en-US" altLang="en-US" sz="2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and,but,or,so</a:t>
            </a:r>
            <a:r>
              <a:rPr lang="zh-CN" altLang="en-US" sz="2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的用法</a:t>
            </a:r>
            <a:r>
              <a:rPr lang="en-US" altLang="en-US" sz="28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仿宋" panose="02010609060101010101" pitchFamily="49" charset="-122"/>
                <a:ea typeface="仿宋" panose="02010609060101010101" pitchFamily="49" charset="-122"/>
              </a:rPr>
              <a:t>]</a:t>
            </a:r>
            <a:endParaRPr lang="zh-CN" altLang="en-US" sz="2800" b="1" dirty="0">
              <a:solidFill>
                <a:srgbClr val="C50023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  <p:sp>
        <p:nvSpPr>
          <p:cNvPr id="5" name="文本框 5"/>
          <p:cNvSpPr txBox="1"/>
          <p:nvPr/>
        </p:nvSpPr>
        <p:spPr>
          <a:xfrm>
            <a:off x="692965" y="188779"/>
            <a:ext cx="51272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smtClean="0">
                <a:latin typeface="微软雅黑" panose="020B0503020204020204" charset="-122"/>
                <a:ea typeface="微软雅黑" panose="020B0503020204020204" charset="-122"/>
              </a:rPr>
              <a:t>Unit 7   </a:t>
            </a:r>
            <a:r>
              <a:rPr lang="en-US" altLang="zh-CN" sz="3200" dirty="0" smtClean="0">
                <a:latin typeface="微软雅黑" panose="020B0503020204020204" charset="-122"/>
                <a:ea typeface="微软雅黑" panose="020B0503020204020204" charset="-122"/>
              </a:rPr>
              <a:t>Work  for  Peace</a:t>
            </a:r>
            <a:endParaRPr lang="zh-CN" altLang="en-US" sz="32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928249" y="55828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8254" y="1569917"/>
            <a:ext cx="836266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9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—Where are you going to stay when you get to Shanghai?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—I may live ________ in a hotel ________ in a friend's house.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10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Peter likes pop music, but ________ his father ________ his  mother likes it.</a:t>
            </a:r>
          </a:p>
        </p:txBody>
      </p:sp>
      <p:sp>
        <p:nvSpPr>
          <p:cNvPr id="4" name="矩形 3"/>
          <p:cNvSpPr/>
          <p:nvPr/>
        </p:nvSpPr>
        <p:spPr>
          <a:xfrm>
            <a:off x="5174550" y="2125218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51692" y="2155978"/>
            <a:ext cx="9525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7231498" y="3238829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599488" y="3237963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5"/>
          <p:cNvSpPr/>
          <p:nvPr/>
        </p:nvSpPr>
        <p:spPr>
          <a:xfrm>
            <a:off x="880586" y="110521"/>
            <a:ext cx="264366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58254" y="1342533"/>
            <a:ext cx="836266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Ⅱ.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单项选择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)1.2018·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广东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China is getting more and more independent of   Western technology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it is leading in many fields,  such as the  self­driving  car industry.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</a:t>
            </a:r>
          </a:p>
        </p:txBody>
      </p:sp>
      <p:sp>
        <p:nvSpPr>
          <p:cNvPr id="15" name="矩形 14"/>
          <p:cNvSpPr/>
          <p:nvPr/>
        </p:nvSpPr>
        <p:spPr>
          <a:xfrm>
            <a:off x="515479" y="4328680"/>
            <a:ext cx="8205441" cy="1684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4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考查连词。句意：中国越来越无需依赖西方国家的技术，甚至在某些领域处于领先地位，比如在汽车自动驾驶工业领域。连词</a:t>
            </a:r>
            <a:r>
              <a:rPr 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递进</a:t>
            </a:r>
            <a:r>
              <a:rPr 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关系，故选</a:t>
            </a:r>
            <a:r>
              <a:rPr 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en-US" sz="2400" b="1" dirty="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673451" y="1947797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17" name="Rectangle 5"/>
          <p:cNvSpPr/>
          <p:nvPr/>
        </p:nvSpPr>
        <p:spPr>
          <a:xfrm>
            <a:off x="880586" y="110521"/>
            <a:ext cx="266271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8961" y="1207738"/>
            <a:ext cx="8362666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)2.You'd better take care, ________ you will hurt your eyes.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     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     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</a:t>
            </a:r>
          </a:p>
        </p:txBody>
      </p:sp>
      <p:sp>
        <p:nvSpPr>
          <p:cNvPr id="15" name="矩形 14"/>
          <p:cNvSpPr/>
          <p:nvPr/>
        </p:nvSpPr>
        <p:spPr>
          <a:xfrm>
            <a:off x="412845" y="3876759"/>
            <a:ext cx="8400197" cy="141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考查连词辨析。句意：你最好当心点，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你会伤到你的眼睛。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so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因此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但是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or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否则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；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and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意为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并且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。根据句意可知选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61266" y="1488102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10521"/>
            <a:ext cx="27293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68489" y="1367809"/>
            <a:ext cx="8362666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)3.2018·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岳阳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have to study too much________ I don't get enough sleep.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   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        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</a:t>
            </a:r>
          </a:p>
        </p:txBody>
      </p:sp>
      <p:sp>
        <p:nvSpPr>
          <p:cNvPr id="15" name="矩形 14"/>
          <p:cNvSpPr/>
          <p:nvPr/>
        </p:nvSpPr>
        <p:spPr>
          <a:xfrm>
            <a:off x="412846" y="3390415"/>
            <a:ext cx="8400197" cy="957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考查连词的辨析。句意：我必须花太多时间学习，因此得不到充足的睡眠。表示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因此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应用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so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63214" y="1401887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10521"/>
            <a:ext cx="26912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68489" y="1345699"/>
            <a:ext cx="8362666" cy="168424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)4.Although he's over 70, ________ he is full of energy.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    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     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/</a:t>
            </a:r>
          </a:p>
        </p:txBody>
      </p:sp>
      <p:sp>
        <p:nvSpPr>
          <p:cNvPr id="15" name="矩形 14"/>
          <p:cNvSpPr/>
          <p:nvPr/>
        </p:nvSpPr>
        <p:spPr>
          <a:xfrm>
            <a:off x="412846" y="3390415"/>
            <a:ext cx="8400197" cy="957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考查连词辨析。句意：虽然他七十多岁了，但他精力充沛。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although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引导让步状语从句，不能与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同时使用。故选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52329" y="1416401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10521"/>
            <a:ext cx="26912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68489" y="1372958"/>
            <a:ext cx="836266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)5.—I hear ________ your grandpa ________ your grandma  like dancing in their free time.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—Right, just as many old people do.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both; and     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either; or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neither; nor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 only; but also</a:t>
            </a:r>
          </a:p>
        </p:txBody>
      </p:sp>
      <p:sp>
        <p:nvSpPr>
          <p:cNvPr id="16" name="矩形 15"/>
          <p:cNvSpPr/>
          <p:nvPr/>
        </p:nvSpPr>
        <p:spPr>
          <a:xfrm>
            <a:off x="652329" y="1430915"/>
            <a:ext cx="407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6" y="110521"/>
            <a:ext cx="275796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68489" y="1472099"/>
            <a:ext cx="8362666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)6.—Which would you like, tea ________ milk?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—Tea, please.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  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  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</a:t>
            </a:r>
          </a:p>
        </p:txBody>
      </p:sp>
      <p:sp>
        <p:nvSpPr>
          <p:cNvPr id="15" name="矩形 14"/>
          <p:cNvSpPr/>
          <p:nvPr/>
        </p:nvSpPr>
        <p:spPr>
          <a:xfrm>
            <a:off x="310487" y="4072803"/>
            <a:ext cx="840019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句意：你想要茶还是牛奶？表示选择关系用连词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or, 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故选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54442" y="1393805"/>
            <a:ext cx="30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10521"/>
            <a:ext cx="27674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68489" y="1329223"/>
            <a:ext cx="8362666" cy="223824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)7.His hobby is ________ singing ________ dancing. It's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drawing.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either; or        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neither; nor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both; and       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 only; but also</a:t>
            </a:r>
          </a:p>
        </p:txBody>
      </p:sp>
      <p:sp>
        <p:nvSpPr>
          <p:cNvPr id="15" name="矩形 14"/>
          <p:cNvSpPr/>
          <p:nvPr/>
        </p:nvSpPr>
        <p:spPr>
          <a:xfrm>
            <a:off x="310487" y="4072802"/>
            <a:ext cx="8400197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考查连词辨析。根据后句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“It's drawing.”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可知他的爱好既不是唱歌，也不是跳舞。故选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54442" y="1451861"/>
            <a:ext cx="30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7" y="110521"/>
            <a:ext cx="26531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8961" y="1107235"/>
            <a:ext cx="8362666" cy="2308324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)8.________ Lily ________ Lucy may go with you because one of them must stay at home.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 only; but also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Neither; nor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Both; and 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Either; or</a:t>
            </a:r>
          </a:p>
        </p:txBody>
      </p:sp>
      <p:sp>
        <p:nvSpPr>
          <p:cNvPr id="15" name="矩形 14"/>
          <p:cNvSpPr/>
          <p:nvPr/>
        </p:nvSpPr>
        <p:spPr>
          <a:xfrm>
            <a:off x="310487" y="4072802"/>
            <a:ext cx="8400197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考查连词的用法。句意：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莉莉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________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露西可以和你一起去，因为她俩必须有一个待在家里。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either…or…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或者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或者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……”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65977" y="1259926"/>
            <a:ext cx="30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D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6" y="110521"/>
            <a:ext cx="2653189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8961" y="1328886"/>
            <a:ext cx="836266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)9.2018·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十堰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—Mike, please turn down the music.________ Dabao ________ Erbao are sleeping.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—Sorry, I'll do it right away.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Neither; nor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Either; or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Both; and 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 only; but also</a:t>
            </a:r>
          </a:p>
        </p:txBody>
      </p:sp>
      <p:sp>
        <p:nvSpPr>
          <p:cNvPr id="15" name="矩形 14"/>
          <p:cNvSpPr/>
          <p:nvPr/>
        </p:nvSpPr>
        <p:spPr>
          <a:xfrm>
            <a:off x="605046" y="4535259"/>
            <a:ext cx="7864034" cy="141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考查连词的用法。 句意：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迈克，请把音乐调低点，大宝和二宝都在睡觉。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”“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抱歉，我立刻调低。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根据谓语动词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are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可知，主语是复数。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both…and…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表示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“……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和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……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两者都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”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。故选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55092" y="1274440"/>
            <a:ext cx="30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C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6" y="110521"/>
            <a:ext cx="2710339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266217" y="2181496"/>
            <a:ext cx="8431860" cy="39703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tried calling you,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your phone was  out of service.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我试着给你打电话，但是你的电话不在服务区。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 was too busy all day,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am NOT your secretary!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我一整天都太忙，而且我不是你的秘书！</a:t>
            </a:r>
          </a:p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There are too many bad people in the world,  </a:t>
            </a:r>
            <a:r>
              <a:rPr lang="en-US" altLang="en-US" sz="2400" b="1" i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I will send a great flood.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世界上有很多坏人，所以我要发一场大洪水。</a:t>
            </a:r>
          </a:p>
        </p:txBody>
      </p:sp>
      <p:sp>
        <p:nvSpPr>
          <p:cNvPr id="23557" name="Rectangle 5"/>
          <p:cNvSpPr/>
          <p:nvPr/>
        </p:nvSpPr>
        <p:spPr>
          <a:xfrm>
            <a:off x="880587" y="110521"/>
            <a:ext cx="267223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87154" y="1045211"/>
            <a:ext cx="2374583" cy="675005"/>
            <a:chOff x="183" y="1646"/>
            <a:chExt cx="4986" cy="1063"/>
          </a:xfrm>
        </p:grpSpPr>
        <p:pic>
          <p:nvPicPr>
            <p:cNvPr id="12" name="图片 11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13" name="文本框 12"/>
            <p:cNvSpPr txBox="1"/>
            <p:nvPr/>
          </p:nvSpPr>
          <p:spPr>
            <a:xfrm>
              <a:off x="878" y="1767"/>
              <a:ext cx="340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教材典句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8961" y="1166962"/>
            <a:ext cx="8362666" cy="286232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)10.2018·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湘西改编   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—What happened just now? 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—A car hit an old lady at the crossing. She was hurt,       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________ not too bad.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A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                    B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          C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                        D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 </a:t>
            </a:r>
          </a:p>
        </p:txBody>
      </p:sp>
      <p:sp>
        <p:nvSpPr>
          <p:cNvPr id="15" name="矩形 14"/>
          <p:cNvSpPr/>
          <p:nvPr/>
        </p:nvSpPr>
        <p:spPr>
          <a:xfrm>
            <a:off x="300251" y="4549773"/>
            <a:ext cx="8400197" cy="1418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【</a:t>
            </a:r>
            <a:r>
              <a:rPr lang="zh-CN" altLang="en-US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解析</a:t>
            </a:r>
            <a:r>
              <a:rPr lang="en-US" altLang="zh-CN" sz="2000" b="1" dirty="0" smtClean="0">
                <a:solidFill>
                  <a:srgbClr val="0000FF"/>
                </a:solidFill>
                <a:ea typeface="黑体" panose="02010609060101010101" pitchFamily="49" charset="-122"/>
              </a:rPr>
              <a:t>】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考查连词辨析。句意：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“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刚才发生了什么事？”“一辆小汽车在十字路口处撞到一位老太太。她受伤了，但并不太严重。”由后文大意“并不太严重”可推知，前后句存在一种转折关系，故用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but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引导。故选</a:t>
            </a:r>
            <a:r>
              <a:rPr lang="en-US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6" name="矩形 15"/>
          <p:cNvSpPr/>
          <p:nvPr/>
        </p:nvSpPr>
        <p:spPr>
          <a:xfrm>
            <a:off x="665977" y="1259926"/>
            <a:ext cx="3035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B</a:t>
            </a:r>
            <a:endParaRPr lang="zh-CN" alt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0586" y="110521"/>
            <a:ext cx="262461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73005" y="1811455"/>
            <a:ext cx="8491217" cy="452431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and 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“________”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，可以连接并列的词、短语或句子，表示 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、附加或递进的关系。</a:t>
            </a:r>
          </a:p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but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“________”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，是表示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关系的连词，不能与  </a:t>
            </a: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     _________________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同时出现在一个句子中。</a:t>
            </a:r>
            <a:endParaRPr lang="en-US" altLang="zh-CN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or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 用在表示一种否定的条件或选择的句子中。</a:t>
            </a:r>
          </a:p>
        </p:txBody>
      </p:sp>
      <p:pic>
        <p:nvPicPr>
          <p:cNvPr id="16" name="图片 15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6678" y="941706"/>
            <a:ext cx="2404110" cy="755015"/>
          </a:xfrm>
          <a:prstGeom prst="rect">
            <a:avLst/>
          </a:prstGeom>
        </p:spPr>
      </p:pic>
      <p:sp>
        <p:nvSpPr>
          <p:cNvPr id="17" name="文本框 16"/>
          <p:cNvSpPr txBox="1"/>
          <p:nvPr/>
        </p:nvSpPr>
        <p:spPr>
          <a:xfrm>
            <a:off x="417671" y="106489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语法探究</a:t>
            </a:r>
          </a:p>
        </p:txBody>
      </p:sp>
      <p:sp>
        <p:nvSpPr>
          <p:cNvPr id="12" name="矩形 11"/>
          <p:cNvSpPr/>
          <p:nvPr/>
        </p:nvSpPr>
        <p:spPr>
          <a:xfrm>
            <a:off x="2457356" y="2138866"/>
            <a:ext cx="4700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和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84875" y="2807606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并列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8539" y="4131439"/>
            <a:ext cx="2876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2343876" y="3476345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但是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780002" y="3503641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转折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323865" y="4881198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　或者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2142249" y="4881199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</a:rPr>
              <a:t>否则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Rectangle 5"/>
          <p:cNvSpPr/>
          <p:nvPr/>
        </p:nvSpPr>
        <p:spPr>
          <a:xfrm>
            <a:off x="880587" y="110521"/>
            <a:ext cx="263413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  <p:bldP spid="14" grpId="0"/>
      <p:bldP spid="15" grpId="1"/>
      <p:bldP spid="22" grpId="1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383241" y="1802912"/>
            <a:ext cx="8491217" cy="113024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so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意为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“__________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；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__________”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，连接含有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关系的两个简单句。不能与</a:t>
            </a:r>
            <a:r>
              <a:rPr lang="en-US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同时出现在一个句子中。</a:t>
            </a:r>
          </a:p>
        </p:txBody>
      </p:sp>
      <p:sp>
        <p:nvSpPr>
          <p:cNvPr id="18" name="矩形 17"/>
          <p:cNvSpPr/>
          <p:nvPr/>
        </p:nvSpPr>
        <p:spPr>
          <a:xfrm>
            <a:off x="3878390" y="2414343"/>
            <a:ext cx="15199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216372" y="181131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所以　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981608" y="1784024"/>
            <a:ext cx="8034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因此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6904377" y="1811319"/>
            <a:ext cx="11128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因果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880586" y="110521"/>
            <a:ext cx="2691289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16059" y="1155609"/>
            <a:ext cx="63341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Rectangle 10"/>
          <p:cNvSpPr/>
          <p:nvPr/>
        </p:nvSpPr>
        <p:spPr>
          <a:xfrm>
            <a:off x="791993" y="1149904"/>
            <a:ext cx="2433638" cy="46166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并列词组小结：</a:t>
            </a:r>
            <a:endParaRPr lang="en-US" altLang="zh-CN" sz="2400" b="1" dirty="0">
              <a:solidFill>
                <a:srgbClr val="00A6AD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47695" y="1799570"/>
          <a:ext cx="7666954" cy="4589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8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946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both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and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和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都；不但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而且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，用来连接两个并列成分，当连接两个主语时，谓语动词用复数形式。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946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not only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2400" b="1" kern="10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but also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2400" b="1" kern="10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不但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而且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，当连接主语时，谓语动词与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but also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后面的主语在人称和数上保持一致。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5"/>
          <p:cNvSpPr/>
          <p:nvPr/>
        </p:nvSpPr>
        <p:spPr>
          <a:xfrm>
            <a:off x="880586" y="110521"/>
            <a:ext cx="275796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408945" y="1524004"/>
          <a:ext cx="8353568" cy="3730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3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09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77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neither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nor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既不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也不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，当连接主语时，谓语动词与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nor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后面的主语在人称和数上保持一致。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24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either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or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endParaRPr lang="zh-CN" sz="2400" b="1" kern="10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意为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“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或者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或者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……”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，用法同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neither</a:t>
                      </a: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00" dirty="0" smtClean="0">
                          <a:solidFill>
                            <a:schemeClr val="tx1"/>
                          </a:solidFill>
                          <a:latin typeface="Times New Roman" panose="02020603050405020304"/>
                          <a:cs typeface="Courier New" panose="02070309020205020404"/>
                        </a:rPr>
                        <a:t>nor</a:t>
                      </a:r>
                      <a:r>
                        <a:rPr lang="en-US" sz="2400" b="1" kern="100" dirty="0">
                          <a:solidFill>
                            <a:schemeClr val="tx1"/>
                          </a:solidFill>
                          <a:latin typeface="宋体" panose="02010600030101010101" pitchFamily="2" charset="-122"/>
                          <a:cs typeface="Times New Roman" panose="02020603050405020304"/>
                        </a:rPr>
                        <a:t>…</a:t>
                      </a:r>
                      <a:r>
                        <a:rPr lang="zh-CN" sz="24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cs typeface="Times New Roman" panose="02020603050405020304"/>
                        </a:rPr>
                        <a:t>。</a:t>
                      </a:r>
                      <a:endParaRPr lang="zh-CN" sz="2400" b="1" kern="100" dirty="0">
                        <a:solidFill>
                          <a:schemeClr val="tx1"/>
                        </a:solidFill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5"/>
          <p:cNvSpPr/>
          <p:nvPr/>
        </p:nvSpPr>
        <p:spPr>
          <a:xfrm>
            <a:off x="880586" y="110521"/>
            <a:ext cx="2691289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0141" y="1459613"/>
            <a:ext cx="8291015" cy="445423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Both Kate and Tom are from Canada.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凯特和汤姆都来自加拿大。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Not only you but also Jim is coming here.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不仅你，而且吉姆也要来这儿。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Neither Lily nor Jim is a student.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莉莉和吉姆都不是学生。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You can either stay at home or go shopping.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你可以待在家里也可以去购物。 </a:t>
            </a:r>
          </a:p>
        </p:txBody>
      </p:sp>
      <p:sp>
        <p:nvSpPr>
          <p:cNvPr id="3" name="Rectangle 5"/>
          <p:cNvSpPr/>
          <p:nvPr/>
        </p:nvSpPr>
        <p:spPr>
          <a:xfrm>
            <a:off x="880587" y="110521"/>
            <a:ext cx="265318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42573" y="900763"/>
            <a:ext cx="2404110" cy="755015"/>
          </a:xfrm>
          <a:prstGeom prst="rect">
            <a:avLst/>
          </a:prstGeom>
        </p:spPr>
      </p:pic>
      <p:sp>
        <p:nvSpPr>
          <p:cNvPr id="9" name="文本框 16"/>
          <p:cNvSpPr txBox="1"/>
          <p:nvPr/>
        </p:nvSpPr>
        <p:spPr>
          <a:xfrm>
            <a:off x="673567" y="102395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实战演练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17310" y="1923732"/>
            <a:ext cx="8362666" cy="397031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8605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Ⅰ.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anose="02020603050405020304" pitchFamily="18" charset="0"/>
              </a:rPr>
              <a:t>用适当的连词填空</a:t>
            </a:r>
            <a:endParaRPr kumimoji="0" lang="zh-CN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Hurry up, ________ you'll be late.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Mike doesn't have a television ________ a video.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Work hard, ________ you'll catch up with others.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4</a:t>
            </a:r>
            <a:r>
              <a:rPr kumimoji="0" lang="zh-CN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—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Excuse me. Do you have a table for two?</a:t>
            </a:r>
            <a:endParaRPr kumimoji="0" lang="en-US" altLang="zh-CN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/>
                <a:ea typeface="宋体" panose="02010600030101010101" pitchFamily="2" charset="-122"/>
                <a:cs typeface="Times New Roman" panose="02020603050405020304" pitchFamily="18" charset="0"/>
              </a:rPr>
              <a:t>  —</a:t>
            </a:r>
            <a:r>
              <a:rPr kumimoji="0" lang="en-US" altLang="zh-C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I'm sorry________ there aren't any seats now. Would you mind waiting for a while?</a:t>
            </a:r>
          </a:p>
        </p:txBody>
      </p:sp>
      <p:sp>
        <p:nvSpPr>
          <p:cNvPr id="10" name="矩形 9"/>
          <p:cNvSpPr/>
          <p:nvPr/>
        </p:nvSpPr>
        <p:spPr>
          <a:xfrm>
            <a:off x="2675874" y="2480925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148838" y="3082577"/>
            <a:ext cx="4748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2774904" y="3640274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31300" y="4795953"/>
            <a:ext cx="6303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/>
          <p:nvPr/>
        </p:nvSpPr>
        <p:spPr>
          <a:xfrm>
            <a:off x="880587" y="110521"/>
            <a:ext cx="2672238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78725" y="1451733"/>
            <a:ext cx="8698600" cy="34163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She felt very tired, ________ she went to bed early.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6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________ the coach ________ the players are responsible for the defeat.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is ________ a scientist ________ a fighter. How great he is!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8</a:t>
            </a:r>
            <a:r>
              <a:rPr lang="zh-CN" altLang="en-US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．</a:t>
            </a:r>
            <a:r>
              <a:rPr lang="en-US" altLang="zh-CN" sz="2400" b="1" dirty="0" smtClean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He can ________ smoke ________ drink. He thinks they are bad for his health.</a:t>
            </a:r>
            <a:endParaRPr lang="zh-CN" altLang="en-US" sz="2400" b="1" dirty="0" smtClean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594300" y="1347295"/>
            <a:ext cx="4587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627245" y="2043331"/>
            <a:ext cx="6815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221610" y="2029684"/>
            <a:ext cx="8178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101402" y="3095515"/>
            <a:ext cx="1297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but also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735338" y="3080135"/>
            <a:ext cx="12538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only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993252" y="3723142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neither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4278964" y="3723143"/>
            <a:ext cx="6463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nor</a:t>
            </a:r>
            <a:endParaRPr lang="zh-CN" alt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5"/>
          <p:cNvSpPr/>
          <p:nvPr/>
        </p:nvSpPr>
        <p:spPr>
          <a:xfrm>
            <a:off x="880586" y="110521"/>
            <a:ext cx="2713713" cy="58477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dirty="0" smtClean="0">
                <a:latin typeface="微软雅黑" panose="020B0503020204020204" charset="-122"/>
                <a:ea typeface="微软雅黑" panose="020B0503020204020204" charset="-122"/>
              </a:rPr>
              <a:t>单元语法聚焦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1106</Words>
  <Application>Microsoft Office PowerPoint</Application>
  <PresentationFormat>全屏显示(4:3)</PresentationFormat>
  <Paragraphs>150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31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2023-01-16T14:53:34Z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460BA79DB8ED4461887A4AEB076E8DA7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