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5" r:id="rId2"/>
    <p:sldId id="342" r:id="rId3"/>
    <p:sldId id="263" r:id="rId4"/>
    <p:sldId id="284" r:id="rId5"/>
    <p:sldId id="286" r:id="rId6"/>
    <p:sldId id="287" r:id="rId7"/>
    <p:sldId id="288" r:id="rId8"/>
    <p:sldId id="285" r:id="rId9"/>
    <p:sldId id="313" r:id="rId10"/>
    <p:sldId id="337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8" r:id="rId19"/>
    <p:sldId id="339" r:id="rId20"/>
    <p:sldId id="333" r:id="rId21"/>
    <p:sldId id="334" r:id="rId22"/>
    <p:sldId id="335" r:id="rId23"/>
    <p:sldId id="340" r:id="rId24"/>
    <p:sldId id="341" r:id="rId25"/>
    <p:sldId id="312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662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CC6CDC-84A8-41B4-A789-35497913200E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735AC343-3ECB-4063-B6C6-973E64079406}" type="slidenum">
              <a:rPr lang="zh-CN" altLang="zh-CN" smtClean="0"/>
              <a:t>1</a:t>
            </a:fld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0F010991-1DBF-42BA-9EAA-F316860B1196}" type="slidenum">
              <a:rPr lang="zh-CN" altLang="en-US" smtClean="0">
                <a:solidFill>
                  <a:srgbClr val="000000"/>
                </a:solidFill>
              </a:rPr>
              <a:t>11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FE1334B8-53B3-421C-B175-7E04F18EDDE6}" type="slidenum">
              <a:rPr lang="zh-CN" altLang="en-US" smtClean="0">
                <a:solidFill>
                  <a:srgbClr val="000000"/>
                </a:solidFill>
              </a:rPr>
              <a:t>12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C3DAACA7-E930-4A3A-B91C-37EAE841DEC3}" type="slidenum">
              <a:rPr lang="zh-CN" altLang="en-US" smtClean="0">
                <a:solidFill>
                  <a:srgbClr val="000000"/>
                </a:solidFill>
              </a:rPr>
              <a:t>13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818E1956-F852-493B-9140-FB38D4C01845}" type="slidenum">
              <a:rPr lang="zh-CN" altLang="en-US" smtClean="0">
                <a:solidFill>
                  <a:srgbClr val="000000"/>
                </a:solidFill>
              </a:rPr>
              <a:t>14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1E8BE3D5-0B00-4C86-A4CC-3F14D4C270C7}" type="slidenum">
              <a:rPr lang="zh-CN" altLang="en-US" smtClean="0">
                <a:solidFill>
                  <a:srgbClr val="000000"/>
                </a:solidFill>
              </a:rPr>
              <a:t>15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18FC64A6-317E-4EEF-8C44-B538F32ADF77}" type="slidenum">
              <a:rPr lang="zh-CN" altLang="en-US" smtClean="0">
                <a:solidFill>
                  <a:srgbClr val="000000"/>
                </a:solidFill>
              </a:rPr>
              <a:t>16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71B53447-0CF1-4099-B952-0F9D42CBC7B4}" type="slidenum">
              <a:rPr lang="zh-CN" altLang="en-US" smtClean="0">
                <a:solidFill>
                  <a:srgbClr val="000000"/>
                </a:solidFill>
              </a:rPr>
              <a:t>17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98F8CEA6-A8B3-4932-BF41-0077C5E8B0F7}" type="slidenum">
              <a:rPr lang="en-US" altLang="zh-CN" smtClean="0">
                <a:solidFill>
                  <a:srgbClr val="000000"/>
                </a:solidFill>
              </a:rPr>
              <a:t>20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03242E41-2304-4B34-985F-8A328C755A19}" type="slidenum">
              <a:rPr lang="en-US" altLang="zh-CN" smtClean="0">
                <a:solidFill>
                  <a:srgbClr val="000000"/>
                </a:solidFill>
              </a:rPr>
              <a:t>21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51F9A893-B609-4E2A-91C9-6B68954AE6DA}" type="slidenum">
              <a:rPr lang="en-US" altLang="zh-CN" smtClean="0">
                <a:solidFill>
                  <a:srgbClr val="000000"/>
                </a:solidFill>
              </a:rPr>
              <a:t>22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FE9351-D6F6-426E-8034-FFAAE2D51F5B}" type="slidenum">
              <a:rPr lang="zh-CN" altLang="zh-CN" smtClean="0">
                <a:solidFill>
                  <a:srgbClr val="000000"/>
                </a:solidFill>
              </a:rPr>
              <a:t>2</a:t>
            </a:fld>
            <a:endParaRPr lang="zh-CN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1B6DB7BD-3077-434B-B1E9-166720995B49}" type="slidenum">
              <a:rPr lang="zh-CN" altLang="zh-CN" smtClean="0"/>
              <a:t>25</a:t>
            </a:fld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B0363683-CBAF-45AE-BAB3-145640741563}" type="slidenum">
              <a:rPr lang="zh-CN" altLang="zh-CN" smtClean="0"/>
              <a:t>3</a:t>
            </a:fld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5D29A150-CE02-4930-8DA0-A00973BFB843}" type="slidenum">
              <a:rPr lang="zh-CN" altLang="zh-CN" smtClean="0"/>
              <a:t>4</a:t>
            </a:fld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83C4539C-C4B3-4D26-B954-B4B7C0E22058}" type="slidenum">
              <a:rPr lang="zh-CN" altLang="zh-CN" smtClean="0"/>
              <a:t>5</a:t>
            </a:fld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1739570F-B8C1-48E1-9AD1-CEF46B967061}" type="slidenum">
              <a:rPr lang="zh-CN" altLang="zh-CN" smtClean="0"/>
              <a:t>6</a:t>
            </a:fld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E0F603C3-0AF4-4F98-9156-6503620E091F}" type="slidenum">
              <a:rPr lang="zh-CN" altLang="zh-CN" smtClean="0"/>
              <a:t>7</a:t>
            </a:fld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A098A0A5-5B06-4008-ADB5-2FCD2F64FE96}" type="slidenum">
              <a:rPr lang="zh-CN" altLang="zh-CN" smtClean="0"/>
              <a:t>8</a:t>
            </a:fld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0E1CE773-CD8E-4F0F-A4AC-9C16BAF2E42E}" type="slidenum">
              <a:rPr lang="zh-CN" altLang="zh-CN" smtClean="0"/>
              <a:t>9</a:t>
            </a:fld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黑体" panose="02010609060101010101" pitchFamily="49" charset="-122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1402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 图</a:t>
            </a:r>
            <a:endParaRPr lang="zh-CN" altLang="en-US" sz="9600" b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3278" y="502915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4938" y="219075"/>
            <a:ext cx="86026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lt"/>
                <a:ea typeface="+mn-ea"/>
              </a:rPr>
              <a:t>例</a:t>
            </a:r>
            <a:r>
              <a:rPr lang="en-US" altLang="zh-CN" sz="2800" b="1" dirty="0">
                <a:latin typeface="+mn-lt"/>
                <a:ea typeface="+mn-ea"/>
              </a:rPr>
              <a:t>1   </a:t>
            </a:r>
            <a:r>
              <a:rPr lang="zh-CN" altLang="en-US" sz="2800" b="1" dirty="0">
                <a:latin typeface="+mn-lt"/>
                <a:ea typeface="+mn-ea"/>
              </a:rPr>
              <a:t>画出如图</a:t>
            </a:r>
            <a:r>
              <a:rPr lang="en-US" altLang="zh-CN" sz="2800" b="1" dirty="0">
                <a:latin typeface="+mn-lt"/>
                <a:ea typeface="+mn-ea"/>
              </a:rPr>
              <a:t>32-2-4</a:t>
            </a:r>
            <a:r>
              <a:rPr lang="zh-CN" altLang="en-US" sz="2800" b="1" dirty="0">
                <a:latin typeface="+mn-lt"/>
                <a:ea typeface="+mn-ea"/>
              </a:rPr>
              <a:t>所示圆柱的主视图、俯视图和左视图．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229100"/>
            <a:ext cx="8737600" cy="2628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lt"/>
                <a:ea typeface="+mn-ea"/>
              </a:rPr>
              <a:t>解：如图</a:t>
            </a:r>
            <a:r>
              <a:rPr lang="en-US" altLang="zh-CN" sz="2800" b="1" dirty="0">
                <a:latin typeface="+mn-lt"/>
                <a:ea typeface="+mn-ea"/>
              </a:rPr>
              <a:t>32-2-5</a:t>
            </a:r>
            <a:r>
              <a:rPr lang="zh-CN" altLang="en-US" sz="2800" b="1" dirty="0">
                <a:latin typeface="+mn-lt"/>
                <a:ea typeface="+mn-ea"/>
              </a:rPr>
              <a:t>，圆柱的主视图是一个长方形，长方形的长和宽分别等于圆柱的高和圆柱底面圆的直径；它的俯视图是一个圆，圆的直径等于圆柱底面圆的直径；它的左视图也是一个长方形．长方形的长和宽分别等于圆柱的高和圆柱底面圆的直径．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0038" y="1036638"/>
            <a:ext cx="5595937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7086600" y="4648200"/>
            <a:ext cx="152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19" name="未知"/>
          <p:cNvSpPr/>
          <p:nvPr/>
        </p:nvSpPr>
        <p:spPr bwMode="auto">
          <a:xfrm>
            <a:off x="7537450" y="4652963"/>
            <a:ext cx="1096963" cy="1587"/>
          </a:xfrm>
          <a:custGeom>
            <a:avLst/>
            <a:gdLst>
              <a:gd name="T0" fmla="*/ 0 w 691"/>
              <a:gd name="T1" fmla="*/ 0 h 1"/>
              <a:gd name="T2" fmla="*/ 2147483647 w 691"/>
              <a:gd name="T3" fmla="*/ 0 h 1"/>
              <a:gd name="T4" fmla="*/ 0 60000 65536"/>
              <a:gd name="T5" fmla="*/ 0 60000 65536"/>
              <a:gd name="T6" fmla="*/ 0 w 691"/>
              <a:gd name="T7" fmla="*/ 0 h 1"/>
              <a:gd name="T8" fmla="*/ 691 w 69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1" h="1">
                <a:moveTo>
                  <a:pt x="0" y="0"/>
                </a:moveTo>
                <a:lnTo>
                  <a:pt x="691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8077200" y="32766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7086600" y="3352800"/>
            <a:ext cx="152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400" y="1981200"/>
            <a:ext cx="41798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zh-CN" altLang="en-US" sz="3600" b="1" dirty="0">
                <a:solidFill>
                  <a:srgbClr val="333399"/>
                </a:solidFill>
              </a:rPr>
              <a:t>一、基本体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5800" y="5930900"/>
            <a:ext cx="3905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⑵ 棱柱的三视图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" name="Group 8"/>
          <p:cNvGrpSpPr/>
          <p:nvPr/>
        </p:nvGrpSpPr>
        <p:grpSpPr bwMode="auto">
          <a:xfrm>
            <a:off x="3570288" y="1949450"/>
            <a:ext cx="1524000" cy="1981200"/>
            <a:chOff x="0" y="0"/>
            <a:chExt cx="960" cy="1248"/>
          </a:xfrm>
        </p:grpSpPr>
        <p:sp>
          <p:nvSpPr>
            <p:cNvPr id="9225" name="未知"/>
            <p:cNvSpPr/>
            <p:nvPr/>
          </p:nvSpPr>
          <p:spPr bwMode="auto">
            <a:xfrm>
              <a:off x="0" y="184"/>
              <a:ext cx="240" cy="1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04"/>
                </a:cxn>
                <a:cxn ang="0">
                  <a:pos x="288" y="1392"/>
                </a:cxn>
                <a:cxn ang="0">
                  <a:pos x="288" y="288"/>
                </a:cxn>
                <a:cxn ang="0">
                  <a:pos x="0" y="0"/>
                </a:cxn>
              </a:cxnLst>
              <a:rect l="0" t="0" r="r" b="b"/>
              <a:pathLst>
                <a:path w="288" h="1392">
                  <a:moveTo>
                    <a:pt x="0" y="0"/>
                  </a:moveTo>
                  <a:lnTo>
                    <a:pt x="0" y="1104"/>
                  </a:lnTo>
                  <a:lnTo>
                    <a:pt x="288" y="1392"/>
                  </a:lnTo>
                  <a:lnTo>
                    <a:pt x="288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28575" cap="flat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302" name="未知"/>
            <p:cNvSpPr/>
            <p:nvPr/>
          </p:nvSpPr>
          <p:spPr bwMode="auto">
            <a:xfrm>
              <a:off x="240" y="404"/>
              <a:ext cx="480" cy="844"/>
            </a:xfrm>
            <a:custGeom>
              <a:avLst/>
              <a:gdLst>
                <a:gd name="T0" fmla="*/ 0 w 576"/>
                <a:gd name="T1" fmla="*/ 0 h 1104"/>
                <a:gd name="T2" fmla="*/ 161 w 576"/>
                <a:gd name="T3" fmla="*/ 0 h 1104"/>
                <a:gd name="T4" fmla="*/ 161 w 576"/>
                <a:gd name="T5" fmla="*/ 168 h 1104"/>
                <a:gd name="T6" fmla="*/ 0 w 576"/>
                <a:gd name="T7" fmla="*/ 168 h 1104"/>
                <a:gd name="T8" fmla="*/ 0 w 576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104"/>
                <a:gd name="T17" fmla="*/ 576 w 576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104">
                  <a:moveTo>
                    <a:pt x="0" y="0"/>
                  </a:moveTo>
                  <a:lnTo>
                    <a:pt x="576" y="0"/>
                  </a:lnTo>
                  <a:lnTo>
                    <a:pt x="576" y="1104"/>
                  </a:lnTo>
                  <a:lnTo>
                    <a:pt x="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7" name="未知"/>
            <p:cNvSpPr/>
            <p:nvPr/>
          </p:nvSpPr>
          <p:spPr bwMode="auto">
            <a:xfrm>
              <a:off x="720" y="220"/>
              <a:ext cx="240" cy="1028"/>
            </a:xfrm>
            <a:custGeom>
              <a:avLst/>
              <a:gdLst/>
              <a:ahLst/>
              <a:cxnLst>
                <a:cxn ang="0">
                  <a:pos x="0" y="1344"/>
                </a:cxn>
                <a:cxn ang="0">
                  <a:pos x="288" y="1104"/>
                </a:cxn>
                <a:cxn ang="0">
                  <a:pos x="288" y="0"/>
                </a:cxn>
                <a:cxn ang="0">
                  <a:pos x="0" y="240"/>
                </a:cxn>
                <a:cxn ang="0">
                  <a:pos x="0" y="1344"/>
                </a:cxn>
              </a:cxnLst>
              <a:rect l="0" t="0" r="r" b="b"/>
              <a:pathLst>
                <a:path w="288" h="1344">
                  <a:moveTo>
                    <a:pt x="0" y="1344"/>
                  </a:moveTo>
                  <a:lnTo>
                    <a:pt x="288" y="1104"/>
                  </a:lnTo>
                  <a:lnTo>
                    <a:pt x="288" y="0"/>
                  </a:lnTo>
                  <a:lnTo>
                    <a:pt x="0" y="240"/>
                  </a:lnTo>
                  <a:lnTo>
                    <a:pt x="0" y="134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8575" cap="flat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304" name="未知"/>
            <p:cNvSpPr/>
            <p:nvPr/>
          </p:nvSpPr>
          <p:spPr bwMode="auto">
            <a:xfrm>
              <a:off x="0" y="0"/>
              <a:ext cx="960" cy="404"/>
            </a:xfrm>
            <a:custGeom>
              <a:avLst/>
              <a:gdLst>
                <a:gd name="T0" fmla="*/ 0 w 1152"/>
                <a:gd name="T1" fmla="*/ 37 h 528"/>
                <a:gd name="T2" fmla="*/ 81 w 1152"/>
                <a:gd name="T3" fmla="*/ 0 h 528"/>
                <a:gd name="T4" fmla="*/ 241 w 1152"/>
                <a:gd name="T5" fmla="*/ 0 h 528"/>
                <a:gd name="T6" fmla="*/ 322 w 1152"/>
                <a:gd name="T7" fmla="*/ 44 h 528"/>
                <a:gd name="T8" fmla="*/ 241 w 1152"/>
                <a:gd name="T9" fmla="*/ 81 h 528"/>
                <a:gd name="T10" fmla="*/ 81 w 1152"/>
                <a:gd name="T11" fmla="*/ 81 h 528"/>
                <a:gd name="T12" fmla="*/ 0 w 1152"/>
                <a:gd name="T13" fmla="*/ 37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528"/>
                <a:gd name="T23" fmla="*/ 1152 w 1152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528">
                  <a:moveTo>
                    <a:pt x="0" y="240"/>
                  </a:moveTo>
                  <a:lnTo>
                    <a:pt x="288" y="0"/>
                  </a:lnTo>
                  <a:lnTo>
                    <a:pt x="864" y="0"/>
                  </a:lnTo>
                  <a:lnTo>
                    <a:pt x="1152" y="288"/>
                  </a:lnTo>
                  <a:lnTo>
                    <a:pt x="864" y="528"/>
                  </a:lnTo>
                  <a:lnTo>
                    <a:pt x="288" y="528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29" name="未知"/>
          <p:cNvSpPr/>
          <p:nvPr/>
        </p:nvSpPr>
        <p:spPr bwMode="auto">
          <a:xfrm>
            <a:off x="5780088" y="3351213"/>
            <a:ext cx="1295400" cy="1295400"/>
          </a:xfrm>
          <a:custGeom>
            <a:avLst/>
            <a:gdLst>
              <a:gd name="T0" fmla="*/ 0 w 816"/>
              <a:gd name="T1" fmla="*/ 0 h 816"/>
              <a:gd name="T2" fmla="*/ 0 w 816"/>
              <a:gd name="T3" fmla="*/ 2147483647 h 816"/>
              <a:gd name="T4" fmla="*/ 2147483647 w 816"/>
              <a:gd name="T5" fmla="*/ 2147483647 h 816"/>
              <a:gd name="T6" fmla="*/ 2147483647 w 816"/>
              <a:gd name="T7" fmla="*/ 0 h 816"/>
              <a:gd name="T8" fmla="*/ 0 w 816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816"/>
              <a:gd name="T17" fmla="*/ 816 w 816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816">
                <a:moveTo>
                  <a:pt x="0" y="0"/>
                </a:moveTo>
                <a:lnTo>
                  <a:pt x="0" y="816"/>
                </a:lnTo>
                <a:lnTo>
                  <a:pt x="816" y="816"/>
                </a:lnTo>
                <a:lnTo>
                  <a:pt x="816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6118225" y="3352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6759575" y="3352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5762625" y="4948238"/>
            <a:ext cx="1295400" cy="1066800"/>
          </a:xfrm>
          <a:prstGeom prst="hexagon">
            <a:avLst>
              <a:gd name="adj" fmla="val 30357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5638800" y="5486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4" name="未知"/>
          <p:cNvSpPr/>
          <p:nvPr/>
        </p:nvSpPr>
        <p:spPr bwMode="auto">
          <a:xfrm>
            <a:off x="6440488" y="4808538"/>
            <a:ext cx="1587" cy="1411287"/>
          </a:xfrm>
          <a:custGeom>
            <a:avLst/>
            <a:gdLst>
              <a:gd name="T0" fmla="*/ 0 w 1"/>
              <a:gd name="T1" fmla="*/ 0 h 889"/>
              <a:gd name="T2" fmla="*/ 0 w 1"/>
              <a:gd name="T3" fmla="*/ 2147483647 h 889"/>
              <a:gd name="T4" fmla="*/ 0 60000 65536"/>
              <a:gd name="T5" fmla="*/ 0 60000 65536"/>
              <a:gd name="T6" fmla="*/ 0 w 1"/>
              <a:gd name="T7" fmla="*/ 0 h 889"/>
              <a:gd name="T8" fmla="*/ 1 w 1"/>
              <a:gd name="T9" fmla="*/ 889 h 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89">
                <a:moveTo>
                  <a:pt x="0" y="0"/>
                </a:moveTo>
                <a:lnTo>
                  <a:pt x="0" y="889"/>
                </a:lnTo>
              </a:path>
            </a:pathLst>
          </a:custGeom>
          <a:noFill/>
          <a:ln w="9525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5" name="未知"/>
          <p:cNvSpPr/>
          <p:nvPr/>
        </p:nvSpPr>
        <p:spPr bwMode="auto">
          <a:xfrm>
            <a:off x="6440488" y="3240088"/>
            <a:ext cx="1587" cy="1479550"/>
          </a:xfrm>
          <a:custGeom>
            <a:avLst/>
            <a:gdLst>
              <a:gd name="T0" fmla="*/ 0 w 1"/>
              <a:gd name="T1" fmla="*/ 0 h 932"/>
              <a:gd name="T2" fmla="*/ 0 w 1"/>
              <a:gd name="T3" fmla="*/ 2147483647 h 932"/>
              <a:gd name="T4" fmla="*/ 0 60000 65536"/>
              <a:gd name="T5" fmla="*/ 0 60000 65536"/>
              <a:gd name="T6" fmla="*/ 0 w 1"/>
              <a:gd name="T7" fmla="*/ 0 h 932"/>
              <a:gd name="T8" fmla="*/ 1 w 1"/>
              <a:gd name="T9" fmla="*/ 932 h 9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32">
                <a:moveTo>
                  <a:pt x="0" y="0"/>
                </a:moveTo>
                <a:lnTo>
                  <a:pt x="0" y="932"/>
                </a:lnTo>
              </a:path>
            </a:pathLst>
          </a:custGeom>
          <a:noFill/>
          <a:ln w="9525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6" name="未知"/>
          <p:cNvSpPr/>
          <p:nvPr/>
        </p:nvSpPr>
        <p:spPr bwMode="auto">
          <a:xfrm>
            <a:off x="5783263" y="4651375"/>
            <a:ext cx="1322387" cy="1588"/>
          </a:xfrm>
          <a:custGeom>
            <a:avLst/>
            <a:gdLst>
              <a:gd name="T0" fmla="*/ 0 w 833"/>
              <a:gd name="T1" fmla="*/ 0 h 1"/>
              <a:gd name="T2" fmla="*/ 2147483647 w 833"/>
              <a:gd name="T3" fmla="*/ 0 h 1"/>
              <a:gd name="T4" fmla="*/ 0 60000 65536"/>
              <a:gd name="T5" fmla="*/ 0 60000 65536"/>
              <a:gd name="T6" fmla="*/ 0 w 833"/>
              <a:gd name="T7" fmla="*/ 0 h 1"/>
              <a:gd name="T8" fmla="*/ 833 w 83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" h="1">
                <a:moveTo>
                  <a:pt x="0" y="0"/>
                </a:moveTo>
                <a:lnTo>
                  <a:pt x="83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21"/>
          <p:cNvGrpSpPr/>
          <p:nvPr/>
        </p:nvGrpSpPr>
        <p:grpSpPr bwMode="auto">
          <a:xfrm>
            <a:off x="5791200" y="4648200"/>
            <a:ext cx="1295400" cy="838200"/>
            <a:chOff x="0" y="0"/>
            <a:chExt cx="816" cy="528"/>
          </a:xfrm>
        </p:grpSpPr>
        <p:sp>
          <p:nvSpPr>
            <p:cNvPr id="11299" name="Line 22"/>
            <p:cNvSpPr>
              <a:spLocks noChangeShapeType="1"/>
            </p:cNvSpPr>
            <p:nvPr/>
          </p:nvSpPr>
          <p:spPr bwMode="auto">
            <a:xfrm flipV="1">
              <a:off x="0" y="0"/>
              <a:ext cx="0" cy="52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0" name="Line 23"/>
            <p:cNvSpPr>
              <a:spLocks noChangeShapeType="1"/>
            </p:cNvSpPr>
            <p:nvPr/>
          </p:nvSpPr>
          <p:spPr bwMode="auto">
            <a:xfrm flipV="1">
              <a:off x="816" y="0"/>
              <a:ext cx="0" cy="52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40" name="未知"/>
          <p:cNvSpPr/>
          <p:nvPr/>
        </p:nvSpPr>
        <p:spPr bwMode="auto">
          <a:xfrm>
            <a:off x="6118225" y="4652963"/>
            <a:ext cx="1588" cy="1397000"/>
          </a:xfrm>
          <a:custGeom>
            <a:avLst/>
            <a:gdLst>
              <a:gd name="T0" fmla="*/ 0 w 1"/>
              <a:gd name="T1" fmla="*/ 2147483647 h 880"/>
              <a:gd name="T2" fmla="*/ 0 w 1"/>
              <a:gd name="T3" fmla="*/ 0 h 880"/>
              <a:gd name="T4" fmla="*/ 0 60000 65536"/>
              <a:gd name="T5" fmla="*/ 0 60000 65536"/>
              <a:gd name="T6" fmla="*/ 0 w 1"/>
              <a:gd name="T7" fmla="*/ 0 h 880"/>
              <a:gd name="T8" fmla="*/ 1 w 1"/>
              <a:gd name="T9" fmla="*/ 880 h 8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80">
                <a:moveTo>
                  <a:pt x="0" y="88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1" name="未知"/>
          <p:cNvSpPr/>
          <p:nvPr/>
        </p:nvSpPr>
        <p:spPr bwMode="auto">
          <a:xfrm>
            <a:off x="6764338" y="4652963"/>
            <a:ext cx="1587" cy="1362075"/>
          </a:xfrm>
          <a:custGeom>
            <a:avLst/>
            <a:gdLst>
              <a:gd name="T0" fmla="*/ 0 w 1"/>
              <a:gd name="T1" fmla="*/ 2147483647 h 858"/>
              <a:gd name="T2" fmla="*/ 0 w 1"/>
              <a:gd name="T3" fmla="*/ 0 h 858"/>
              <a:gd name="T4" fmla="*/ 0 60000 65536"/>
              <a:gd name="T5" fmla="*/ 0 60000 65536"/>
              <a:gd name="T6" fmla="*/ 0 w 1"/>
              <a:gd name="T7" fmla="*/ 0 h 858"/>
              <a:gd name="T8" fmla="*/ 1 w 1"/>
              <a:gd name="T9" fmla="*/ 858 h 8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58">
                <a:moveTo>
                  <a:pt x="0" y="85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23850" y="3349625"/>
            <a:ext cx="3570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⑴ 棱柱的组成</a:t>
            </a:r>
          </a:p>
        </p:txBody>
      </p:sp>
      <p:grpSp>
        <p:nvGrpSpPr>
          <p:cNvPr id="4" name="Group 27"/>
          <p:cNvGrpSpPr/>
          <p:nvPr/>
        </p:nvGrpSpPr>
        <p:grpSpPr bwMode="auto">
          <a:xfrm>
            <a:off x="6448425" y="4648200"/>
            <a:ext cx="1600200" cy="838200"/>
            <a:chOff x="0" y="0"/>
            <a:chExt cx="1008" cy="528"/>
          </a:xfrm>
        </p:grpSpPr>
        <p:sp>
          <p:nvSpPr>
            <p:cNvPr id="11297" name="Line 28"/>
            <p:cNvSpPr>
              <a:spLocks noChangeShapeType="1"/>
            </p:cNvSpPr>
            <p:nvPr/>
          </p:nvSpPr>
          <p:spPr bwMode="auto">
            <a:xfrm>
              <a:off x="0" y="192"/>
              <a:ext cx="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8" name="Line 29"/>
            <p:cNvSpPr>
              <a:spLocks noChangeShapeType="1"/>
            </p:cNvSpPr>
            <p:nvPr/>
          </p:nvSpPr>
          <p:spPr bwMode="auto">
            <a:xfrm rot="5400000">
              <a:off x="840" y="-168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46" name="未知"/>
          <p:cNvSpPr/>
          <p:nvPr/>
        </p:nvSpPr>
        <p:spPr bwMode="auto">
          <a:xfrm>
            <a:off x="7543800" y="3352800"/>
            <a:ext cx="1588" cy="1295400"/>
          </a:xfrm>
          <a:custGeom>
            <a:avLst/>
            <a:gdLst>
              <a:gd name="T0" fmla="*/ 0 w 1"/>
              <a:gd name="T1" fmla="*/ 2147483647 h 816"/>
              <a:gd name="T2" fmla="*/ 0 w 1"/>
              <a:gd name="T3" fmla="*/ 0 h 816"/>
              <a:gd name="T4" fmla="*/ 0 60000 65536"/>
              <a:gd name="T5" fmla="*/ 0 60000 65536"/>
              <a:gd name="T6" fmla="*/ 0 w 1"/>
              <a:gd name="T7" fmla="*/ 0 h 816"/>
              <a:gd name="T8" fmla="*/ 1 w 1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16">
                <a:moveTo>
                  <a:pt x="0" y="81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7" name="未知"/>
          <p:cNvSpPr/>
          <p:nvPr/>
        </p:nvSpPr>
        <p:spPr bwMode="auto">
          <a:xfrm>
            <a:off x="8610600" y="3352800"/>
            <a:ext cx="1588" cy="1295400"/>
          </a:xfrm>
          <a:custGeom>
            <a:avLst/>
            <a:gdLst>
              <a:gd name="T0" fmla="*/ 0 w 1"/>
              <a:gd name="T1" fmla="*/ 2147483647 h 816"/>
              <a:gd name="T2" fmla="*/ 0 w 1"/>
              <a:gd name="T3" fmla="*/ 0 h 816"/>
              <a:gd name="T4" fmla="*/ 0 60000 65536"/>
              <a:gd name="T5" fmla="*/ 0 60000 65536"/>
              <a:gd name="T6" fmla="*/ 0 w 1"/>
              <a:gd name="T7" fmla="*/ 0 h 816"/>
              <a:gd name="T8" fmla="*/ 1 w 1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16">
                <a:moveTo>
                  <a:pt x="0" y="81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8" name="未知"/>
          <p:cNvSpPr/>
          <p:nvPr/>
        </p:nvSpPr>
        <p:spPr bwMode="auto">
          <a:xfrm>
            <a:off x="7532688" y="3348038"/>
            <a:ext cx="1090612" cy="4762"/>
          </a:xfrm>
          <a:custGeom>
            <a:avLst/>
            <a:gdLst>
              <a:gd name="T0" fmla="*/ 0 w 687"/>
              <a:gd name="T1" fmla="*/ 2147483647 h 3"/>
              <a:gd name="T2" fmla="*/ 2147483647 w 687"/>
              <a:gd name="T3" fmla="*/ 0 h 3"/>
              <a:gd name="T4" fmla="*/ 0 60000 65536"/>
              <a:gd name="T5" fmla="*/ 0 60000 65536"/>
              <a:gd name="T6" fmla="*/ 0 w 687"/>
              <a:gd name="T7" fmla="*/ 0 h 3"/>
              <a:gd name="T8" fmla="*/ 687 w 687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7" h="3">
                <a:moveTo>
                  <a:pt x="0" y="3"/>
                </a:moveTo>
                <a:lnTo>
                  <a:pt x="687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8077200" y="3352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34"/>
          <p:cNvGrpSpPr/>
          <p:nvPr/>
        </p:nvGrpSpPr>
        <p:grpSpPr bwMode="auto">
          <a:xfrm>
            <a:off x="6448425" y="4648200"/>
            <a:ext cx="2133600" cy="1371600"/>
            <a:chOff x="0" y="0"/>
            <a:chExt cx="1344" cy="864"/>
          </a:xfrm>
        </p:grpSpPr>
        <p:sp>
          <p:nvSpPr>
            <p:cNvPr id="11295" name="Line 35"/>
            <p:cNvSpPr>
              <a:spLocks noChangeShapeType="1"/>
            </p:cNvSpPr>
            <p:nvPr/>
          </p:nvSpPr>
          <p:spPr bwMode="auto">
            <a:xfrm rot="5400000">
              <a:off x="1176" y="-168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6" name="Line 36"/>
            <p:cNvSpPr>
              <a:spLocks noChangeShapeType="1"/>
            </p:cNvSpPr>
            <p:nvPr/>
          </p:nvSpPr>
          <p:spPr bwMode="auto">
            <a:xfrm>
              <a:off x="0" y="528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323850" y="4262438"/>
            <a:ext cx="5199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由</a:t>
            </a:r>
            <a:r>
              <a:rPr lang="zh-CN" altLang="zh-CN" sz="2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两个底面和几个侧棱面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组成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侧棱面与侧棱面的交线叫侧棱线，</a:t>
            </a:r>
            <a:r>
              <a:rPr lang="zh-CN" altLang="zh-CN" sz="28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侧棱线相互平行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685800" y="2600325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zh-CN" sz="3600" b="1" dirty="0">
                <a:solidFill>
                  <a:srgbClr val="333399"/>
                </a:solidFill>
                <a:latin typeface="宋体" panose="02010600030101010101" pitchFamily="2" charset="-122"/>
              </a:rPr>
              <a:t>1.棱柱</a:t>
            </a:r>
          </a:p>
        </p:txBody>
      </p:sp>
      <p:sp>
        <p:nvSpPr>
          <p:cNvPr id="11293" name="Text Box 39"/>
          <p:cNvSpPr txBox="1">
            <a:spLocks noChangeArrowheads="1"/>
          </p:cNvSpPr>
          <p:nvPr/>
        </p:nvSpPr>
        <p:spPr bwMode="auto">
          <a:xfrm>
            <a:off x="96838" y="117475"/>
            <a:ext cx="8990012" cy="1190625"/>
          </a:xfrm>
          <a:prstGeom prst="rect">
            <a:avLst/>
          </a:prstGeom>
          <a:solidFill>
            <a:srgbClr val="CC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>
              <a:spcBef>
                <a:spcPct val="50000"/>
              </a:spcBef>
              <a:buFontTx/>
              <a:buNone/>
            </a:pPr>
            <a:endParaRPr lang="zh-CN" altLang="zh-CN" sz="7200" b="1">
              <a:solidFill>
                <a:srgbClr val="CC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1294" name="Text Box 40"/>
          <p:cNvSpPr txBox="1">
            <a:spLocks noChangeArrowheads="1"/>
          </p:cNvSpPr>
          <p:nvPr/>
        </p:nvSpPr>
        <p:spPr bwMode="auto">
          <a:xfrm>
            <a:off x="1466850" y="511175"/>
            <a:ext cx="306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基本体的三视图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9223" grpId="0" autoUpdateAnimBg="0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40" grpId="0" animBg="1"/>
      <p:bldP spid="9241" grpId="0" animBg="1"/>
      <p:bldP spid="9242" grpId="0" autoUpdateAnimBg="0"/>
      <p:bldP spid="9246" grpId="0" animBg="1"/>
      <p:bldP spid="9247" grpId="0" animBg="1"/>
      <p:bldP spid="9248" grpId="0" animBg="1"/>
      <p:bldP spid="9249" grpId="0" animBg="1"/>
      <p:bldP spid="9253" grpId="0" autoUpdateAnimBg="0"/>
      <p:bldP spid="925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92100" y="3243263"/>
            <a:ext cx="44323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在图示位置，俯视图为一圆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另两个视图为等边三角形，三角形的底边为圆锥底面的投影，两腰分别为圆锥面不同方向的两条轮廓素线的投影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7169150" y="461963"/>
            <a:ext cx="522288" cy="2268537"/>
            <a:chOff x="0" y="0"/>
            <a:chExt cx="329" cy="1429"/>
          </a:xfrm>
        </p:grpSpPr>
        <p:sp>
          <p:nvSpPr>
            <p:cNvPr id="12318" name="Text Box 4"/>
            <p:cNvSpPr txBox="1">
              <a:spLocks noChangeArrowheads="1"/>
            </p:cNvSpPr>
            <p:nvPr/>
          </p:nvSpPr>
          <p:spPr bwMode="auto">
            <a:xfrm>
              <a:off x="0" y="1141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zh-CN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r>
                <a:rPr lang="zh-CN" altLang="zh-CN" sz="24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9" name="Text Box 5"/>
            <p:cNvSpPr txBox="1">
              <a:spLocks noChangeArrowheads="1"/>
            </p:cNvSpPr>
            <p:nvPr/>
          </p:nvSpPr>
          <p:spPr bwMode="auto">
            <a:xfrm>
              <a:off x="20" y="0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zh-CN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320" name="Line 6"/>
            <p:cNvSpPr>
              <a:spLocks noChangeShapeType="1"/>
            </p:cNvSpPr>
            <p:nvPr/>
          </p:nvSpPr>
          <p:spPr bwMode="auto">
            <a:xfrm>
              <a:off x="54" y="70"/>
              <a:ext cx="0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6200" y="566738"/>
            <a:ext cx="16922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44500" y="1068388"/>
            <a:ext cx="42799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（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） 圆锥体的组成</a:t>
            </a:r>
          </a:p>
        </p:txBody>
      </p:sp>
      <p:grpSp>
        <p:nvGrpSpPr>
          <p:cNvPr id="3" name="Group 9"/>
          <p:cNvGrpSpPr/>
          <p:nvPr/>
        </p:nvGrpSpPr>
        <p:grpSpPr bwMode="auto">
          <a:xfrm>
            <a:off x="7635875" y="2493963"/>
            <a:ext cx="542925" cy="463550"/>
            <a:chOff x="0" y="0"/>
            <a:chExt cx="342" cy="235"/>
          </a:xfrm>
        </p:grpSpPr>
        <p:sp>
          <p:nvSpPr>
            <p:cNvPr id="12316" name="Text Box 10"/>
            <p:cNvSpPr txBox="1">
              <a:spLocks noChangeArrowheads="1"/>
            </p:cNvSpPr>
            <p:nvPr/>
          </p:nvSpPr>
          <p:spPr bwMode="auto">
            <a:xfrm>
              <a:off x="32" y="0"/>
              <a:ext cx="31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zh-CN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zh-CN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</a:t>
              </a:r>
            </a:p>
          </p:txBody>
        </p:sp>
        <p:sp>
          <p:nvSpPr>
            <p:cNvPr id="12317" name="Text Box 11"/>
            <p:cNvSpPr txBox="1">
              <a:spLocks noChangeArrowheads="1"/>
            </p:cNvSpPr>
            <p:nvPr/>
          </p:nvSpPr>
          <p:spPr bwMode="auto">
            <a:xfrm>
              <a:off x="0" y="119"/>
              <a:ext cx="18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lang="zh-CN" altLang="zh-CN" sz="9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●</a:t>
              </a:r>
              <a:endPara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5273675" y="4992688"/>
            <a:ext cx="1219200" cy="1143000"/>
          </a:xfrm>
          <a:prstGeom prst="ellipse">
            <a:avLst/>
          </a:prstGeom>
          <a:noFill/>
          <a:ln w="38100">
            <a:solidFill>
              <a:srgbClr val="2A0C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buFontTx/>
              <a:buNone/>
            </a:pPr>
            <a:endParaRPr lang="zh-CN" altLang="zh-CN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13"/>
          <p:cNvGrpSpPr/>
          <p:nvPr/>
        </p:nvGrpSpPr>
        <p:grpSpPr bwMode="auto">
          <a:xfrm>
            <a:off x="5589588" y="2513013"/>
            <a:ext cx="447675" cy="481012"/>
            <a:chOff x="0" y="0"/>
            <a:chExt cx="282" cy="303"/>
          </a:xfrm>
        </p:grpSpPr>
        <p:sp>
          <p:nvSpPr>
            <p:cNvPr id="12314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2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zh-CN" altLang="zh-CN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zh-CN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</a:t>
              </a:r>
            </a:p>
          </p:txBody>
        </p:sp>
        <p:sp>
          <p:nvSpPr>
            <p:cNvPr id="12315" name="Text Box 15"/>
            <p:cNvSpPr txBox="1">
              <a:spLocks noChangeArrowheads="1"/>
            </p:cNvSpPr>
            <p:nvPr/>
          </p:nvSpPr>
          <p:spPr bwMode="auto">
            <a:xfrm>
              <a:off x="93" y="159"/>
              <a:ext cx="18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lang="zh-CN" altLang="zh-CN" sz="9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●</a:t>
              </a:r>
              <a:endPara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7178675" y="2859088"/>
            <a:ext cx="1219200" cy="16764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buFontTx/>
              <a:buNone/>
            </a:pPr>
            <a:endParaRPr lang="zh-CN" altLang="zh-CN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5273675" y="2859088"/>
            <a:ext cx="1219200" cy="16764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2A0C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9" name="Rectangle 18"/>
          <p:cNvSpPr>
            <a:spLocks noChangeArrowheads="1"/>
          </p:cNvSpPr>
          <p:nvPr/>
        </p:nvSpPr>
        <p:spPr bwMode="auto">
          <a:xfrm>
            <a:off x="292100" y="3048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zh-CN" altLang="zh-CN" sz="3600" b="1" dirty="0">
                <a:solidFill>
                  <a:srgbClr val="333399"/>
                </a:solidFill>
                <a:latin typeface="宋体" panose="02010600030101010101" pitchFamily="2" charset="-122"/>
              </a:rPr>
              <a:t>2.圆锥体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7788275" y="2554288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0" name="未知"/>
          <p:cNvSpPr/>
          <p:nvPr/>
        </p:nvSpPr>
        <p:spPr bwMode="auto">
          <a:xfrm>
            <a:off x="5172075" y="4543425"/>
            <a:ext cx="1524000" cy="1588"/>
          </a:xfrm>
          <a:custGeom>
            <a:avLst/>
            <a:gdLst>
              <a:gd name="T0" fmla="*/ 0 w 960"/>
              <a:gd name="T1" fmla="*/ 0 h 1"/>
              <a:gd name="T2" fmla="*/ 2147483647 w 960"/>
              <a:gd name="T3" fmla="*/ 0 h 1"/>
              <a:gd name="T4" fmla="*/ 0 60000 65536"/>
              <a:gd name="T5" fmla="*/ 0 60000 65536"/>
              <a:gd name="T6" fmla="*/ 0 w 960"/>
              <a:gd name="T7" fmla="*/ 0 h 1"/>
              <a:gd name="T8" fmla="*/ 960 w 96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0" h="1">
                <a:moveTo>
                  <a:pt x="0" y="0"/>
                </a:moveTo>
                <a:lnTo>
                  <a:pt x="96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5883275" y="2630488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2" name="未知"/>
          <p:cNvSpPr/>
          <p:nvPr/>
        </p:nvSpPr>
        <p:spPr bwMode="auto">
          <a:xfrm>
            <a:off x="7054850" y="4521200"/>
            <a:ext cx="1479550" cy="1588"/>
          </a:xfrm>
          <a:custGeom>
            <a:avLst/>
            <a:gdLst>
              <a:gd name="T0" fmla="*/ 0 w 932"/>
              <a:gd name="T1" fmla="*/ 0 h 1"/>
              <a:gd name="T2" fmla="*/ 2147483647 w 932"/>
              <a:gd name="T3" fmla="*/ 0 h 1"/>
              <a:gd name="T4" fmla="*/ 0 60000 65536"/>
              <a:gd name="T5" fmla="*/ 0 60000 65536"/>
              <a:gd name="T6" fmla="*/ 0 w 932"/>
              <a:gd name="T7" fmla="*/ 0 h 1"/>
              <a:gd name="T8" fmla="*/ 932 w 9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2" h="1">
                <a:moveTo>
                  <a:pt x="0" y="0"/>
                </a:moveTo>
                <a:lnTo>
                  <a:pt x="93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23"/>
          <p:cNvGrpSpPr/>
          <p:nvPr/>
        </p:nvGrpSpPr>
        <p:grpSpPr bwMode="auto">
          <a:xfrm>
            <a:off x="5273675" y="4535488"/>
            <a:ext cx="1219200" cy="1066800"/>
            <a:chOff x="0" y="0"/>
            <a:chExt cx="768" cy="672"/>
          </a:xfrm>
        </p:grpSpPr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 flipV="1">
              <a:off x="0" y="0"/>
              <a:ext cx="0" cy="67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 flipV="1">
              <a:off x="768" y="0"/>
              <a:ext cx="0" cy="67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5883275" y="2859088"/>
            <a:ext cx="19050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5838825" y="5218113"/>
            <a:ext cx="2825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zh-CN" sz="2000" b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endParaRPr lang="zh-CN" altLang="zh-CN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8" name="未知"/>
          <p:cNvSpPr/>
          <p:nvPr/>
        </p:nvSpPr>
        <p:spPr bwMode="auto">
          <a:xfrm>
            <a:off x="5014913" y="5578475"/>
            <a:ext cx="1620837" cy="11113"/>
          </a:xfrm>
          <a:custGeom>
            <a:avLst/>
            <a:gdLst>
              <a:gd name="T0" fmla="*/ 0 w 1021"/>
              <a:gd name="T1" fmla="*/ 0 h 7"/>
              <a:gd name="T2" fmla="*/ 2147483647 w 1021"/>
              <a:gd name="T3" fmla="*/ 2147483647 h 7"/>
              <a:gd name="T4" fmla="*/ 0 60000 65536"/>
              <a:gd name="T5" fmla="*/ 0 60000 65536"/>
              <a:gd name="T6" fmla="*/ 0 w 1021"/>
              <a:gd name="T7" fmla="*/ 0 h 7"/>
              <a:gd name="T8" fmla="*/ 1021 w 1021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1" h="7">
                <a:moveTo>
                  <a:pt x="0" y="0"/>
                </a:moveTo>
                <a:lnTo>
                  <a:pt x="1021" y="7"/>
                </a:lnTo>
              </a:path>
            </a:pathLst>
          </a:custGeom>
          <a:noFill/>
          <a:ln w="1270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5883275" y="4916488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701675" y="2079625"/>
            <a:ext cx="4514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由</a:t>
            </a:r>
            <a:r>
              <a:rPr lang="zh-CN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圆锥面和底面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组成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773863" y="381000"/>
            <a:ext cx="35083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2311" name="Text Box 32"/>
          <p:cNvSpPr txBox="1">
            <a:spLocks noChangeArrowheads="1"/>
          </p:cNvSpPr>
          <p:nvPr/>
        </p:nvSpPr>
        <p:spPr bwMode="auto">
          <a:xfrm>
            <a:off x="30163" y="2638425"/>
            <a:ext cx="4513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3200" b="1" dirty="0">
                <a:solidFill>
                  <a:srgbClr val="FF3300"/>
                </a:solidFill>
              </a:rPr>
              <a:t>    （</a:t>
            </a:r>
            <a:r>
              <a:rPr lang="zh-CN" altLang="en-US" sz="3200" dirty="0">
                <a:solidFill>
                  <a:srgbClr val="FF3300"/>
                </a:solidFill>
              </a:rPr>
              <a:t>2</a:t>
            </a:r>
            <a:r>
              <a:rPr lang="zh-CN" altLang="en-US" sz="3200" b="1" dirty="0">
                <a:solidFill>
                  <a:srgbClr val="FF3300"/>
                </a:solidFill>
              </a:rPr>
              <a:t>）圆锥体的三视图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"/>
                                        <p:tgtEl>
                                          <p:spTgt spid="1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8" grpId="0" autoUpdateAnimBg="0"/>
      <p:bldP spid="10252" grpId="0" animBg="1" autoUpdateAnimBg="0"/>
      <p:bldP spid="10256" grpId="0" animBg="1" autoUpdateAnimBg="0"/>
      <p:bldP spid="10257" grpId="0" animBg="1"/>
      <p:bldP spid="10259" grpId="0" animBg="1"/>
      <p:bldP spid="10260" grpId="0" animBg="1"/>
      <p:bldP spid="10261" grpId="0" animBg="1"/>
      <p:bldP spid="10262" grpId="0" animBg="1"/>
      <p:bldP spid="10266" grpId="0" animBg="1"/>
      <p:bldP spid="10267" grpId="0" build="p" autoUpdateAnimBg="0"/>
      <p:bldP spid="10268" grpId="0" animBg="1"/>
      <p:bldP spid="10269" grpId="0" animBg="1"/>
      <p:bldP spid="10270" grpId="0" autoUpdateAnimBg="0"/>
      <p:bldP spid="102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6425" y="2962275"/>
            <a:ext cx="43926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三个视图分别为三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个和圆球的直径相等的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圆，它们分别是圆球三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个方向轮廓线的投影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38150" y="319088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zh-CN" altLang="zh-CN" sz="3600" b="1" dirty="0">
                <a:solidFill>
                  <a:srgbClr val="333399"/>
                </a:solidFill>
                <a:latin typeface="宋体" panose="02010600030101010101" pitchFamily="2" charset="-122"/>
              </a:rPr>
              <a:t>3.圆球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6425" y="1493838"/>
            <a:ext cx="34242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   圆母线以它的直径为轴旋转而成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3225" y="2568575"/>
            <a:ext cx="3741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⑵ 圆球的三视图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4953000" y="2286000"/>
            <a:ext cx="1371600" cy="1295400"/>
          </a:xfrm>
          <a:prstGeom prst="ellipse">
            <a:avLst/>
          </a:prstGeom>
          <a:noFill/>
          <a:ln w="38100">
            <a:solidFill>
              <a:srgbClr val="00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772025" y="2895600"/>
            <a:ext cx="16716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638800" y="2057400"/>
            <a:ext cx="0" cy="1676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4953000" y="4038600"/>
            <a:ext cx="13716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buFontTx/>
              <a:buNone/>
            </a:pPr>
            <a:endParaRPr lang="zh-CN" altLang="zh-CN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6934200" y="2286000"/>
            <a:ext cx="13716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buFontTx/>
              <a:buNone/>
            </a:pPr>
            <a:endParaRPr lang="zh-CN" altLang="zh-CN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6802438" y="2895600"/>
            <a:ext cx="1643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7620000" y="2160588"/>
            <a:ext cx="0" cy="1587500"/>
          </a:xfrm>
          <a:prstGeom prst="line">
            <a:avLst/>
          </a:prstGeom>
          <a:noFill/>
          <a:ln w="12700">
            <a:solidFill>
              <a:srgbClr val="003399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772025" y="4724400"/>
            <a:ext cx="1754188" cy="0"/>
          </a:xfrm>
          <a:prstGeom prst="line">
            <a:avLst/>
          </a:prstGeom>
          <a:noFill/>
          <a:ln w="12700">
            <a:solidFill>
              <a:srgbClr val="003399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5638800" y="3948113"/>
            <a:ext cx="0" cy="1547812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14325" y="960438"/>
            <a:ext cx="35226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⑴ 圆球的形成</a:t>
            </a:r>
          </a:p>
        </p:txBody>
      </p:sp>
      <p:pic>
        <p:nvPicPr>
          <p:cNvPr id="13328" name="Picture 16" descr="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4338" y="333375"/>
            <a:ext cx="212566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autoUpdateAnimBg="0"/>
      <p:bldP spid="11269" grpId="0" autoUpdateAnimBg="0"/>
      <p:bldP spid="11270" grpId="0" animBg="1"/>
      <p:bldP spid="11271" grpId="0" animBg="1"/>
      <p:bldP spid="11272" grpId="0" animBg="1"/>
      <p:bldP spid="11273" grpId="0" animBg="1" autoUpdateAnimBg="0"/>
      <p:bldP spid="11274" grpId="0" animBg="1" autoUpdateAnimBg="0"/>
      <p:bldP spid="11275" grpId="0" animBg="1"/>
      <p:bldP spid="11276" grpId="0" animBg="1"/>
      <p:bldP spid="11277" grpId="0" animBg="1"/>
      <p:bldP spid="11278" grpId="0" animBg="1"/>
      <p:bldP spid="112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/>
        </p:nvSpPr>
        <p:spPr bwMode="auto">
          <a:xfrm>
            <a:off x="838200" y="3200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zh-CN" altLang="zh-CN" sz="32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圆柱       圆锥        球</a:t>
            </a:r>
            <a:endParaRPr lang="zh-CN" altLang="zh-CN" sz="3200" b="1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/>
        </p:nvSpPr>
        <p:spPr bwMode="auto">
          <a:xfrm>
            <a:off x="533400" y="3657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lang="zh-CN" altLang="zh-CN" sz="2800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从正面,侧面,上面看这些几何体,它们的形状各是什么样的?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/>
        </p:nvSpPr>
        <p:spPr bwMode="auto">
          <a:xfrm>
            <a:off x="533400" y="44958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lang="zh-CN" altLang="zh-CN" sz="2800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正面看:</a:t>
            </a:r>
            <a:r>
              <a:rPr lang="zh-CN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长方体   等腰三角形      圆</a:t>
            </a:r>
          </a:p>
        </p:txBody>
      </p:sp>
      <p:sp>
        <p:nvSpPr>
          <p:cNvPr id="14341" name="AutoShape 5" descr="绿色大理石"/>
          <p:cNvSpPr>
            <a:spLocks noChangeArrowheads="1"/>
          </p:cNvSpPr>
          <p:nvPr/>
        </p:nvSpPr>
        <p:spPr bwMode="auto">
          <a:xfrm>
            <a:off x="1762125" y="1524000"/>
            <a:ext cx="1133475" cy="1752600"/>
          </a:xfrm>
          <a:prstGeom prst="can">
            <a:avLst>
              <a:gd name="adj" fmla="val 3865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bevel/>
          </a:ln>
        </p:spPr>
        <p:txBody>
          <a:bodyPr wrap="none" anchor="ctr"/>
          <a:lstStyle/>
          <a:p>
            <a:pPr>
              <a:buFontTx/>
              <a:buNone/>
            </a:pPr>
            <a:endParaRPr lang="zh-CN" altLang="en-US" b="1">
              <a:solidFill>
                <a:srgbClr val="000000"/>
              </a:solidFill>
            </a:endParaRPr>
          </a:p>
        </p:txBody>
      </p:sp>
      <p:pic>
        <p:nvPicPr>
          <p:cNvPr id="14342" name="Picture 6" descr="it7"/>
          <p:cNvPicPr>
            <a:picLocks noChangeAspect="1" noChangeArrowheads="1"/>
          </p:cNvPicPr>
          <p:nvPr/>
        </p:nvPicPr>
        <p:blipFill>
          <a:blip r:embed="rId4" cstate="email"/>
          <a:srcRect l="16667" t="30788" r="13368" b="13368"/>
          <a:stretch>
            <a:fillRect/>
          </a:stretch>
        </p:blipFill>
        <p:spPr bwMode="auto">
          <a:xfrm>
            <a:off x="6081713" y="1592263"/>
            <a:ext cx="191928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圆锥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78275" y="1524000"/>
            <a:ext cx="1203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Grp="1" noChangeArrowheads="1"/>
          </p:cNvSpPr>
          <p:nvPr/>
        </p:nvSpPr>
        <p:spPr bwMode="auto">
          <a:xfrm>
            <a:off x="533400" y="49530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lang="zh-CN" altLang="zh-CN" sz="2800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侧面看:</a:t>
            </a:r>
            <a:r>
              <a:rPr lang="zh-CN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长方体   等腰三角形      圆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/>
        </p:nvSpPr>
        <p:spPr bwMode="auto">
          <a:xfrm>
            <a:off x="533400" y="54102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lang="zh-CN" altLang="zh-CN" sz="2800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上面看:   </a:t>
            </a:r>
            <a:r>
              <a:rPr lang="zh-CN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圆        圆          圆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/>
        </p:nvSpPr>
        <p:spPr bwMode="auto">
          <a:xfrm>
            <a:off x="533400" y="57912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lang="zh-CN" altLang="zh-CN" sz="2800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你能画出各物体的三视图吗?</a:t>
            </a:r>
            <a:endParaRPr lang="zh-CN" altLang="zh-CN" sz="28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762125" y="349250"/>
            <a:ext cx="523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3200" b="1">
                <a:solidFill>
                  <a:srgbClr val="000000"/>
                </a:solidFill>
                <a:ea typeface="隶书" panose="02010509060101010101" pitchFamily="49" charset="-122"/>
              </a:rPr>
              <a:t>几种基本几何体的三视图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6" grpId="0" autoUpdateAnimBg="0"/>
      <p:bldP spid="12297" grpId="0" autoUpdateAnimBg="0"/>
      <p:bldP spid="1229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/>
        </p:nvSpPr>
        <p:spPr bwMode="auto">
          <a:xfrm>
            <a:off x="1143000" y="1143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000000"/>
                </a:solidFill>
              </a:rPr>
              <a:t>正视图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/>
        </p:nvSpPr>
        <p:spPr bwMode="auto">
          <a:xfrm>
            <a:off x="32766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000000"/>
                </a:solidFill>
              </a:rPr>
              <a:t>侧视图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/>
        </p:nvSpPr>
        <p:spPr bwMode="auto">
          <a:xfrm>
            <a:off x="1295400" y="51054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000000"/>
                </a:solidFill>
              </a:rPr>
              <a:t>俯视图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/>
        </p:nvSpPr>
        <p:spPr bwMode="auto">
          <a:xfrm>
            <a:off x="609600" y="563880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lang="zh-CN" altLang="zh-CN" sz="2800" b="1">
                <a:solidFill>
                  <a:srgbClr val="FF0000"/>
                </a:solidFill>
              </a:rPr>
              <a:t>老师提示:</a:t>
            </a:r>
            <a:r>
              <a:rPr lang="zh-CN" altLang="zh-CN" sz="2800" b="1">
                <a:solidFill>
                  <a:srgbClr val="000000"/>
                </a:solidFill>
              </a:rPr>
              <a:t>画锥体的三视图要注意！</a:t>
            </a:r>
          </a:p>
        </p:txBody>
      </p:sp>
      <p:sp>
        <p:nvSpPr>
          <p:cNvPr id="15366" name="AutoShape 6" descr="绿色大理石"/>
          <p:cNvSpPr>
            <a:spLocks noChangeArrowheads="1"/>
          </p:cNvSpPr>
          <p:nvPr/>
        </p:nvSpPr>
        <p:spPr bwMode="auto">
          <a:xfrm>
            <a:off x="76200" y="2667000"/>
            <a:ext cx="1133475" cy="1752600"/>
          </a:xfrm>
          <a:prstGeom prst="can">
            <a:avLst>
              <a:gd name="adj" fmla="val 3865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bevel/>
          </a:ln>
        </p:spPr>
        <p:txBody>
          <a:bodyPr wrap="none" anchor="ctr"/>
          <a:lstStyle/>
          <a:p>
            <a:pPr>
              <a:buFontTx/>
              <a:buNone/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447800" y="1676400"/>
            <a:ext cx="1131888" cy="1463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278188" y="1676400"/>
            <a:ext cx="1131887" cy="1463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1447800" y="3733800"/>
            <a:ext cx="11430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pic>
        <p:nvPicPr>
          <p:cNvPr id="15370" name="Picture 10" descr="圆锥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667000"/>
            <a:ext cx="1203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943600" y="1752600"/>
            <a:ext cx="1150938" cy="15001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/>
        </p:nvSpPr>
        <p:spPr bwMode="auto">
          <a:xfrm>
            <a:off x="5638800" y="1143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000000"/>
                </a:solidFill>
              </a:rPr>
              <a:t>正视图</a:t>
            </a:r>
          </a:p>
        </p:txBody>
      </p:sp>
      <p:sp>
        <p:nvSpPr>
          <p:cNvPr id="13325" name="Rectangle 13"/>
          <p:cNvSpPr>
            <a:spLocks noGrp="1" noChangeArrowheads="1"/>
          </p:cNvSpPr>
          <p:nvPr/>
        </p:nvSpPr>
        <p:spPr bwMode="auto">
          <a:xfrm>
            <a:off x="7772400" y="1143000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000000"/>
                </a:solidFill>
              </a:rPr>
              <a:t>侧视图</a:t>
            </a:r>
          </a:p>
        </p:txBody>
      </p:sp>
      <p:sp>
        <p:nvSpPr>
          <p:cNvPr id="13326" name="Rectangle 14"/>
          <p:cNvSpPr>
            <a:spLocks noGrp="1" noChangeArrowheads="1"/>
          </p:cNvSpPr>
          <p:nvPr/>
        </p:nvSpPr>
        <p:spPr bwMode="auto">
          <a:xfrm>
            <a:off x="5791200" y="51054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zh-CN" altLang="zh-CN" sz="2800" b="1">
                <a:solidFill>
                  <a:srgbClr val="000000"/>
                </a:solidFill>
              </a:rPr>
              <a:t>俯视图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7612063" y="1752600"/>
            <a:ext cx="1150937" cy="15001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 bwMode="auto">
          <a:xfrm>
            <a:off x="5943600" y="3733800"/>
            <a:ext cx="1143000" cy="1143000"/>
            <a:chOff x="0" y="0"/>
            <a:chExt cx="720" cy="720"/>
          </a:xfrm>
        </p:grpSpPr>
        <p:sp>
          <p:nvSpPr>
            <p:cNvPr id="15378" name="Oval 17"/>
            <p:cNvSpPr>
              <a:spLocks noChangeArrowheads="1"/>
            </p:cNvSpPr>
            <p:nvPr/>
          </p:nvSpPr>
          <p:spPr bwMode="auto">
            <a:xfrm>
              <a:off x="0" y="0"/>
              <a:ext cx="720" cy="7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15379" name="Text Box 18"/>
            <p:cNvSpPr txBox="1">
              <a:spLocks noChangeArrowheads="1"/>
            </p:cNvSpPr>
            <p:nvPr/>
          </p:nvSpPr>
          <p:spPr bwMode="auto">
            <a:xfrm>
              <a:off x="288" y="24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zh-CN" sz="2800" b="1">
                  <a:solidFill>
                    <a:srgbClr val="000000"/>
                  </a:solidFill>
                </a:rPr>
                <a:t>·</a:t>
              </a:r>
            </a:p>
          </p:txBody>
        </p:sp>
      </p:grpSp>
      <p:sp>
        <p:nvSpPr>
          <p:cNvPr id="30737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152400"/>
            <a:ext cx="4953000" cy="76200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defRPr/>
            </a:pPr>
            <a:r>
              <a:rPr lang="zh-CN" altLang="zh-CN" smtClean="0">
                <a:solidFill>
                  <a:schemeClr val="tx1"/>
                </a:solidFill>
                <a:ea typeface="隶书" panose="02010509060101010101" pitchFamily="49" charset="-122"/>
              </a:rPr>
              <a:t>圆柱</a:t>
            </a:r>
            <a:r>
              <a:rPr lang="zh-CN" altLang="en-US" smtClean="0">
                <a:solidFill>
                  <a:schemeClr val="tx1"/>
                </a:solidFill>
                <a:ea typeface="隶书" panose="02010509060101010101" pitchFamily="49" charset="-122"/>
              </a:rPr>
              <a:t>，</a:t>
            </a:r>
            <a:r>
              <a:rPr lang="zh-CN" altLang="zh-CN" smtClean="0">
                <a:solidFill>
                  <a:schemeClr val="tx1"/>
                </a:solidFill>
                <a:ea typeface="隶书" panose="02010509060101010101" pitchFamily="49" charset="-122"/>
              </a:rPr>
              <a:t>圆锥三视图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  <p:bldP spid="13316" grpId="0" autoUpdateAnimBg="0"/>
      <p:bldP spid="13317" grpId="0" autoUpdateAnimBg="0"/>
      <p:bldP spid="13319" grpId="0" animBg="1"/>
      <p:bldP spid="13320" grpId="0" animBg="1"/>
      <p:bldP spid="13321" grpId="0" animBg="1"/>
      <p:bldP spid="13323" grpId="0" animBg="1"/>
      <p:bldP spid="13324" grpId="0" autoUpdateAnimBg="0"/>
      <p:bldP spid="13325" grpId="0" autoUpdateAnimBg="0"/>
      <p:bldP spid="13326" grpId="0" autoUpdateAnimBg="0"/>
      <p:bldP spid="133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t7"/>
          <p:cNvPicPr>
            <a:picLocks noChangeAspect="1" noChangeArrowheads="1"/>
          </p:cNvPicPr>
          <p:nvPr/>
        </p:nvPicPr>
        <p:blipFill>
          <a:blip r:embed="rId3" cstate="email"/>
          <a:srcRect l="16667" t="30788" r="28067" b="13368"/>
          <a:stretch>
            <a:fillRect/>
          </a:stretch>
        </p:blipFill>
        <p:spPr bwMode="auto">
          <a:xfrm>
            <a:off x="895350" y="2667000"/>
            <a:ext cx="151606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/>
        </p:nvSpPr>
        <p:spPr bwMode="auto">
          <a:xfrm>
            <a:off x="971550" y="571500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lang="zh-CN" altLang="zh-CN" sz="2800" b="1">
                <a:solidFill>
                  <a:srgbClr val="FF0000"/>
                </a:solidFill>
              </a:rPr>
              <a:t>老师提示:</a:t>
            </a:r>
            <a:r>
              <a:rPr lang="zh-CN" altLang="zh-CN" sz="2800" b="1">
                <a:solidFill>
                  <a:srgbClr val="000000"/>
                </a:solidFill>
              </a:rPr>
              <a:t>画三视图要认真准确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/>
        </p:nvSpPr>
        <p:spPr bwMode="auto">
          <a:xfrm>
            <a:off x="2647950" y="1143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buFontTx/>
              <a:buNone/>
            </a:pPr>
            <a:r>
              <a:rPr lang="zh-CN" altLang="zh-CN" sz="2800" b="1">
                <a:solidFill>
                  <a:srgbClr val="000000"/>
                </a:solidFill>
              </a:rPr>
              <a:t>正视图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/>
        </p:nvSpPr>
        <p:spPr bwMode="auto">
          <a:xfrm>
            <a:off x="478155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buFontTx/>
              <a:buNone/>
            </a:pPr>
            <a:r>
              <a:rPr lang="zh-CN" altLang="zh-CN" sz="2800" b="1">
                <a:solidFill>
                  <a:srgbClr val="000000"/>
                </a:solidFill>
              </a:rPr>
              <a:t>侧视图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/>
        </p:nvSpPr>
        <p:spPr bwMode="auto">
          <a:xfrm>
            <a:off x="2800350" y="51054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buFontTx/>
              <a:buNone/>
            </a:pPr>
            <a:r>
              <a:rPr lang="zh-CN" altLang="zh-CN" sz="2800" b="1">
                <a:solidFill>
                  <a:srgbClr val="000000"/>
                </a:solidFill>
              </a:rPr>
              <a:t>俯视图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2800350" y="1600200"/>
            <a:ext cx="14478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876550" y="3429000"/>
            <a:ext cx="14478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4705350" y="1600200"/>
            <a:ext cx="14478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76200"/>
            <a:ext cx="4876800" cy="76200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defRPr/>
            </a:pPr>
            <a:r>
              <a:rPr lang="zh-CN" altLang="zh-CN" smtClean="0">
                <a:solidFill>
                  <a:schemeClr val="tx1"/>
                </a:solidFill>
                <a:ea typeface="隶书" panose="02010509060101010101" pitchFamily="49" charset="-122"/>
              </a:rPr>
              <a:t>球的三视图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  <p:bldP spid="14342" grpId="0" autoUpdateAnimBg="0"/>
      <p:bldP spid="14343" grpId="0" animBg="1"/>
      <p:bldP spid="14344" grpId="0" animBg="1"/>
      <p:bldP spid="143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495550" y="2419350"/>
            <a:ext cx="1447800" cy="1870075"/>
          </a:xfrm>
          <a:prstGeom prst="cube">
            <a:avLst>
              <a:gd name="adj" fmla="val 25000"/>
            </a:avLst>
          </a:prstGeom>
          <a:solidFill>
            <a:srgbClr val="A6DAD4">
              <a:alpha val="50195"/>
            </a:srgbClr>
          </a:solidFill>
          <a:ln w="17145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>
              <a:buFontTx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71750" y="432435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zh-CN" sz="2800" b="1">
                <a:solidFill>
                  <a:srgbClr val="207E56"/>
                </a:solidFill>
                <a:ea typeface="隶书" panose="02010509060101010101" pitchFamily="49" charset="-122"/>
              </a:rPr>
              <a:t>长方体</a:t>
            </a:r>
          </a:p>
        </p:txBody>
      </p:sp>
      <p:grpSp>
        <p:nvGrpSpPr>
          <p:cNvPr id="17412" name="Group 4"/>
          <p:cNvGrpSpPr/>
          <p:nvPr/>
        </p:nvGrpSpPr>
        <p:grpSpPr bwMode="auto">
          <a:xfrm>
            <a:off x="4914900" y="2305050"/>
            <a:ext cx="1524000" cy="1981200"/>
            <a:chOff x="0" y="0"/>
            <a:chExt cx="960" cy="1152"/>
          </a:xfrm>
        </p:grpSpPr>
        <p:sp>
          <p:nvSpPr>
            <p:cNvPr id="17417" name="Line 5"/>
            <p:cNvSpPr>
              <a:spLocks noChangeShapeType="1"/>
            </p:cNvSpPr>
            <p:nvPr/>
          </p:nvSpPr>
          <p:spPr bwMode="auto">
            <a:xfrm flipH="1">
              <a:off x="0" y="144"/>
              <a:ext cx="192" cy="7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17418" name="Group 6"/>
            <p:cNvGrpSpPr/>
            <p:nvPr/>
          </p:nvGrpSpPr>
          <p:grpSpPr bwMode="auto">
            <a:xfrm>
              <a:off x="0" y="0"/>
              <a:ext cx="960" cy="1152"/>
              <a:chOff x="0" y="0"/>
              <a:chExt cx="960" cy="1152"/>
            </a:xfrm>
          </p:grpSpPr>
          <p:sp>
            <p:nvSpPr>
              <p:cNvPr id="17420" name="Oval 7"/>
              <p:cNvSpPr>
                <a:spLocks noChangeArrowheads="1"/>
              </p:cNvSpPr>
              <p:nvPr/>
            </p:nvSpPr>
            <p:spPr bwMode="auto">
              <a:xfrm>
                <a:off x="192" y="0"/>
                <a:ext cx="576" cy="288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buFontTx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21" name="Line 8"/>
              <p:cNvSpPr>
                <a:spLocks noChangeShapeType="1"/>
              </p:cNvSpPr>
              <p:nvPr/>
            </p:nvSpPr>
            <p:spPr bwMode="auto">
              <a:xfrm>
                <a:off x="768" y="144"/>
                <a:ext cx="192" cy="7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22" name="Arc 9"/>
              <p:cNvSpPr/>
              <p:nvPr/>
            </p:nvSpPr>
            <p:spPr bwMode="auto">
              <a:xfrm>
                <a:off x="0" y="927"/>
                <a:ext cx="960" cy="225"/>
              </a:xfrm>
              <a:custGeom>
                <a:avLst/>
                <a:gdLst>
                  <a:gd name="T0" fmla="*/ 0 w 43200"/>
                  <a:gd name="T1" fmla="*/ 0 h 21901"/>
                  <a:gd name="T2" fmla="*/ 0 w 43200"/>
                  <a:gd name="T3" fmla="*/ 0 h 21901"/>
                  <a:gd name="T4" fmla="*/ 0 w 43200"/>
                  <a:gd name="T5" fmla="*/ 0 h 2190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901"/>
                  <a:gd name="T11" fmla="*/ 43200 w 43200"/>
                  <a:gd name="T12" fmla="*/ 21901 h 219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901" fill="none" extrusionOk="0">
                    <a:moveTo>
                      <a:pt x="43197" y="0"/>
                    </a:moveTo>
                    <a:cubicBezTo>
                      <a:pt x="43199" y="100"/>
                      <a:pt x="43200" y="200"/>
                      <a:pt x="43200" y="301"/>
                    </a:cubicBezTo>
                    <a:cubicBezTo>
                      <a:pt x="43200" y="12230"/>
                      <a:pt x="33529" y="21901"/>
                      <a:pt x="21600" y="21901"/>
                    </a:cubicBezTo>
                    <a:cubicBezTo>
                      <a:pt x="9709" y="21901"/>
                      <a:pt x="55" y="12291"/>
                      <a:pt x="0" y="400"/>
                    </a:cubicBezTo>
                  </a:path>
                  <a:path w="43200" h="21901" stroke="0" extrusionOk="0">
                    <a:moveTo>
                      <a:pt x="43197" y="0"/>
                    </a:moveTo>
                    <a:cubicBezTo>
                      <a:pt x="43199" y="100"/>
                      <a:pt x="43200" y="200"/>
                      <a:pt x="43200" y="301"/>
                    </a:cubicBezTo>
                    <a:cubicBezTo>
                      <a:pt x="43200" y="12230"/>
                      <a:pt x="33529" y="21901"/>
                      <a:pt x="21600" y="21901"/>
                    </a:cubicBezTo>
                    <a:cubicBezTo>
                      <a:pt x="9709" y="21901"/>
                      <a:pt x="55" y="12291"/>
                      <a:pt x="0" y="400"/>
                    </a:cubicBezTo>
                    <a:lnTo>
                      <a:pt x="21600" y="301"/>
                    </a:lnTo>
                    <a:lnTo>
                      <a:pt x="43197" y="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419" name="Arc 10"/>
            <p:cNvSpPr/>
            <p:nvPr/>
          </p:nvSpPr>
          <p:spPr bwMode="auto">
            <a:xfrm rot="10800000">
              <a:off x="0" y="704"/>
              <a:ext cx="960" cy="225"/>
            </a:xfrm>
            <a:custGeom>
              <a:avLst/>
              <a:gdLst>
                <a:gd name="T0" fmla="*/ 0 w 43200"/>
                <a:gd name="T1" fmla="*/ 0 h 21901"/>
                <a:gd name="T2" fmla="*/ 0 w 43200"/>
                <a:gd name="T3" fmla="*/ 0 h 21901"/>
                <a:gd name="T4" fmla="*/ 0 w 43200"/>
                <a:gd name="T5" fmla="*/ 0 h 2190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01"/>
                <a:gd name="T11" fmla="*/ 43200 w 43200"/>
                <a:gd name="T12" fmla="*/ 21901 h 219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01" fill="none" extrusionOk="0">
                  <a:moveTo>
                    <a:pt x="43197" y="0"/>
                  </a:moveTo>
                  <a:cubicBezTo>
                    <a:pt x="43199" y="100"/>
                    <a:pt x="43200" y="200"/>
                    <a:pt x="43200" y="301"/>
                  </a:cubicBezTo>
                  <a:cubicBezTo>
                    <a:pt x="43200" y="12230"/>
                    <a:pt x="33529" y="21901"/>
                    <a:pt x="21600" y="21901"/>
                  </a:cubicBezTo>
                  <a:cubicBezTo>
                    <a:pt x="9709" y="21901"/>
                    <a:pt x="55" y="12291"/>
                    <a:pt x="0" y="400"/>
                  </a:cubicBezTo>
                </a:path>
                <a:path w="43200" h="21901" stroke="0" extrusionOk="0">
                  <a:moveTo>
                    <a:pt x="43197" y="0"/>
                  </a:moveTo>
                  <a:cubicBezTo>
                    <a:pt x="43199" y="100"/>
                    <a:pt x="43200" y="200"/>
                    <a:pt x="43200" y="301"/>
                  </a:cubicBezTo>
                  <a:cubicBezTo>
                    <a:pt x="43200" y="12230"/>
                    <a:pt x="33529" y="21901"/>
                    <a:pt x="21600" y="21901"/>
                  </a:cubicBezTo>
                  <a:cubicBezTo>
                    <a:pt x="9709" y="21901"/>
                    <a:pt x="55" y="12291"/>
                    <a:pt x="0" y="400"/>
                  </a:cubicBezTo>
                  <a:lnTo>
                    <a:pt x="21600" y="301"/>
                  </a:lnTo>
                  <a:lnTo>
                    <a:pt x="43197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5067300" y="4438650"/>
            <a:ext cx="12954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60000"/>
              </a:lnSpc>
              <a:buFontTx/>
              <a:buNone/>
            </a:pPr>
            <a:r>
              <a:rPr lang="zh-CN" altLang="zh-CN" sz="2800" b="1">
                <a:solidFill>
                  <a:srgbClr val="0068C6"/>
                </a:solidFill>
                <a:ea typeface="隶书" panose="02010509060101010101" pitchFamily="49" charset="-122"/>
              </a:rPr>
              <a:t>圆台</a:t>
            </a: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354013" y="1809750"/>
            <a:ext cx="16621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zh-CN" sz="4000" b="1">
                <a:solidFill>
                  <a:srgbClr val="38763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练习</a:t>
            </a:r>
            <a:r>
              <a:rPr lang="zh-CN" altLang="zh-CN" sz="3600" b="1">
                <a:solidFill>
                  <a:srgbClr val="38763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</a:t>
            </a:r>
            <a:r>
              <a:rPr lang="zh-CN" altLang="zh-CN" sz="3200" b="1">
                <a:solidFill>
                  <a:srgbClr val="38763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  </a:t>
            </a:r>
            <a:r>
              <a:rPr lang="zh-CN" altLang="zh-CN" sz="2800" b="1">
                <a:solidFill>
                  <a:srgbClr val="38763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画出下列基本几何体的三视图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7162800" y="4506913"/>
            <a:ext cx="162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zh-CN" sz="2800" b="1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六棱锥</a:t>
            </a:r>
          </a:p>
        </p:txBody>
      </p:sp>
      <p:graphicFrame>
        <p:nvGraphicFramePr>
          <p:cNvPr id="17416" name="Object 14"/>
          <p:cNvGraphicFramePr>
            <a:graphicFrameLocks noChangeAspect="1"/>
          </p:cNvGraphicFramePr>
          <p:nvPr/>
        </p:nvGraphicFramePr>
        <p:xfrm>
          <a:off x="6862763" y="2395538"/>
          <a:ext cx="1819275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r:id="rId4" imgW="1819275" imgH="1876425" progId="PBrush">
                  <p:embed/>
                </p:oleObj>
              </mc:Choice>
              <mc:Fallback>
                <p:oleObj r:id="rId4" imgW="1819275" imgH="1876425" progId="PBrush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3" y="2395538"/>
                        <a:ext cx="1819275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152400"/>
            <a:ext cx="8382000" cy="1593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lt"/>
                <a:ea typeface="+mn-ea"/>
              </a:rPr>
              <a:t>例</a:t>
            </a:r>
            <a:r>
              <a:rPr lang="en-US" altLang="zh-CN" sz="2800" b="1" dirty="0">
                <a:latin typeface="+mn-lt"/>
                <a:ea typeface="+mn-ea"/>
              </a:rPr>
              <a:t>2  </a:t>
            </a:r>
            <a:r>
              <a:rPr lang="zh-CN" altLang="en-US" sz="2800" b="1" dirty="0">
                <a:latin typeface="+mn-lt"/>
                <a:ea typeface="+mn-ea"/>
              </a:rPr>
              <a:t>如图</a:t>
            </a:r>
            <a:r>
              <a:rPr lang="en-US" altLang="zh-CN" sz="2800" b="1" dirty="0">
                <a:latin typeface="+mn-lt"/>
                <a:ea typeface="+mn-ea"/>
              </a:rPr>
              <a:t>32-2-11</a:t>
            </a:r>
            <a:r>
              <a:rPr lang="zh-CN" altLang="en-US" sz="2800" b="1" dirty="0">
                <a:latin typeface="+mn-lt"/>
                <a:ea typeface="+mn-ea"/>
              </a:rPr>
              <a:t>，分别画出四棱柱（左、右两个面为正方形）和蒙古包模型（上部是圆锥，下部是圆柱）的主视图、俯视图和左视图．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438" y="2209800"/>
            <a:ext cx="82962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00400" y="4949825"/>
            <a:ext cx="3886200" cy="560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lt"/>
                <a:ea typeface="+mn-ea"/>
              </a:rPr>
              <a:t>图</a:t>
            </a:r>
            <a:r>
              <a:rPr lang="en-US" altLang="zh-CN" sz="2800" b="1" dirty="0">
                <a:latin typeface="+mn-lt"/>
                <a:ea typeface="+mn-ea"/>
              </a:rPr>
              <a:t>32-2-11</a:t>
            </a:r>
            <a:endParaRPr lang="zh-CN" altLang="en-US" sz="2800" b="1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513" y="1066800"/>
            <a:ext cx="85852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8600" y="152400"/>
            <a:ext cx="3886200" cy="609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lt"/>
                <a:ea typeface="+mn-ea"/>
              </a:rPr>
              <a:t>解：如图</a:t>
            </a:r>
            <a:r>
              <a:rPr lang="en-US" altLang="zh-CN" sz="2800" b="1" dirty="0">
                <a:latin typeface="+mn-lt"/>
                <a:ea typeface="+mn-ea"/>
              </a:rPr>
              <a:t>32-2-12</a:t>
            </a:r>
            <a:r>
              <a:rPr lang="zh-CN" altLang="en-US" sz="2800" b="1" dirty="0">
                <a:latin typeface="+mn-lt"/>
                <a:ea typeface="+mn-ea"/>
              </a:rPr>
              <a:t>所示</a:t>
            </a:r>
            <a:r>
              <a:rPr lang="en-US" altLang="zh-CN" sz="2800" b="1" dirty="0">
                <a:latin typeface="+mn-lt"/>
                <a:ea typeface="+mn-ea"/>
              </a:rPr>
              <a:t>.</a:t>
            </a:r>
            <a:endParaRPr lang="zh-CN" altLang="en-US" sz="2800" b="1" dirty="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0400" y="4949825"/>
            <a:ext cx="3886200" cy="609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lt"/>
                <a:ea typeface="+mn-ea"/>
              </a:rPr>
              <a:t>图</a:t>
            </a:r>
            <a:r>
              <a:rPr lang="en-US" altLang="zh-CN" sz="2800" b="1" dirty="0">
                <a:latin typeface="+mn-lt"/>
                <a:ea typeface="+mn-ea"/>
              </a:rPr>
              <a:t>32-2-12</a:t>
            </a:r>
            <a:endParaRPr lang="zh-CN" altLang="en-US" sz="2800" b="1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859463" y="2590800"/>
            <a:ext cx="32766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CN" altLang="zh-CN" sz="2800" b="1" dirty="0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问题二：</a:t>
            </a:r>
            <a:r>
              <a:rPr lang="zh-CN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如果要建造房子，你是工程师， 需要给施工员提供哪几种的图纸？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5105400"/>
            <a:ext cx="78486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CN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三视图法：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从正面、上面和侧面（左面或右面）三个不同的方向看一个物体，然后描绘三张所看到的图，即</a:t>
            </a:r>
            <a:r>
              <a:rPr lang="zh-CN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视图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.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859463" y="404813"/>
            <a:ext cx="31321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问题一：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要很好的描绘这幢房子，需要从哪些方向去看？</a:t>
            </a:r>
          </a:p>
        </p:txBody>
      </p:sp>
      <p:pic>
        <p:nvPicPr>
          <p:cNvPr id="2053" name="Picture 5" descr="[)`GQG{E[ZQR1%CDVTVD~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495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98488" y="309563"/>
            <a:ext cx="805973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  <a:ea typeface="仿宋_GB2312"/>
                <a:cs typeface="仿宋_GB2312"/>
              </a:rPr>
              <a:t>如图所示的是一些立体图形的三视图，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  <a:ea typeface="仿宋_GB2312"/>
                <a:cs typeface="仿宋_GB2312"/>
              </a:rPr>
              <a:t>请根据视图说出立体图形的名称</a:t>
            </a:r>
            <a:r>
              <a:rPr lang="en-US" altLang="zh-CN" sz="3600" b="1">
                <a:solidFill>
                  <a:srgbClr val="000000"/>
                </a:solidFill>
                <a:ea typeface="仿宋_GB2312"/>
                <a:cs typeface="仿宋_GB2312"/>
              </a:rPr>
              <a:t>.</a:t>
            </a:r>
            <a:endParaRPr lang="zh-CN" altLang="en-US" sz="3600" b="1">
              <a:solidFill>
                <a:srgbClr val="000000"/>
              </a:solidFill>
              <a:ea typeface="仿宋_GB2312"/>
              <a:cs typeface="仿宋_GB231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1449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ea typeface="隶书" panose="02010509060101010101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ea typeface="隶书" panose="02010509060101010101" pitchFamily="49" charset="-122"/>
              </a:rPr>
              <a:t>）</a:t>
            </a:r>
          </a:p>
        </p:txBody>
      </p:sp>
      <p:sp>
        <p:nvSpPr>
          <p:cNvPr id="355332" name="AutoShape 4"/>
          <p:cNvSpPr>
            <a:spLocks noChangeArrowheads="1"/>
          </p:cNvSpPr>
          <p:nvPr/>
        </p:nvSpPr>
        <p:spPr bwMode="auto">
          <a:xfrm>
            <a:off x="5435600" y="4778375"/>
            <a:ext cx="2160588" cy="10795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>
              <a:buFontTx/>
              <a:buNone/>
            </a:pPr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954088" y="2820988"/>
            <a:ext cx="6737350" cy="3065462"/>
            <a:chOff x="601" y="1777"/>
            <a:chExt cx="4244" cy="1931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1474" y="1979"/>
              <a:ext cx="1179" cy="4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1500" y="3067"/>
              <a:ext cx="1179" cy="4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3625" y="1952"/>
              <a:ext cx="499" cy="5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601" y="1797"/>
              <a:ext cx="73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3200" b="1">
                  <a:solidFill>
                    <a:srgbClr val="000000"/>
                  </a:solidFill>
                  <a:ea typeface="仿宋_GB2312"/>
                  <a:cs typeface="仿宋_GB2312"/>
                </a:rPr>
                <a:t>正视图</a:t>
              </a:r>
            </a:p>
            <a:p>
              <a:pPr eaLnBrk="1" hangingPunct="1">
                <a:buFontTx/>
                <a:buNone/>
              </a:pPr>
              <a:endParaRPr lang="en-US" altLang="zh-CN" sz="3200" b="1">
                <a:solidFill>
                  <a:srgbClr val="000000"/>
                </a:solidFill>
                <a:ea typeface="仿宋_GB2312"/>
                <a:cs typeface="仿宋_GB2312"/>
              </a:endParaRP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418" y="1777"/>
              <a:ext cx="42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3200" b="1">
                  <a:solidFill>
                    <a:srgbClr val="000000"/>
                  </a:solidFill>
                  <a:ea typeface="仿宋_GB2312"/>
                  <a:cs typeface="仿宋_GB2312"/>
                </a:rPr>
                <a:t>左视图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926" y="2886"/>
              <a:ext cx="42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3200" b="1">
                  <a:solidFill>
                    <a:srgbClr val="000000"/>
                  </a:solidFill>
                  <a:ea typeface="仿宋_GB2312"/>
                  <a:cs typeface="仿宋_GB2312"/>
                </a:rPr>
                <a:t>俯视图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85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7088" y="908050"/>
            <a:ext cx="1763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ea typeface="隶书" panose="02010509060101010101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a typeface="隶书" panose="020105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ea typeface="隶书" panose="02010509060101010101" pitchFamily="49" charset="-122"/>
              </a:rPr>
              <a:t>）</a:t>
            </a:r>
          </a:p>
        </p:txBody>
      </p:sp>
      <p:pic>
        <p:nvPicPr>
          <p:cNvPr id="356355" name="Picture 3" descr="g19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4343400" y="3352800"/>
            <a:ext cx="1557338" cy="198120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/>
          <p:nvPr/>
        </p:nvGrpSpPr>
        <p:grpSpPr bwMode="auto">
          <a:xfrm>
            <a:off x="673100" y="1700213"/>
            <a:ext cx="6346825" cy="3662362"/>
            <a:chOff x="424" y="1071"/>
            <a:chExt cx="3998" cy="2307"/>
          </a:xfrm>
        </p:grpSpPr>
        <p:sp>
          <p:nvSpPr>
            <p:cNvPr id="21512" name="Text Box 5"/>
            <p:cNvSpPr txBox="1">
              <a:spLocks noChangeArrowheads="1"/>
            </p:cNvSpPr>
            <p:nvPr/>
          </p:nvSpPr>
          <p:spPr bwMode="auto">
            <a:xfrm>
              <a:off x="424" y="1116"/>
              <a:ext cx="73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3200" b="1">
                  <a:solidFill>
                    <a:srgbClr val="000000"/>
                  </a:solidFill>
                  <a:ea typeface="仿宋_GB2312"/>
                  <a:cs typeface="仿宋_GB2312"/>
                </a:rPr>
                <a:t>正视图</a:t>
              </a:r>
            </a:p>
            <a:p>
              <a:pPr eaLnBrk="1" hangingPunct="1">
                <a:buFontTx/>
                <a:buNone/>
              </a:pPr>
              <a:endParaRPr lang="en-US" altLang="zh-CN" sz="3200" b="1">
                <a:solidFill>
                  <a:srgbClr val="000000"/>
                </a:solidFill>
                <a:ea typeface="仿宋_GB2312"/>
                <a:cs typeface="仿宋_GB2312"/>
              </a:endParaRPr>
            </a:p>
          </p:txBody>
        </p:sp>
        <p:sp>
          <p:nvSpPr>
            <p:cNvPr id="21513" name="Text Box 6"/>
            <p:cNvSpPr txBox="1">
              <a:spLocks noChangeArrowheads="1"/>
            </p:cNvSpPr>
            <p:nvPr/>
          </p:nvSpPr>
          <p:spPr bwMode="auto">
            <a:xfrm>
              <a:off x="3995" y="1071"/>
              <a:ext cx="42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3200" b="1">
                  <a:solidFill>
                    <a:srgbClr val="000000"/>
                  </a:solidFill>
                  <a:ea typeface="仿宋_GB2312"/>
                  <a:cs typeface="仿宋_GB2312"/>
                </a:rPr>
                <a:t>左视图</a:t>
              </a:r>
            </a:p>
          </p:txBody>
        </p:sp>
        <p:sp>
          <p:nvSpPr>
            <p:cNvPr id="21514" name="Text Box 7"/>
            <p:cNvSpPr txBox="1">
              <a:spLocks noChangeArrowheads="1"/>
            </p:cNvSpPr>
            <p:nvPr/>
          </p:nvSpPr>
          <p:spPr bwMode="auto">
            <a:xfrm>
              <a:off x="749" y="2556"/>
              <a:ext cx="42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3200" b="1">
                  <a:solidFill>
                    <a:srgbClr val="000000"/>
                  </a:solidFill>
                  <a:ea typeface="仿宋_GB2312"/>
                  <a:cs typeface="仿宋_GB2312"/>
                </a:rPr>
                <a:t>俯视图</a:t>
              </a:r>
            </a:p>
          </p:txBody>
        </p:sp>
        <p:sp>
          <p:nvSpPr>
            <p:cNvPr id="21515" name="AutoShape 8"/>
            <p:cNvSpPr>
              <a:spLocks noChangeArrowheads="1"/>
            </p:cNvSpPr>
            <p:nvPr/>
          </p:nvSpPr>
          <p:spPr bwMode="auto">
            <a:xfrm>
              <a:off x="1565" y="1071"/>
              <a:ext cx="680" cy="77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1516" name="AutoShape 9"/>
            <p:cNvSpPr>
              <a:spLocks noChangeArrowheads="1"/>
            </p:cNvSpPr>
            <p:nvPr/>
          </p:nvSpPr>
          <p:spPr bwMode="auto">
            <a:xfrm>
              <a:off x="3107" y="1071"/>
              <a:ext cx="680" cy="77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1517" name="Oval 10"/>
            <p:cNvSpPr>
              <a:spLocks noChangeArrowheads="1"/>
            </p:cNvSpPr>
            <p:nvPr/>
          </p:nvSpPr>
          <p:spPr bwMode="auto">
            <a:xfrm>
              <a:off x="1565" y="2659"/>
              <a:ext cx="635" cy="6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1518" name="Oval 11"/>
            <p:cNvSpPr>
              <a:spLocks noChangeArrowheads="1"/>
            </p:cNvSpPr>
            <p:nvPr/>
          </p:nvSpPr>
          <p:spPr bwMode="auto">
            <a:xfrm>
              <a:off x="1837" y="297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5983288" y="4160838"/>
            <a:ext cx="2879725" cy="2025650"/>
            <a:chOff x="1723" y="2727"/>
            <a:chExt cx="2427" cy="1225"/>
          </a:xfrm>
        </p:grpSpPr>
        <p:sp>
          <p:nvSpPr>
            <p:cNvPr id="21510" name="AutoShape 13"/>
            <p:cNvSpPr>
              <a:spLocks noChangeArrowheads="1"/>
            </p:cNvSpPr>
            <p:nvPr/>
          </p:nvSpPr>
          <p:spPr bwMode="auto">
            <a:xfrm flipV="1">
              <a:off x="1723" y="2892"/>
              <a:ext cx="2427" cy="1060"/>
            </a:xfrm>
            <a:prstGeom prst="wedgeRoundRectCallout">
              <a:avLst>
                <a:gd name="adj1" fmla="val -43079"/>
                <a:gd name="adj2" fmla="val 66398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sz="3200" b="1">
                  <a:solidFill>
                    <a:srgbClr val="000000"/>
                  </a:solidFill>
                  <a:ea typeface="仿宋_GB2312"/>
                  <a:cs typeface="仿宋_GB2312"/>
                </a:rPr>
                <a:t>下面这种情况你能解决吗？</a:t>
              </a:r>
            </a:p>
          </p:txBody>
        </p:sp>
        <p:pic>
          <p:nvPicPr>
            <p:cNvPr id="21511" name="Picture 14" descr="小鸟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69" y="2727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75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g25"/>
          <p:cNvPicPr>
            <a:picLocks noChangeAspect="1" noChangeArrowheads="1"/>
          </p:cNvPicPr>
          <p:nvPr/>
        </p:nvPicPr>
        <p:blipFill>
          <a:blip r:embed="rId4" cstate="email">
            <a:biLevel thresh="50000"/>
            <a:grayscl/>
          </a:blip>
          <a:srcRect/>
          <a:stretch>
            <a:fillRect/>
          </a:stretch>
        </p:blipFill>
        <p:spPr bwMode="auto">
          <a:xfrm>
            <a:off x="5289550" y="3881438"/>
            <a:ext cx="16589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 bwMode="auto">
          <a:xfrm>
            <a:off x="738188" y="1412875"/>
            <a:ext cx="6642100" cy="3897313"/>
            <a:chOff x="465" y="890"/>
            <a:chExt cx="4184" cy="2455"/>
          </a:xfrm>
        </p:grpSpPr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 rot="-5400000">
              <a:off x="1561" y="890"/>
              <a:ext cx="680" cy="77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533" name="Oval 5"/>
            <p:cNvSpPr>
              <a:spLocks noChangeArrowheads="1"/>
            </p:cNvSpPr>
            <p:nvPr/>
          </p:nvSpPr>
          <p:spPr bwMode="auto">
            <a:xfrm>
              <a:off x="3379" y="935"/>
              <a:ext cx="635" cy="6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 rot="-5400000">
              <a:off x="1475" y="2522"/>
              <a:ext cx="680" cy="77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465" y="935"/>
              <a:ext cx="73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3200" b="1">
                  <a:solidFill>
                    <a:srgbClr val="000000"/>
                  </a:solidFill>
                  <a:ea typeface="仿宋_GB2312"/>
                  <a:cs typeface="仿宋_GB2312"/>
                </a:rPr>
                <a:t>正视图</a:t>
              </a:r>
            </a:p>
            <a:p>
              <a:pPr eaLnBrk="1" hangingPunct="1">
                <a:buFontTx/>
                <a:buNone/>
              </a:pPr>
              <a:endParaRPr lang="en-US" altLang="zh-CN" sz="3200" b="1">
                <a:solidFill>
                  <a:srgbClr val="000000"/>
                </a:solidFill>
                <a:ea typeface="仿宋_GB2312"/>
                <a:cs typeface="仿宋_GB2312"/>
              </a:endParaRP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4222" y="890"/>
              <a:ext cx="42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3200" b="1">
                  <a:solidFill>
                    <a:srgbClr val="000000"/>
                  </a:solidFill>
                  <a:ea typeface="仿宋_GB2312"/>
                  <a:cs typeface="仿宋_GB2312"/>
                </a:rPr>
                <a:t>左视图</a:t>
              </a: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769" y="2523"/>
              <a:ext cx="42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3200" b="1">
                  <a:solidFill>
                    <a:srgbClr val="000000"/>
                  </a:solidFill>
                  <a:ea typeface="仿宋_GB2312"/>
                  <a:cs typeface="仿宋_GB2312"/>
                </a:rPr>
                <a:t>俯视图</a:t>
              </a:r>
            </a:p>
          </p:txBody>
        </p:sp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3697" y="1253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640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152400"/>
            <a:ext cx="8915400" cy="21605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lt"/>
                <a:ea typeface="+mn-ea"/>
              </a:rPr>
              <a:t>例</a:t>
            </a:r>
            <a:r>
              <a:rPr lang="en-US" altLang="zh-CN" sz="2800" b="1">
                <a:latin typeface="+mn-lt"/>
                <a:ea typeface="+mn-ea"/>
              </a:rPr>
              <a:t>3  </a:t>
            </a:r>
            <a:r>
              <a:rPr lang="zh-CN" altLang="en-US" sz="2800" b="1">
                <a:latin typeface="+mn-lt"/>
                <a:ea typeface="+mn-ea"/>
              </a:rPr>
              <a:t>如图</a:t>
            </a:r>
            <a:r>
              <a:rPr lang="en-US" altLang="zh-CN" sz="2800" b="1">
                <a:latin typeface="+mn-lt"/>
                <a:ea typeface="+mn-ea"/>
              </a:rPr>
              <a:t>32-2-18</a:t>
            </a:r>
            <a:r>
              <a:rPr lang="zh-CN" altLang="en-US" sz="2800" b="1">
                <a:latin typeface="+mn-lt"/>
                <a:ea typeface="+mn-ea"/>
              </a:rPr>
              <a:t>，</a:t>
            </a:r>
            <a:r>
              <a:rPr lang="zh-CN" altLang="en-US" sz="2800" b="1" dirty="0">
                <a:latin typeface="+mn-lt"/>
                <a:ea typeface="+mn-ea"/>
              </a:rPr>
              <a:t>图（</a:t>
            </a:r>
            <a:r>
              <a:rPr lang="en-US" altLang="zh-CN" sz="2800" b="1" dirty="0">
                <a:latin typeface="+mn-lt"/>
                <a:ea typeface="+mn-ea"/>
              </a:rPr>
              <a:t>l</a:t>
            </a:r>
            <a:r>
              <a:rPr lang="zh-CN" altLang="en-US" sz="2800" b="1" dirty="0">
                <a:latin typeface="+mn-lt"/>
                <a:ea typeface="+mn-ea"/>
              </a:rPr>
              <a:t>）、图（</a:t>
            </a:r>
            <a:r>
              <a:rPr lang="en-US" altLang="zh-CN" sz="2800" b="1" dirty="0">
                <a:latin typeface="+mn-lt"/>
                <a:ea typeface="+mn-ea"/>
              </a:rPr>
              <a:t>2</a:t>
            </a:r>
            <a:r>
              <a:rPr lang="zh-CN" altLang="en-US" sz="2800" b="1" dirty="0">
                <a:latin typeface="+mn-lt"/>
                <a:ea typeface="+mn-ea"/>
              </a:rPr>
              <a:t>）、图（</a:t>
            </a:r>
            <a:r>
              <a:rPr lang="en-US" altLang="zh-CN" sz="2800" b="1" dirty="0">
                <a:latin typeface="+mn-lt"/>
                <a:ea typeface="+mn-ea"/>
              </a:rPr>
              <a:t>3</a:t>
            </a:r>
            <a:r>
              <a:rPr lang="zh-CN" altLang="en-US" sz="2800" b="1" dirty="0">
                <a:latin typeface="+mn-lt"/>
                <a:ea typeface="+mn-ea"/>
              </a:rPr>
              <a:t>）分别是底面为正三角形、等腰直角三角形的三棱柱和底面为正方形的四棱柱的俯视图，分别画出它们的主视图和左视图．（棱柱的高都是</a:t>
            </a:r>
            <a:r>
              <a:rPr lang="en-US" altLang="zh-CN" sz="2800" b="1" dirty="0">
                <a:latin typeface="+mn-lt"/>
                <a:ea typeface="+mn-ea"/>
              </a:rPr>
              <a:t>1.6cm)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2338388"/>
            <a:ext cx="77914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798888" y="5181600"/>
            <a:ext cx="168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图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32-2-18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381000" y="76200"/>
            <a:ext cx="3576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解：如图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32-2-19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所示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zh-CN" alt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125" y="762000"/>
            <a:ext cx="2846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8100" y="762000"/>
            <a:ext cx="30527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0575" y="3048000"/>
            <a:ext cx="23336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33863" y="5268913"/>
            <a:ext cx="168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图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32-2-19</a:t>
            </a:r>
            <a:endParaRPr lang="zh-CN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762000"/>
            <a:ext cx="615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主视图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9000" y="849313"/>
            <a:ext cx="615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左视图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1850" y="849313"/>
            <a:ext cx="615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主视图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77200" y="849313"/>
            <a:ext cx="615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左视图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3525" y="3048000"/>
            <a:ext cx="615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主视图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1650" y="3135313"/>
            <a:ext cx="615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左视图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81000" y="2297113"/>
            <a:ext cx="413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底面为正三角形的三棱柱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2888" y="4441825"/>
            <a:ext cx="379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底面为正方形的四棱柱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291138" y="2127250"/>
            <a:ext cx="29511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/>
              <a:t>底面为等腰直角三角形的三棱柱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0825" y="152400"/>
            <a:ext cx="56356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zh-CN" sz="3600" b="1" dirty="0" smtClean="0">
                <a:solidFill>
                  <a:schemeClr val="accent2"/>
                </a:solidFill>
                <a:latin typeface="+mn-lt"/>
                <a:ea typeface="+mn-ea"/>
              </a:rPr>
              <a:t>小结</a:t>
            </a:r>
            <a:r>
              <a:rPr lang="en-US" altLang="zh-CN" sz="3600" b="1" dirty="0" smtClean="0">
                <a:solidFill>
                  <a:schemeClr val="accent2"/>
                </a:solidFill>
                <a:latin typeface="+mn-lt"/>
                <a:ea typeface="+mn-ea"/>
              </a:rPr>
              <a:t>    </a:t>
            </a:r>
            <a:r>
              <a:rPr lang="zh-CN" altLang="zh-CN" sz="3600" b="1" dirty="0" smtClean="0">
                <a:solidFill>
                  <a:schemeClr val="accent2"/>
                </a:solidFill>
                <a:latin typeface="+mn-lt"/>
                <a:ea typeface="+mn-ea"/>
              </a:rPr>
              <a:t>三视图的画法：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6875" y="1882775"/>
            <a:ext cx="8747125" cy="757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zh-CN" sz="3600" b="1" dirty="0" smtClean="0">
                <a:latin typeface="+mn-lt"/>
                <a:ea typeface="+mn-ea"/>
              </a:rPr>
              <a:t>2. </a:t>
            </a:r>
            <a:r>
              <a:rPr lang="zh-CN" altLang="zh-CN" sz="2800" b="1" dirty="0" smtClean="0">
                <a:latin typeface="+mn-lt"/>
                <a:ea typeface="+mn-ea"/>
              </a:rPr>
              <a:t>(主俯)</a:t>
            </a:r>
            <a:r>
              <a:rPr lang="zh-CN" altLang="zh-CN" sz="3600" b="1" dirty="0" smtClean="0">
                <a:solidFill>
                  <a:schemeClr val="accent2"/>
                </a:solidFill>
                <a:latin typeface="+mn-lt"/>
                <a:ea typeface="+mn-ea"/>
              </a:rPr>
              <a:t>长对正</a:t>
            </a:r>
            <a:r>
              <a:rPr lang="zh-CN" altLang="zh-CN" sz="3600" b="1" dirty="0" smtClean="0">
                <a:latin typeface="+mn-lt"/>
                <a:ea typeface="+mn-ea"/>
              </a:rPr>
              <a:t>，</a:t>
            </a:r>
            <a:r>
              <a:rPr lang="zh-CN" altLang="zh-CN" sz="2800" b="1" dirty="0" smtClean="0">
                <a:latin typeface="+mn-lt"/>
                <a:ea typeface="+mn-ea"/>
              </a:rPr>
              <a:t>(主左)</a:t>
            </a:r>
            <a:r>
              <a:rPr lang="zh-CN" altLang="zh-CN" sz="3600" b="1" dirty="0" smtClean="0">
                <a:solidFill>
                  <a:schemeClr val="accent2"/>
                </a:solidFill>
                <a:latin typeface="+mn-lt"/>
                <a:ea typeface="+mn-ea"/>
              </a:rPr>
              <a:t>高平齐</a:t>
            </a:r>
            <a:r>
              <a:rPr lang="zh-CN" altLang="zh-CN" sz="3600" b="1" dirty="0" smtClean="0">
                <a:latin typeface="+mn-lt"/>
                <a:ea typeface="+mn-ea"/>
              </a:rPr>
              <a:t>，</a:t>
            </a:r>
            <a:r>
              <a:rPr lang="zh-CN" altLang="zh-CN" sz="2800" b="1" dirty="0" smtClean="0">
                <a:latin typeface="+mn-lt"/>
                <a:ea typeface="+mn-ea"/>
              </a:rPr>
              <a:t>(俯左)</a:t>
            </a:r>
            <a:r>
              <a:rPr lang="zh-CN" altLang="zh-CN" sz="3600" b="1" dirty="0" smtClean="0">
                <a:solidFill>
                  <a:schemeClr val="accent2"/>
                </a:solidFill>
                <a:latin typeface="+mn-lt"/>
                <a:ea typeface="+mn-ea"/>
              </a:rPr>
              <a:t>宽相等</a:t>
            </a:r>
            <a:r>
              <a:rPr lang="zh-CN" altLang="zh-CN" sz="3600" b="1" dirty="0" smtClean="0">
                <a:latin typeface="+mn-lt"/>
                <a:ea typeface="+mn-ea"/>
              </a:rPr>
              <a:t>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6875" y="1089025"/>
            <a:ext cx="82899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zh-CN" sz="3600" b="1" dirty="0" smtClean="0">
                <a:latin typeface="+mn-lt"/>
                <a:ea typeface="+mn-ea"/>
              </a:rPr>
              <a:t>1.画图之前先弄清几何体的结构</a:t>
            </a:r>
            <a:r>
              <a:rPr lang="en-US" altLang="zh-CN" sz="3600" b="1" dirty="0" smtClean="0">
                <a:latin typeface="+mn-lt"/>
                <a:ea typeface="+mn-ea"/>
              </a:rPr>
              <a:t>.</a:t>
            </a:r>
            <a:endParaRPr lang="zh-CN" altLang="zh-CN" sz="3600" b="1" dirty="0" smtClean="0">
              <a:latin typeface="+mn-lt"/>
              <a:ea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9575" y="2895600"/>
            <a:ext cx="8353425" cy="27515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3600" b="1" dirty="0" smtClean="0">
                <a:latin typeface="+mn-lt"/>
                <a:ea typeface="+mn-ea"/>
              </a:rPr>
              <a:t>3.</a:t>
            </a:r>
            <a:r>
              <a:rPr lang="zh-CN" altLang="en-US" sz="3600" b="1" dirty="0" smtClean="0">
                <a:latin typeface="+mn-lt"/>
                <a:ea typeface="+mn-ea"/>
              </a:rPr>
              <a:t>读图时，无法根据某一个视图确定其空间形状，因此必须将有关视图联系起来分析，找出各个视图之间的关系，从而把握整个立体图形的形状</a:t>
            </a:r>
            <a:r>
              <a:rPr lang="en-US" altLang="zh-CN" sz="3600" b="1" dirty="0" smtClean="0">
                <a:latin typeface="+mn-ea"/>
                <a:ea typeface="+mn-ea"/>
              </a:rPr>
              <a:t>. </a:t>
            </a:r>
            <a:r>
              <a:rPr lang="zh-CN" altLang="en-US" sz="3600" b="1" dirty="0" smtClean="0"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7319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400" b="1" dirty="0">
                <a:solidFill>
                  <a:schemeClr val="tx2"/>
                </a:solidFill>
                <a:ea typeface="幼圆" panose="02010509060101010101" pitchFamily="49" charset="-122"/>
              </a:rPr>
              <a:t>什么是空间图形的三视图呢?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27088" y="1558925"/>
            <a:ext cx="74120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/>
              <a:t>概念:</a:t>
            </a:r>
            <a:r>
              <a:rPr lang="zh-CN" altLang="zh-CN" sz="3200" b="1" dirty="0">
                <a:solidFill>
                  <a:srgbClr val="FF0000"/>
                </a:solidFill>
              </a:rPr>
              <a:t>视图</a:t>
            </a:r>
            <a:r>
              <a:rPr lang="zh-CN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是指将物体按正投影向投影面</a:t>
            </a:r>
          </a:p>
          <a:p>
            <a:pPr eaLnBrk="1" hangingPunct="1"/>
            <a:r>
              <a:rPr lang="zh-CN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         投射所得到的图形.</a:t>
            </a:r>
          </a:p>
          <a:p>
            <a:pPr eaLnBrk="1" hangingPunct="1"/>
            <a:endParaRPr lang="zh-CN" altLang="zh-CN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r>
              <a:rPr lang="zh-CN" altLang="zh-CN" b="1" dirty="0"/>
              <a:t>          </a:t>
            </a:r>
            <a:r>
              <a:rPr lang="zh-CN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1.光线自物体的前面向后投射所得       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到的投影称为</a:t>
            </a:r>
            <a:r>
              <a:rPr lang="zh-CN" altLang="zh-CN" sz="3200" b="1" dirty="0">
                <a:solidFill>
                  <a:srgbClr val="FF0000"/>
                </a:solidFill>
              </a:rPr>
              <a:t>主视图或正视图.</a:t>
            </a:r>
          </a:p>
          <a:p>
            <a:pPr eaLnBrk="1" hangingPunct="1"/>
            <a:r>
              <a:rPr lang="zh-CN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   2.自上向下的称为</a:t>
            </a:r>
            <a:r>
              <a:rPr lang="zh-CN" altLang="zh-CN" sz="3200" b="1" dirty="0">
                <a:solidFill>
                  <a:srgbClr val="FF0000"/>
                </a:solidFill>
              </a:rPr>
              <a:t>俯视图.</a:t>
            </a:r>
          </a:p>
          <a:p>
            <a:pPr eaLnBrk="1" hangingPunct="1"/>
            <a:r>
              <a:rPr lang="zh-CN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   3.</a:t>
            </a:r>
            <a:r>
              <a:rPr lang="zh-CN" altLang="zh-CN" b="1" dirty="0"/>
              <a:t> </a:t>
            </a:r>
            <a:r>
              <a:rPr lang="zh-CN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自左向右的称为</a:t>
            </a:r>
            <a:r>
              <a:rPr lang="zh-CN" altLang="zh-CN" sz="3200" b="1" dirty="0">
                <a:solidFill>
                  <a:srgbClr val="FF0000"/>
                </a:solidFill>
              </a:rPr>
              <a:t>左视图.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-6350" y="3213100"/>
            <a:ext cx="1049338" cy="1728788"/>
            <a:chOff x="-4" y="0"/>
            <a:chExt cx="661" cy="1089"/>
          </a:xfrm>
        </p:grpSpPr>
        <p:sp>
          <p:nvSpPr>
            <p:cNvPr id="3078" name="AutoShape 5"/>
            <p:cNvSpPr/>
            <p:nvPr/>
          </p:nvSpPr>
          <p:spPr bwMode="auto">
            <a:xfrm>
              <a:off x="476" y="0"/>
              <a:ext cx="181" cy="1089"/>
            </a:xfrm>
            <a:prstGeom prst="leftBrace">
              <a:avLst>
                <a:gd name="adj1" fmla="val 5013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-4" y="136"/>
              <a:ext cx="42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200" b="1">
                  <a:solidFill>
                    <a:schemeClr val="tx2"/>
                  </a:solidFill>
                  <a:ea typeface="华文行楷" panose="02010800040101010101" pitchFamily="2" charset="-122"/>
                </a:rPr>
                <a:t>三视图</a:t>
              </a:r>
            </a:p>
          </p:txBody>
        </p:sp>
      </p:grp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60960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600278" y="382083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480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三视图的形成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9375" y="838200"/>
            <a:ext cx="9064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tx2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 把主视图、俯视图、左视图摊平在一个平面上得三视图</a:t>
            </a:r>
            <a:r>
              <a:rPr lang="en-US" altLang="zh-CN" sz="2800" b="1" dirty="0">
                <a:solidFill>
                  <a:schemeClr val="tx2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.</a:t>
            </a:r>
            <a:endParaRPr lang="zh-CN" altLang="zh-CN" sz="2800" b="1" dirty="0">
              <a:solidFill>
                <a:schemeClr val="tx2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0" y="1773238"/>
          <a:ext cx="4522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BMP 图像" r:id="rId4" imgW="4981575" imgH="4514850" progId="Paint.Picture">
                  <p:embed/>
                </p:oleObj>
              </mc:Choice>
              <mc:Fallback>
                <p:oleObj name="BMP 图像" r:id="rId4" imgW="4981575" imgH="451485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4452"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4522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343400" y="1600200"/>
          <a:ext cx="4257675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r:id="rId6" imgW="4981575" imgH="4219575" progId="Paint.Picture">
                  <p:embed/>
                </p:oleObj>
              </mc:Choice>
              <mc:Fallback>
                <p:oleObj r:id="rId6" imgW="4981575" imgH="421957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225" t="8533" r="13007" b="8533"/>
                      <a:stretch>
                        <a:fillRect/>
                      </a:stretch>
                    </p:blipFill>
                    <p:spPr bwMode="auto">
                      <a:xfrm>
                        <a:off x="4343400" y="1600200"/>
                        <a:ext cx="4257675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419600" y="4114800"/>
            <a:ext cx="762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200400" y="3581400"/>
            <a:ext cx="161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latin typeface="Times New Roman" panose="02020603050405020304" pitchFamily="18" charset="0"/>
              </a:rPr>
              <a:t>左视图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24000" y="15240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50" grpId="0" animBg="1"/>
      <p:bldP spid="61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9213" y="41275"/>
          <a:ext cx="4522787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4" imgW="4981575" imgH="4514850" progId="Paint.Picture">
                  <p:embed/>
                </p:oleObj>
              </mc:Choice>
              <mc:Fallback>
                <p:oleObj r:id="rId4" imgW="4981575" imgH="45148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4452"/>
                      <a:stretch>
                        <a:fillRect/>
                      </a:stretch>
                    </p:blipFill>
                    <p:spPr bwMode="auto">
                      <a:xfrm>
                        <a:off x="49213" y="41275"/>
                        <a:ext cx="4522787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800600" y="0"/>
          <a:ext cx="4256088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6" imgW="4981575" imgH="4219575" progId="Paint.Picture">
                  <p:embed/>
                </p:oleObj>
              </mc:Choice>
              <mc:Fallback>
                <p:oleObj r:id="rId6" imgW="4981575" imgH="42195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225" t="8533" r="13007" b="8533"/>
                      <a:stretch>
                        <a:fillRect/>
                      </a:stretch>
                    </p:blipFill>
                    <p:spPr bwMode="auto">
                      <a:xfrm>
                        <a:off x="4800600" y="0"/>
                        <a:ext cx="4256088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643438" y="3716338"/>
            <a:ext cx="762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733800" y="14478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latin typeface="Times New Roman" panose="02020603050405020304" pitchFamily="18" charset="0"/>
              </a:rPr>
              <a:t>左视图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41148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000099"/>
                </a:solidFill>
                <a:latin typeface="Tahoma" panose="020B0604030504040204" pitchFamily="34" charset="0"/>
              </a:rPr>
              <a:t>         </a:t>
            </a:r>
            <a:r>
              <a:rPr lang="zh-CN" altLang="zh-CN" sz="3600" dirty="0">
                <a:solidFill>
                  <a:srgbClr val="000099"/>
                </a:solidFill>
                <a:latin typeface="Tahoma" panose="020B0604030504040204" pitchFamily="34" charset="0"/>
              </a:rPr>
              <a:t>1. </a:t>
            </a:r>
            <a:r>
              <a:rPr lang="zh-CN" altLang="zh-CN" sz="3600" b="1" dirty="0">
                <a:solidFill>
                  <a:srgbClr val="000099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在主视图、俯视图中都体现形体的长度，且长度在竖直方向上是对正的，我们称之为</a:t>
            </a:r>
            <a:r>
              <a:rPr lang="zh-CN" altLang="zh-CN" sz="3600" b="1" dirty="0">
                <a:solidFill>
                  <a:srgbClr val="CC33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长对正</a:t>
            </a:r>
            <a:r>
              <a:rPr lang="en-US" altLang="zh-CN" sz="3600" b="1" dirty="0">
                <a:solidFill>
                  <a:srgbClr val="000099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.</a:t>
            </a:r>
            <a:endParaRPr lang="zh-CN" altLang="zh-CN" sz="3600" b="1" dirty="0">
              <a:solidFill>
                <a:srgbClr val="000099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9213" y="41275"/>
          <a:ext cx="4522787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4" imgW="4981575" imgH="4514850" progId="Paint.Picture">
                  <p:embed/>
                </p:oleObj>
              </mc:Choice>
              <mc:Fallback>
                <p:oleObj r:id="rId4" imgW="4981575" imgH="45148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4452"/>
                      <a:stretch>
                        <a:fillRect/>
                      </a:stretch>
                    </p:blipFill>
                    <p:spPr bwMode="auto">
                      <a:xfrm>
                        <a:off x="49213" y="41275"/>
                        <a:ext cx="4522787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800600" y="0"/>
          <a:ext cx="4256088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6" imgW="4981575" imgH="4219575" progId="Paint.Picture">
                  <p:embed/>
                </p:oleObj>
              </mc:Choice>
              <mc:Fallback>
                <p:oleObj r:id="rId6" imgW="4981575" imgH="42195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225" t="8533" r="13007" b="8533"/>
                      <a:stretch>
                        <a:fillRect/>
                      </a:stretch>
                    </p:blipFill>
                    <p:spPr bwMode="auto">
                      <a:xfrm>
                        <a:off x="4800600" y="0"/>
                        <a:ext cx="4256088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643438" y="3716338"/>
            <a:ext cx="762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33800" y="14478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latin typeface="Times New Roman" panose="02020603050405020304" pitchFamily="18" charset="0"/>
              </a:rPr>
              <a:t>左视图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4343400"/>
            <a:ext cx="8537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000099"/>
                </a:solidFill>
                <a:latin typeface="Tahoma" panose="020B0604030504040204" pitchFamily="34" charset="0"/>
              </a:rPr>
              <a:t>         2. </a:t>
            </a:r>
            <a:r>
              <a:rPr lang="zh-CN" altLang="zh-CN" sz="3200" b="1" dirty="0">
                <a:solidFill>
                  <a:srgbClr val="000099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在主视图、左视图上都体现形体的高度，且高度在水平方向上是平齐的，我们称之为</a:t>
            </a:r>
            <a:r>
              <a:rPr lang="zh-CN" altLang="zh-CN" sz="3200" b="1" dirty="0">
                <a:solidFill>
                  <a:srgbClr val="CC33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高平齐</a:t>
            </a:r>
            <a:r>
              <a:rPr lang="en-US" altLang="zh-CN" sz="3200" b="1" dirty="0">
                <a:solidFill>
                  <a:srgbClr val="000099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.</a:t>
            </a:r>
            <a:endParaRPr lang="zh-CN" altLang="zh-CN" sz="3200" b="1" dirty="0">
              <a:solidFill>
                <a:srgbClr val="000099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9213" y="41275"/>
          <a:ext cx="4522787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4" imgW="4981575" imgH="4514850" progId="Paint.Picture">
                  <p:embed/>
                </p:oleObj>
              </mc:Choice>
              <mc:Fallback>
                <p:oleObj r:id="rId4" imgW="4981575" imgH="45148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4452"/>
                      <a:stretch>
                        <a:fillRect/>
                      </a:stretch>
                    </p:blipFill>
                    <p:spPr bwMode="auto">
                      <a:xfrm>
                        <a:off x="49213" y="41275"/>
                        <a:ext cx="4522787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800600" y="0"/>
          <a:ext cx="4256088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r:id="rId6" imgW="4981575" imgH="4219575" progId="Paint.Picture">
                  <p:embed/>
                </p:oleObj>
              </mc:Choice>
              <mc:Fallback>
                <p:oleObj r:id="rId6" imgW="4981575" imgH="42195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225" t="8533" r="13007" b="8533"/>
                      <a:stretch>
                        <a:fillRect/>
                      </a:stretch>
                    </p:blipFill>
                    <p:spPr bwMode="auto">
                      <a:xfrm>
                        <a:off x="4800600" y="0"/>
                        <a:ext cx="4256088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643438" y="3716338"/>
            <a:ext cx="762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733800" y="1447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latin typeface="Times New Roman" panose="02020603050405020304" pitchFamily="18" charset="0"/>
              </a:rPr>
              <a:t>左视图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4495800"/>
            <a:ext cx="8537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000099"/>
                </a:solidFill>
                <a:latin typeface="Tahoma" panose="020B0604030504040204" pitchFamily="34" charset="0"/>
              </a:rPr>
              <a:t>         3. </a:t>
            </a:r>
            <a:r>
              <a:rPr lang="zh-CN" altLang="zh-CN" sz="3200" b="1" dirty="0">
                <a:solidFill>
                  <a:srgbClr val="000099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在左视图、俯视图上都体现形体的宽度，且是同一形体的宽度，是相等的，我们称之为</a:t>
            </a:r>
            <a:r>
              <a:rPr lang="zh-CN" altLang="zh-CN" sz="3200" b="1" dirty="0">
                <a:solidFill>
                  <a:srgbClr val="CC33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宽相等</a:t>
            </a:r>
            <a:r>
              <a:rPr lang="en-US" altLang="zh-CN" sz="3200" b="1" dirty="0">
                <a:solidFill>
                  <a:srgbClr val="000099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.</a:t>
            </a:r>
            <a:endParaRPr lang="zh-CN" altLang="zh-CN" sz="3200" b="1" dirty="0">
              <a:solidFill>
                <a:srgbClr val="000099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5327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三视图的对应规律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4508500"/>
            <a:ext cx="3565525" cy="6683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 dirty="0">
                <a:solidFill>
                  <a:schemeClr val="tx2"/>
                </a:solidFill>
                <a:latin typeface="Verdana" panose="020B0604030504040204" pitchFamily="34" charset="0"/>
              </a:rPr>
              <a:t>俯视图和左视图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908050"/>
            <a:ext cx="543718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270000"/>
            <a:ext cx="3565525" cy="647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zh-CN" sz="3600" b="1" dirty="0">
                <a:solidFill>
                  <a:schemeClr val="tx2"/>
                </a:solidFill>
                <a:latin typeface="Verdana" panose="020B0604030504040204" pitchFamily="34" charset="0"/>
              </a:rPr>
              <a:t>主视图和俯视图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9388" y="2781300"/>
            <a:ext cx="3392487" cy="649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chemeClr val="tx2"/>
                </a:solidFill>
                <a:latin typeface="Verdana" panose="020B0604030504040204" pitchFamily="34" charset="0"/>
              </a:rPr>
              <a:t>主视图和左视图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96875" y="1989138"/>
            <a:ext cx="24304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chemeClr val="accent2"/>
                </a:solidFill>
                <a:latin typeface="Verdana" panose="020B0604030504040204" pitchFamily="34" charset="0"/>
              </a:rPr>
              <a:t>----长对正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68313" y="3500438"/>
            <a:ext cx="24304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chemeClr val="accent2"/>
                </a:solidFill>
                <a:latin typeface="Verdana" panose="020B0604030504040204" pitchFamily="34" charset="0"/>
              </a:rPr>
              <a:t>----高平齐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84213" y="5375275"/>
            <a:ext cx="24304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chemeClr val="accent2"/>
                </a:solidFill>
                <a:latin typeface="Verdana" panose="020B0604030504040204" pitchFamily="34" charset="0"/>
              </a:rPr>
              <a:t>----宽相等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22860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5" grpId="0" animBg="1" autoUpdateAnimBg="0"/>
      <p:bldP spid="10246" grpId="0" animBg="1" autoUpdateAnimBg="0"/>
      <p:bldP spid="10247" grpId="0" autoUpdateAnimBg="0"/>
      <p:bldP spid="10248" grpId="0" autoUpdateAnimBg="0"/>
      <p:bldP spid="1024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594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 b="1">
                <a:latin typeface="Times New Roman" panose="02020603050405020304" pitchFamily="18" charset="0"/>
              </a:rPr>
              <a:t>画三视图应注意</a:t>
            </a:r>
            <a:r>
              <a:rPr lang="zh-CN" altLang="zh-CN" sz="2400" b="1">
                <a:latin typeface="Times New Roman" panose="02020603050405020304" pitchFamily="18" charset="0"/>
              </a:rPr>
              <a:t>：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1066800"/>
            <a:ext cx="12192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b="1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09600" y="4267200"/>
            <a:ext cx="1219200" cy="9144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b="1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800600" y="990600"/>
            <a:ext cx="1219200" cy="914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b="1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9600" y="12827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latin typeface="Times New Roman" panose="02020603050405020304" pitchFamily="18" charset="0"/>
              </a:rPr>
              <a:t>主视图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699000" y="1206500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latin typeface="Times New Roman" panose="02020603050405020304" pitchFamily="18" charset="0"/>
              </a:rPr>
              <a:t>左视图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latin typeface="Times New Roman" panose="02020603050405020304" pitchFamily="18" charset="0"/>
              </a:rPr>
              <a:t>俯视图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181600" y="3429000"/>
            <a:ext cx="32639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 b="1">
                <a:latin typeface="Times New Roman" panose="02020603050405020304" pitchFamily="18" charset="0"/>
              </a:rPr>
              <a:t>先定主视图，左视图在右，俯视图在下</a:t>
            </a:r>
            <a:r>
              <a:rPr lang="en-US" altLang="zh-CN" sz="3600" b="1">
                <a:latin typeface="Times New Roman" panose="02020603050405020304" pitchFamily="18" charset="0"/>
              </a:rPr>
              <a:t>.</a:t>
            </a:r>
            <a:endParaRPr lang="zh-CN" altLang="zh-CN" sz="3600" b="1">
              <a:latin typeface="Times New Roman" panose="02020603050405020304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458788" y="1981200"/>
            <a:ext cx="738187" cy="2286000"/>
            <a:chOff x="-3" y="0"/>
            <a:chExt cx="465" cy="1440"/>
          </a:xfrm>
        </p:grpSpPr>
        <p:sp>
          <p:nvSpPr>
            <p:cNvPr id="9234" name="Line 11"/>
            <p:cNvSpPr>
              <a:spLocks noChangeShapeType="1"/>
            </p:cNvSpPr>
            <p:nvPr/>
          </p:nvSpPr>
          <p:spPr bwMode="auto">
            <a:xfrm>
              <a:off x="428" y="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5" name="Text Box 12"/>
            <p:cNvSpPr txBox="1">
              <a:spLocks noChangeArrowheads="1"/>
            </p:cNvSpPr>
            <p:nvPr/>
          </p:nvSpPr>
          <p:spPr bwMode="auto">
            <a:xfrm>
              <a:off x="-3" y="240"/>
              <a:ext cx="465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600" b="1">
                  <a:latin typeface="Times New Roman" panose="02020603050405020304" pitchFamily="18" charset="0"/>
                </a:rPr>
                <a:t>长对正</a:t>
              </a: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1905000" y="939800"/>
            <a:ext cx="2895600" cy="641350"/>
            <a:chOff x="0" y="0"/>
            <a:chExt cx="1824" cy="404"/>
          </a:xfrm>
        </p:grpSpPr>
        <p:sp>
          <p:nvSpPr>
            <p:cNvPr id="9232" name="Line 14"/>
            <p:cNvSpPr>
              <a:spLocks noChangeShapeType="1"/>
            </p:cNvSpPr>
            <p:nvPr/>
          </p:nvSpPr>
          <p:spPr bwMode="auto">
            <a:xfrm>
              <a:off x="0" y="36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3" name="Text Box 15"/>
            <p:cNvSpPr txBox="1">
              <a:spLocks noChangeArrowheads="1"/>
            </p:cNvSpPr>
            <p:nvPr/>
          </p:nvSpPr>
          <p:spPr bwMode="auto">
            <a:xfrm>
              <a:off x="376" y="0"/>
              <a:ext cx="12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600" b="1">
                  <a:latin typeface="Times New Roman" panose="02020603050405020304" pitchFamily="18" charset="0"/>
                </a:rPr>
                <a:t>高平齐</a:t>
              </a:r>
            </a:p>
          </p:txBody>
        </p:sp>
      </p:grpSp>
      <p:grpSp>
        <p:nvGrpSpPr>
          <p:cNvPr id="4" name="Group 16"/>
          <p:cNvGrpSpPr/>
          <p:nvPr/>
        </p:nvGrpSpPr>
        <p:grpSpPr bwMode="auto">
          <a:xfrm>
            <a:off x="1828800" y="1905000"/>
            <a:ext cx="3670300" cy="2971800"/>
            <a:chOff x="0" y="0"/>
            <a:chExt cx="2312" cy="1872"/>
          </a:xfrm>
        </p:grpSpPr>
        <p:sp>
          <p:nvSpPr>
            <p:cNvPr id="9230" name="Arc 17"/>
            <p:cNvSpPr/>
            <p:nvPr/>
          </p:nvSpPr>
          <p:spPr bwMode="auto">
            <a:xfrm flipV="1">
              <a:off x="0" y="0"/>
              <a:ext cx="2256" cy="18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1" name="Text Box 18"/>
            <p:cNvSpPr txBox="1">
              <a:spLocks noChangeArrowheads="1"/>
            </p:cNvSpPr>
            <p:nvPr/>
          </p:nvSpPr>
          <p:spPr bwMode="auto">
            <a:xfrm>
              <a:off x="776" y="920"/>
              <a:ext cx="15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600" b="1">
                  <a:latin typeface="Times New Roman" panose="02020603050405020304" pitchFamily="18" charset="0"/>
                </a:rPr>
                <a:t>宽相等</a:t>
              </a: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2388" y="5516563"/>
            <a:ext cx="8710612" cy="579437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zh-CN" altLang="zh-CN" sz="3200" b="1">
                <a:solidFill>
                  <a:srgbClr val="000099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   三视图能反映物体真实的形状和长、宽、高</a:t>
            </a:r>
            <a:r>
              <a:rPr lang="en-US" altLang="zh-CN" sz="3200" b="1">
                <a:solidFill>
                  <a:srgbClr val="000099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.</a:t>
            </a:r>
            <a:endParaRPr lang="zh-CN" altLang="zh-CN" sz="3200" b="1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 bldLvl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4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2.6|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8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全屏显示(4:3)</PresentationFormat>
  <Paragraphs>158</Paragraphs>
  <Slides>25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仿宋_GB2312</vt:lpstr>
      <vt:lpstr>黑体</vt:lpstr>
      <vt:lpstr>华文行楷</vt:lpstr>
      <vt:lpstr>华文细黑</vt:lpstr>
      <vt:lpstr>华文中宋</vt:lpstr>
      <vt:lpstr>隶书</vt:lpstr>
      <vt:lpstr>宋体</vt:lpstr>
      <vt:lpstr>微软雅黑</vt:lpstr>
      <vt:lpstr>幼圆</vt:lpstr>
      <vt:lpstr>Arial</vt:lpstr>
      <vt:lpstr>Calibri</vt:lpstr>
      <vt:lpstr>Lucida Sans Unicode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WWW.2PPT.COM
</vt:lpstr>
      <vt:lpstr>BMP 图像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圆柱，圆锥三视图</vt:lpstr>
      <vt:lpstr>球的三视图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2014-05-17T13:53:00Z</dcterms:created>
  <dcterms:modified xsi:type="dcterms:W3CDTF">2023-01-16T14:53:41Z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2EA779D828944D87A8C596FA841E909F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