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7" r:id="rId2"/>
    <p:sldId id="368" r:id="rId3"/>
    <p:sldId id="317" r:id="rId4"/>
    <p:sldId id="318" r:id="rId5"/>
    <p:sldId id="369" r:id="rId6"/>
    <p:sldId id="365" r:id="rId7"/>
    <p:sldId id="370" r:id="rId8"/>
    <p:sldId id="373" r:id="rId9"/>
    <p:sldId id="374" r:id="rId10"/>
    <p:sldId id="371" r:id="rId11"/>
    <p:sldId id="372" r:id="rId12"/>
    <p:sldId id="375" r:id="rId13"/>
    <p:sldId id="377" r:id="rId14"/>
    <p:sldId id="337" r:id="rId15"/>
    <p:sldId id="303" r:id="rId16"/>
    <p:sldId id="378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FF00FF"/>
    <a:srgbClr val="0000FF"/>
    <a:srgbClr val="0099CC"/>
    <a:srgbClr val="66CCFF"/>
    <a:srgbClr val="009900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3401" autoAdjust="0"/>
  </p:normalViewPr>
  <p:slideViewPr>
    <p:cSldViewPr>
      <p:cViewPr>
        <p:scale>
          <a:sx n="90" d="100"/>
          <a:sy n="90" d="100"/>
        </p:scale>
        <p:origin x="-22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BDC6231-BA0B-4323-98C7-3AE0C94A3E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7D3EF-7051-42B0-9F78-C34106025110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DD84B-8435-4F50-9605-F0D9C3BBF538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0CB2E-CD35-4CC4-A09C-CC36C52F90F4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FC07F-6F40-4929-96BD-BB94A80B1937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3782B-048E-4244-A130-C13D868D1DEA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82E-6377-4CD6-8EB4-E400C5C8CB85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F4EF9-0293-4A08-9FCD-A2B02904343E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72ACA-0F62-49F9-8E08-4F1FE384B34C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2C79A-2B4B-4775-B1C5-FE275930FA1D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BD712-DD88-49A5-8F01-68A986FE66BE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FB4839FF-327A-4415-866D-9B04C9A7F0E0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43138" y="836712"/>
            <a:ext cx="4370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400" dirty="0">
                <a:solidFill>
                  <a:schemeClr val="accent1">
                    <a:lumMod val="10000"/>
                  </a:schemeClr>
                </a:solidFill>
              </a:rPr>
              <a:t>Module 9   Unit </a:t>
            </a:r>
            <a:r>
              <a:rPr lang="en-US" altLang="zh-CN" sz="44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endParaRPr lang="en-US" altLang="zh-CN" sz="4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742" y="1784554"/>
            <a:ext cx="9144000" cy="175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dirty="0">
                <a:solidFill>
                  <a:schemeClr val="accent1">
                    <a:lumMod val="10000"/>
                  </a:schemeClr>
                </a:solidFill>
              </a:rPr>
              <a:t>They’re waiting for            buses or trains.</a:t>
            </a:r>
          </a:p>
        </p:txBody>
      </p:sp>
      <p:sp>
        <p:nvSpPr>
          <p:cNvPr id="6" name="矩形 5"/>
          <p:cNvSpPr/>
          <p:nvPr/>
        </p:nvSpPr>
        <p:spPr>
          <a:xfrm>
            <a:off x="-25742" y="4653136"/>
            <a:ext cx="916974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26627" name="Picture 4" descr="get?name=T1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424863" cy="58245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1E1B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364163" y="2420938"/>
            <a:ext cx="135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/>
              <a:t>Los Angeles</a:t>
            </a: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4859338" y="2276475"/>
            <a:ext cx="1946275" cy="538163"/>
          </a:xfrm>
          <a:prstGeom prst="flowChartProcess">
            <a:avLst/>
          </a:prstGeom>
          <a:solidFill>
            <a:schemeClr val="bg1">
              <a:alpha val="89803"/>
            </a:schemeClr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/>
              <a:t>Los Angeles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V="1">
            <a:off x="6156325" y="1773238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812088" y="1916113"/>
            <a:ext cx="1331912" cy="4826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prstDash val="dash"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/>
              <a:t>New York</a:t>
            </a:r>
            <a:r>
              <a:rPr lang="en-US" altLang="zh-CN" sz="1800"/>
              <a:t> </a:t>
            </a: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 flipV="1">
            <a:off x="7308850" y="1484313"/>
            <a:ext cx="6477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3132138" y="3141663"/>
            <a:ext cx="1727200" cy="5746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/>
              <a:t>Beijing 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V="1">
            <a:off x="3492500" y="1628775"/>
            <a:ext cx="215900" cy="144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3419475" y="836613"/>
            <a:ext cx="1368425" cy="50482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/>
              <a:t>Moscow</a:t>
            </a:r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 flipV="1">
            <a:off x="2411413" y="981075"/>
            <a:ext cx="9366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1258888" y="1916113"/>
            <a:ext cx="1368425" cy="72072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/>
              <a:t>London</a:t>
            </a: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V="1">
            <a:off x="1619250" y="1052513"/>
            <a:ext cx="73025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539750" y="6018213"/>
            <a:ext cx="7993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>
                <a:solidFill>
                  <a:srgbClr val="0000CC"/>
                </a:solidFill>
              </a:rPr>
              <a:t>What are  people in these places doing?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F92253-E620-4C32-BFFF-B89C8D1704DE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57475" y="569913"/>
            <a:ext cx="2214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CC00FF"/>
                </a:solidFill>
                <a:latin typeface="Arial" panose="020B0604020202020204" pitchFamily="34" charset="0"/>
              </a:rPr>
              <a:t>时差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98488" y="1241425"/>
            <a:ext cx="7620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Beijing 1:00 = London 17:00 </a:t>
            </a:r>
          </a:p>
          <a:p>
            <a:r>
              <a:rPr lang="en-US" altLang="zh-CN"/>
              <a:t>=Moscow 20:00 = Los Angeles 9:00 </a:t>
            </a:r>
          </a:p>
          <a:p>
            <a:r>
              <a:rPr lang="en-US" altLang="zh-CN"/>
              <a:t>= New York 12:00</a:t>
            </a:r>
          </a:p>
        </p:txBody>
      </p:sp>
      <p:pic>
        <p:nvPicPr>
          <p:cNvPr id="27653" name="Picture 7" descr="u=240334722,2521844765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2143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the map of the worl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2947988"/>
            <a:ext cx="56181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E57B0F-0884-40AC-8635-57DBE0BD31E4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00563" y="1052513"/>
            <a:ext cx="3876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In London it’s 5:00 p.m.. People </a:t>
            </a:r>
            <a:r>
              <a:rPr lang="en-US" altLang="zh-CN">
                <a:solidFill>
                  <a:srgbClr val="9900FF"/>
                </a:solidFill>
              </a:rPr>
              <a:t>are…</a:t>
            </a:r>
          </a:p>
          <a:p>
            <a:r>
              <a:rPr lang="en-US" altLang="zh-CN"/>
              <a:t>They </a:t>
            </a:r>
            <a:r>
              <a:rPr lang="en-US" altLang="zh-CN">
                <a:solidFill>
                  <a:srgbClr val="9900FF"/>
                </a:solidFill>
              </a:rPr>
              <a:t>aren’t…</a:t>
            </a:r>
          </a:p>
        </p:txBody>
      </p:sp>
      <p:pic>
        <p:nvPicPr>
          <p:cNvPr id="28676" name="Picture 7" descr="图片1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549275"/>
            <a:ext cx="35337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5E949C-5722-45AB-9070-70E1EB9CF9AC}" type="slidenum">
              <a:rPr lang="en-US" altLang="zh-CN"/>
              <a:t>13</a:t>
            </a:fld>
            <a:endParaRPr lang="en-US" altLang="zh-CN"/>
          </a:p>
        </p:txBody>
      </p:sp>
      <p:pic>
        <p:nvPicPr>
          <p:cNvPr id="29699" name="Picture 3" descr="Ame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90600"/>
            <a:ext cx="384175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500563" y="990600"/>
            <a:ext cx="3887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In New York it’s 12:00a.m..</a:t>
            </a:r>
          </a:p>
          <a:p>
            <a:r>
              <a:rPr lang="en-US" altLang="zh-CN"/>
              <a:t>People </a:t>
            </a:r>
            <a:r>
              <a:rPr lang="en-US" altLang="zh-CN">
                <a:solidFill>
                  <a:srgbClr val="9900FF"/>
                </a:solidFill>
              </a:rPr>
              <a:t>are…</a:t>
            </a:r>
          </a:p>
          <a:p>
            <a:r>
              <a:rPr lang="en-US" altLang="zh-CN"/>
              <a:t>They </a:t>
            </a:r>
            <a:r>
              <a:rPr lang="en-US" altLang="zh-CN">
                <a:solidFill>
                  <a:srgbClr val="9900FF"/>
                </a:solidFill>
              </a:rPr>
              <a:t>aren’t…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755650" y="620713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2060"/>
                </a:solidFill>
                <a:latin typeface="Arial Black" panose="020B0A04020102020204" pitchFamily="34" charset="0"/>
              </a:rPr>
              <a:t>Read the postcard and check the true sentences.</a:t>
            </a:r>
            <a:endParaRPr lang="zh-CN" altLang="en-US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500063" y="2071688"/>
            <a:ext cx="74168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200"/>
              <a:t>This is a postcard from Betty’s mum.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200"/>
              <a:t>Betty’s mum is visiting her friends in Hollywood.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200"/>
              <a:t>Betty is enjoying the movie.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200"/>
              <a:t>Betty’s mum is taking a lot of photos.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8059738" y="243205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8059738" y="315118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8059738" y="459105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8059738" y="5311775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7916863" y="2214563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√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7916863" y="2935288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√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7916863" y="5167313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√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/>
      <p:bldP spid="103436" grpId="0"/>
      <p:bldP spid="103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28750" y="2500313"/>
            <a:ext cx="631983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FF"/>
                </a:solidFill>
              </a:rPr>
              <a:t>   </a:t>
            </a:r>
            <a:r>
              <a:rPr lang="zh-CN" altLang="zh-CN" sz="3200" dirty="0">
                <a:solidFill>
                  <a:srgbClr val="0000FF"/>
                </a:solidFill>
              </a:rPr>
              <a:t>Start like this: </a:t>
            </a:r>
            <a:r>
              <a:rPr lang="zh-CN" altLang="zh-CN" sz="3200" i="1" dirty="0">
                <a:solidFill>
                  <a:srgbClr val="0000FF"/>
                </a:solidFill>
              </a:rPr>
              <a:t>Dear Grandma,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</a:rPr>
              <a:t>   </a:t>
            </a:r>
            <a:r>
              <a:rPr lang="zh-CN" altLang="zh-CN" sz="3200" dirty="0">
                <a:solidFill>
                  <a:srgbClr val="0000FF"/>
                </a:solidFill>
              </a:rPr>
              <a:t>Say what she</a:t>
            </a:r>
            <a:r>
              <a:rPr lang="en-US" altLang="zh-CN" sz="3200" dirty="0">
                <a:solidFill>
                  <a:srgbClr val="0000FF"/>
                </a:solidFill>
              </a:rPr>
              <a:t>’</a:t>
            </a:r>
            <a:r>
              <a:rPr lang="zh-CN" altLang="zh-CN" sz="3200" dirty="0">
                <a:solidFill>
                  <a:srgbClr val="0000FF"/>
                </a:solidFill>
              </a:rPr>
              <a:t>s doing.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</a:rPr>
              <a:t>   </a:t>
            </a:r>
            <a:r>
              <a:rPr lang="zh-CN" altLang="zh-CN" sz="3200" dirty="0">
                <a:solidFill>
                  <a:srgbClr val="0000FF"/>
                </a:solidFill>
              </a:rPr>
              <a:t>Say if she</a:t>
            </a:r>
            <a:r>
              <a:rPr lang="en-US" altLang="zh-CN" sz="3200" dirty="0">
                <a:solidFill>
                  <a:srgbClr val="0000FF"/>
                </a:solidFill>
              </a:rPr>
              <a:t>’</a:t>
            </a:r>
            <a:r>
              <a:rPr lang="zh-CN" altLang="zh-CN" sz="3200" dirty="0">
                <a:solidFill>
                  <a:srgbClr val="0000FF"/>
                </a:solidFill>
              </a:rPr>
              <a:t>s enjoying her visit.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</a:rPr>
              <a:t>   </a:t>
            </a:r>
            <a:r>
              <a:rPr lang="zh-CN" altLang="zh-CN" sz="3200" dirty="0">
                <a:solidFill>
                  <a:srgbClr val="0000FF"/>
                </a:solidFill>
              </a:rPr>
              <a:t>Finish like this: </a:t>
            </a:r>
            <a:r>
              <a:rPr lang="zh-CN" altLang="zh-CN" sz="3200" i="1" dirty="0">
                <a:solidFill>
                  <a:srgbClr val="0000FF"/>
                </a:solidFill>
              </a:rPr>
              <a:t>Love, Betty </a:t>
            </a:r>
            <a:endParaRPr lang="en-US" altLang="zh-CN" sz="3200" i="1" dirty="0">
              <a:solidFill>
                <a:srgbClr val="0000FF"/>
              </a:solidFill>
            </a:endParaRP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1143000" y="785813"/>
            <a:ext cx="700087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dirty="0">
                <a:solidFill>
                  <a:srgbClr val="002060"/>
                </a:solidFill>
              </a:rPr>
              <a:t>Write Betty</a:t>
            </a:r>
            <a:r>
              <a:rPr lang="en-US" altLang="zh-CN" dirty="0">
                <a:solidFill>
                  <a:srgbClr val="002060"/>
                </a:solidFill>
              </a:rPr>
              <a:t>’</a:t>
            </a:r>
            <a:r>
              <a:rPr lang="zh-CN" altLang="zh-CN" dirty="0">
                <a:solidFill>
                  <a:srgbClr val="002060"/>
                </a:solidFill>
              </a:rPr>
              <a:t>s postcard to her grandmother from the Great Wall</a:t>
            </a:r>
            <a:r>
              <a:rPr lang="zh-CN" altLang="zh-CN" dirty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53538" cy="6858000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3" y="2348880"/>
            <a:ext cx="705678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66"/>
                  </a:outerShdw>
                </a:effectLst>
              </a14:hiddenEffects>
            </a:ext>
          </a:extLst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6000" dirty="0">
                <a:ln w="19050">
                  <a:solidFill>
                    <a:srgbClr val="4BACC6">
                      <a:lumMod val="75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sto MT" panose="02040603050505030304" pitchFamily="18" charset="0"/>
              </a:rPr>
              <a:t> Thank you</a:t>
            </a:r>
            <a:r>
              <a:rPr lang="zh-CN" altLang="en-US" sz="6000" dirty="0">
                <a:ln w="19050">
                  <a:solidFill>
                    <a:srgbClr val="4BACC6">
                      <a:lumMod val="75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sto MT" panose="02040603050505030304" pitchFamily="18" charset="0"/>
              </a:rPr>
              <a:t>！</a:t>
            </a:r>
            <a:endParaRPr lang="en-US" altLang="zh-CN" sz="7000" dirty="0"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http://img3.tupian114.com/attachments/images/201305/20130515/094239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252663"/>
            <a:ext cx="42005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4"/>
          <p:cNvSpPr>
            <a:spLocks noChangeArrowheads="1"/>
          </p:cNvSpPr>
          <p:nvPr/>
        </p:nvSpPr>
        <p:spPr bwMode="auto">
          <a:xfrm>
            <a:off x="539750" y="4849813"/>
            <a:ext cx="3209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</a:rPr>
              <a:t>They are leaving for school.</a:t>
            </a:r>
          </a:p>
        </p:txBody>
      </p:sp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2609850" y="908050"/>
            <a:ext cx="6408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</a:rPr>
              <a:t>hat is she / he doing?    She / He is …</a:t>
            </a:r>
          </a:p>
          <a:p>
            <a:r>
              <a:rPr lang="en-US" altLang="zh-CN" sz="2800" dirty="0">
                <a:solidFill>
                  <a:srgbClr val="002060"/>
                </a:solidFill>
              </a:rPr>
              <a:t>What are they doing?   They’re…</a:t>
            </a:r>
          </a:p>
        </p:txBody>
      </p:sp>
      <p:sp>
        <p:nvSpPr>
          <p:cNvPr id="7" name="矩形 6"/>
          <p:cNvSpPr/>
          <p:nvPr/>
        </p:nvSpPr>
        <p:spPr>
          <a:xfrm>
            <a:off x="174246" y="116632"/>
            <a:ext cx="24352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dirty="0">
                <a:ln w="10541" cmpd="sng">
                  <a:solidFill>
                    <a:srgbClr val="66CCFF"/>
                  </a:solidFill>
                  <a:prstDash val="solid"/>
                </a:ln>
                <a:solidFill>
                  <a:srgbClr val="0099CC"/>
                </a:solidFill>
              </a:rPr>
              <a:t>Lead in</a:t>
            </a:r>
            <a:endParaRPr lang="zh-CN" altLang="en-US" sz="5400" dirty="0">
              <a:ln w="10541" cmpd="sng">
                <a:solidFill>
                  <a:srgbClr val="66CCFF"/>
                </a:solidFill>
                <a:prstDash val="solid"/>
              </a:ln>
              <a:solidFill>
                <a:srgbClr val="0099CC"/>
              </a:solidFill>
            </a:endParaRPr>
          </a:p>
        </p:txBody>
      </p:sp>
      <p:pic>
        <p:nvPicPr>
          <p:cNvPr id="18438" name="Picture 12" descr="waiting-at-the-bus-sto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2157413"/>
            <a:ext cx="354488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矩形 8"/>
          <p:cNvSpPr>
            <a:spLocks noChangeArrowheads="1"/>
          </p:cNvSpPr>
          <p:nvPr/>
        </p:nvSpPr>
        <p:spPr bwMode="auto">
          <a:xfrm>
            <a:off x="5364163" y="4941888"/>
            <a:ext cx="34020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</a:rPr>
              <a:t>They are waiting for the bus.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2124073" y="476672"/>
            <a:ext cx="51842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are they doing?</a:t>
            </a:r>
            <a:endParaRPr lang="zh-CN" alt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098675"/>
            <a:ext cx="2160587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2127250"/>
            <a:ext cx="22510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5163" y="2184400"/>
            <a:ext cx="306228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1"/>
          <p:cNvSpPr>
            <a:spLocks noChangeArrowheads="1"/>
          </p:cNvSpPr>
          <p:nvPr/>
        </p:nvSpPr>
        <p:spPr bwMode="auto">
          <a:xfrm>
            <a:off x="3514725" y="4905375"/>
            <a:ext cx="2443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have breakfast</a:t>
            </a: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73863" y="4929188"/>
            <a:ext cx="2457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9338" y="4719638"/>
            <a:ext cx="13176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1853377" y="476671"/>
            <a:ext cx="58690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are they doing?</a:t>
            </a:r>
            <a:endParaRPr lang="zh-CN" altLang="en-US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611188" y="4581525"/>
            <a:ext cx="41767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He is running for the train.</a:t>
            </a:r>
          </a:p>
        </p:txBody>
      </p:sp>
      <p:pic>
        <p:nvPicPr>
          <p:cNvPr id="20484" name="Picture 15" descr="037582486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2060575"/>
            <a:ext cx="3238500" cy="2908300"/>
          </a:xfrm>
        </p:spPr>
      </p:pic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076825" y="5445125"/>
            <a:ext cx="392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He’s getting dressed. 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6" name="Picture 16" descr="赶火车"/>
          <p:cNvPicPr>
            <a:picLocks noChangeAspect="1" noChangeArrowheads="1"/>
          </p:cNvPicPr>
          <p:nvPr/>
        </p:nvPicPr>
        <p:blipFill>
          <a:blip r:embed="rId4" cstate="email"/>
          <a:srcRect r="-41"/>
          <a:stretch>
            <a:fillRect/>
          </a:stretch>
        </p:blipFill>
        <p:spPr bwMode="auto">
          <a:xfrm>
            <a:off x="982663" y="1628775"/>
            <a:ext cx="34337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/>
      <p:bldP spid="747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6800" y="332656"/>
            <a:ext cx="680449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16200000" scaled="1"/>
                  <a:tileRect/>
                </a:gradFill>
              </a:rPr>
              <a:t>New words and expressions</a:t>
            </a:r>
            <a:endParaRPr lang="zh-CN" alt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6663" y="1282700"/>
            <a:ext cx="45720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drive </a:t>
            </a:r>
          </a:p>
          <a:p>
            <a:pPr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off</a:t>
            </a:r>
          </a:p>
          <a:p>
            <a:pPr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leave </a:t>
            </a:r>
          </a:p>
          <a:p>
            <a:pPr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restaurant </a:t>
            </a:r>
          </a:p>
          <a:p>
            <a:pPr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</a:t>
            </a:r>
          </a:p>
          <a:p>
            <a:pPr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</a:p>
          <a:p>
            <a:pPr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</a:t>
            </a:r>
          </a:p>
          <a:p>
            <a:pPr>
              <a:buFontTx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</a:t>
            </a:r>
          </a:p>
        </p:txBody>
      </p:sp>
      <p:sp>
        <p:nvSpPr>
          <p:cNvPr id="21508" name="矩形 5"/>
          <p:cNvSpPr>
            <a:spLocks noChangeArrowheads="1"/>
          </p:cNvSpPr>
          <p:nvPr/>
        </p:nvSpPr>
        <p:spPr bwMode="auto">
          <a:xfrm>
            <a:off x="3635375" y="1528763"/>
            <a:ext cx="47529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  </a:t>
            </a:r>
            <a:r>
              <a:rPr lang="en-US" altLang="zh-CN" sz="2800">
                <a:solidFill>
                  <a:srgbClr val="7030A0"/>
                </a:solidFill>
              </a:rPr>
              <a:t> v. </a:t>
            </a:r>
            <a:r>
              <a:rPr lang="zh-CN" altLang="en-US" sz="2800">
                <a:solidFill>
                  <a:srgbClr val="7030A0"/>
                </a:solidFill>
              </a:rPr>
              <a:t>驾驶；驾车     　</a:t>
            </a:r>
          </a:p>
          <a:p>
            <a:r>
              <a:rPr lang="zh-CN" altLang="en-US" sz="2800">
                <a:solidFill>
                  <a:srgbClr val="7030A0"/>
                </a:solidFill>
              </a:rPr>
              <a:t>    下</a:t>
            </a:r>
            <a:r>
              <a:rPr lang="en-US" altLang="zh-CN" sz="2600">
                <a:solidFill>
                  <a:srgbClr val="7030A0"/>
                </a:solidFill>
              </a:rPr>
              <a:t>(</a:t>
            </a:r>
            <a:r>
              <a:rPr lang="zh-CN" altLang="en-US" sz="2600">
                <a:solidFill>
                  <a:srgbClr val="7030A0"/>
                </a:solidFill>
              </a:rPr>
              <a:t>飞机、火车、公共汽车等</a:t>
            </a:r>
            <a:r>
              <a:rPr lang="en-US" altLang="zh-CN" sz="2600">
                <a:solidFill>
                  <a:srgbClr val="7030A0"/>
                </a:solidFill>
              </a:rPr>
              <a:t>) </a:t>
            </a:r>
            <a:r>
              <a:rPr lang="zh-CN" altLang="en-US" sz="2600">
                <a:solidFill>
                  <a:srgbClr val="7030A0"/>
                </a:solidFill>
              </a:rPr>
              <a:t>　 </a:t>
            </a:r>
            <a:r>
              <a:rPr lang="zh-CN" altLang="en-US" sz="2800">
                <a:solidFill>
                  <a:srgbClr val="7030A0"/>
                </a:solidFill>
              </a:rPr>
              <a:t>                   　</a:t>
            </a:r>
          </a:p>
          <a:p>
            <a:r>
              <a:rPr lang="en-US" altLang="zh-CN" sz="3200">
                <a:solidFill>
                  <a:srgbClr val="7030A0"/>
                </a:solidFill>
              </a:rPr>
              <a:t>   v. </a:t>
            </a:r>
            <a:r>
              <a:rPr lang="zh-CN" altLang="en-US" sz="3200">
                <a:solidFill>
                  <a:srgbClr val="7030A0"/>
                </a:solidFill>
              </a:rPr>
              <a:t>离开 </a:t>
            </a:r>
            <a:r>
              <a:rPr lang="zh-CN" altLang="en-US" sz="2800">
                <a:solidFill>
                  <a:srgbClr val="7030A0"/>
                </a:solidFill>
              </a:rPr>
              <a:t>　</a:t>
            </a:r>
          </a:p>
          <a:p>
            <a:r>
              <a:rPr lang="zh-CN" altLang="en-US" sz="3200">
                <a:solidFill>
                  <a:srgbClr val="7030A0"/>
                </a:solidFill>
              </a:rPr>
              <a:t>    </a:t>
            </a:r>
            <a:r>
              <a:rPr lang="en-US" altLang="zh-CN">
                <a:solidFill>
                  <a:srgbClr val="7030A0"/>
                </a:solidFill>
              </a:rPr>
              <a:t>n. </a:t>
            </a:r>
            <a:r>
              <a:rPr lang="zh-CN" altLang="en-US">
                <a:solidFill>
                  <a:srgbClr val="7030A0"/>
                </a:solidFill>
              </a:rPr>
              <a:t>饭店；餐馆    </a:t>
            </a:r>
            <a:endParaRPr lang="en-US" altLang="zh-CN" sz="3200">
              <a:solidFill>
                <a:srgbClr val="7030A0"/>
              </a:solidFill>
            </a:endParaRPr>
          </a:p>
          <a:p>
            <a:r>
              <a:rPr lang="en-US" altLang="zh-CN" sz="3200">
                <a:solidFill>
                  <a:srgbClr val="7030A0"/>
                </a:solidFill>
              </a:rPr>
              <a:t>    n. </a:t>
            </a:r>
            <a:r>
              <a:rPr lang="en-US" altLang="zh-CN" sz="2400">
                <a:solidFill>
                  <a:srgbClr val="7030A0"/>
                </a:solidFill>
              </a:rPr>
              <a:t>(</a:t>
            </a:r>
            <a:r>
              <a:rPr lang="zh-CN" altLang="en-US" sz="2400">
                <a:solidFill>
                  <a:srgbClr val="7030A0"/>
                </a:solidFill>
              </a:rPr>
              <a:t>某事发生的</a:t>
            </a:r>
            <a:r>
              <a:rPr lang="en-US" altLang="zh-CN" sz="2400">
                <a:solidFill>
                  <a:srgbClr val="7030A0"/>
                </a:solidFill>
              </a:rPr>
              <a:t>) </a:t>
            </a:r>
            <a:r>
              <a:rPr lang="zh-CN" altLang="en-US" sz="3200">
                <a:solidFill>
                  <a:srgbClr val="7030A0"/>
                </a:solidFill>
              </a:rPr>
              <a:t>时刻</a:t>
            </a:r>
            <a:r>
              <a:rPr lang="en-US" altLang="zh-CN" sz="3200">
                <a:solidFill>
                  <a:srgbClr val="7030A0"/>
                </a:solidFill>
              </a:rPr>
              <a:t>, </a:t>
            </a:r>
            <a:r>
              <a:rPr lang="zh-CN" altLang="en-US" sz="3200">
                <a:solidFill>
                  <a:srgbClr val="7030A0"/>
                </a:solidFill>
              </a:rPr>
              <a:t>时候　</a:t>
            </a:r>
            <a:r>
              <a:rPr lang="zh-CN" altLang="en-US" sz="2800">
                <a:solidFill>
                  <a:srgbClr val="7030A0"/>
                </a:solidFill>
              </a:rPr>
              <a:t>                     </a:t>
            </a:r>
          </a:p>
          <a:p>
            <a:r>
              <a:rPr lang="zh-CN" altLang="en-US" sz="2800">
                <a:solidFill>
                  <a:srgbClr val="7030A0"/>
                </a:solidFill>
              </a:rPr>
              <a:t>     </a:t>
            </a:r>
            <a:r>
              <a:rPr lang="en-US" altLang="zh-CN">
                <a:solidFill>
                  <a:srgbClr val="7030A0"/>
                </a:solidFill>
              </a:rPr>
              <a:t>n. </a:t>
            </a:r>
            <a:r>
              <a:rPr lang="zh-CN" altLang="en-US">
                <a:solidFill>
                  <a:srgbClr val="7030A0"/>
                </a:solidFill>
              </a:rPr>
              <a:t>地点</a:t>
            </a:r>
            <a:r>
              <a:rPr lang="en-US" altLang="zh-CN">
                <a:solidFill>
                  <a:srgbClr val="7030A0"/>
                </a:solidFill>
              </a:rPr>
              <a:t>  </a:t>
            </a:r>
          </a:p>
          <a:p>
            <a:r>
              <a:rPr lang="en-US" altLang="zh-CN" sz="3200">
                <a:solidFill>
                  <a:srgbClr val="7030A0"/>
                </a:solidFill>
              </a:rPr>
              <a:t>     adj. </a:t>
            </a:r>
            <a:r>
              <a:rPr lang="zh-CN" altLang="en-US" sz="2800">
                <a:solidFill>
                  <a:srgbClr val="7030A0"/>
                </a:solidFill>
              </a:rPr>
              <a:t>大部分</a:t>
            </a:r>
            <a:r>
              <a:rPr lang="en-US" altLang="zh-CN" sz="2400">
                <a:solidFill>
                  <a:srgbClr val="7030A0"/>
                </a:solidFill>
              </a:rPr>
              <a:t>(</a:t>
            </a:r>
            <a:r>
              <a:rPr lang="zh-CN" altLang="en-US" sz="2400">
                <a:solidFill>
                  <a:srgbClr val="7030A0"/>
                </a:solidFill>
              </a:rPr>
              <a:t>的</a:t>
            </a:r>
            <a:r>
              <a:rPr lang="en-US" altLang="zh-CN" sz="2400">
                <a:solidFill>
                  <a:srgbClr val="7030A0"/>
                </a:solidFill>
              </a:rPr>
              <a:t>)</a:t>
            </a:r>
            <a:r>
              <a:rPr lang="en-US" altLang="zh-CN" sz="2800">
                <a:solidFill>
                  <a:srgbClr val="7030A0"/>
                </a:solidFill>
              </a:rPr>
              <a:t>; </a:t>
            </a:r>
            <a:r>
              <a:rPr lang="zh-CN" altLang="en-US" sz="2800">
                <a:solidFill>
                  <a:srgbClr val="7030A0"/>
                </a:solidFill>
              </a:rPr>
              <a:t>大多数 </a:t>
            </a:r>
            <a:r>
              <a:rPr lang="en-US" altLang="zh-CN" sz="2400">
                <a:solidFill>
                  <a:srgbClr val="7030A0"/>
                </a:solidFill>
              </a:rPr>
              <a:t>(</a:t>
            </a:r>
            <a:r>
              <a:rPr lang="zh-CN" altLang="en-US" sz="2400">
                <a:solidFill>
                  <a:srgbClr val="7030A0"/>
                </a:solidFill>
              </a:rPr>
              <a:t>的</a:t>
            </a:r>
            <a:r>
              <a:rPr lang="en-US" altLang="zh-CN" sz="2400">
                <a:solidFill>
                  <a:srgbClr val="7030A0"/>
                </a:solidFill>
              </a:rPr>
              <a:t>)</a:t>
            </a:r>
          </a:p>
          <a:p>
            <a:r>
              <a:rPr lang="en-US" altLang="zh-CN" sz="2800">
                <a:solidFill>
                  <a:srgbClr val="7030A0"/>
                </a:solidFill>
              </a:rPr>
              <a:t>     n. </a:t>
            </a:r>
            <a:r>
              <a:rPr lang="zh-CN" altLang="en-US" sz="2800">
                <a:solidFill>
                  <a:srgbClr val="7030A0"/>
                </a:solidFill>
              </a:rPr>
              <a:t>明星；星；星状物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85813" y="1590675"/>
            <a:ext cx="756126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zh-CN" sz="3200" dirty="0" smtClean="0">
                <a:solidFill>
                  <a:srgbClr val="9900FF"/>
                </a:solidFill>
              </a:rPr>
              <a:t>Words &amp; Phrases: 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</a:rPr>
              <a:t>drive, off, get off, leave, restaurant, moment, place, thing, most, still, star,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95338" y="3025775"/>
            <a:ext cx="7634287" cy="30464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9900FF"/>
                </a:solidFill>
              </a:rPr>
              <a:t>Patterns: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</a:rPr>
              <a:t>People aren’t having dinner.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</a:rPr>
              <a:t>Some people are still working and some are going home from work.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</a:rPr>
              <a:t>Some people are seeing friends, calling home or shopping.</a:t>
            </a:r>
          </a:p>
        </p:txBody>
      </p:sp>
      <p:pic>
        <p:nvPicPr>
          <p:cNvPr id="22532" name="Picture 6" descr="newblo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85750"/>
            <a:ext cx="11525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7"/>
          <p:cNvSpPr>
            <a:spLocks noChangeArrowheads="1" noChangeShapeType="1" noTextEdit="1"/>
          </p:cNvSpPr>
          <p:nvPr/>
        </p:nvSpPr>
        <p:spPr bwMode="auto">
          <a:xfrm>
            <a:off x="3214688" y="500063"/>
            <a:ext cx="3373536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zh-CN" sz="4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Focus on</a:t>
            </a:r>
            <a:endParaRPr lang="zh-CN" altLang="en-US" sz="4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190973"/>
            <a:ext cx="4548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Language points</a:t>
            </a:r>
          </a:p>
        </p:txBody>
      </p:sp>
      <p:sp>
        <p:nvSpPr>
          <p:cNvPr id="3" name="矩形 2"/>
          <p:cNvSpPr/>
          <p:nvPr/>
        </p:nvSpPr>
        <p:spPr>
          <a:xfrm>
            <a:off x="388938" y="1231900"/>
            <a:ext cx="74898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1. At this moment, in different places of the world, people are doing different things. 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7030A0"/>
                </a:solidFill>
              </a:rPr>
              <a:t>     </a:t>
            </a:r>
            <a:r>
              <a:rPr lang="zh-CN" altLang="en-US" sz="3200" dirty="0">
                <a:solidFill>
                  <a:srgbClr val="7030A0"/>
                </a:solidFill>
              </a:rPr>
              <a:t>此时此刻，世界不同地方的人们正在做着不同的事情。</a:t>
            </a: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466725" y="4149725"/>
            <a:ext cx="71104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FF"/>
                </a:solidFill>
              </a:rPr>
              <a:t>     at this moment</a:t>
            </a:r>
            <a:r>
              <a:rPr lang="zh-CN" altLang="en-US" sz="3200" dirty="0"/>
              <a:t>意思是“现在，此刻”</a:t>
            </a:r>
          </a:p>
          <a:p>
            <a:r>
              <a:rPr lang="zh-CN" altLang="en-US" sz="3200" dirty="0"/>
              <a:t>常与现在进行时连用</a:t>
            </a:r>
            <a:r>
              <a:rPr lang="en-US" altLang="zh-CN" sz="3200" dirty="0"/>
              <a:t>, </a:t>
            </a:r>
            <a:r>
              <a:rPr lang="zh-CN" altLang="en-US" sz="3200" dirty="0"/>
              <a:t>也可写作</a:t>
            </a:r>
            <a:r>
              <a:rPr lang="en-US" altLang="zh-CN" sz="3200" dirty="0">
                <a:solidFill>
                  <a:srgbClr val="FF00FF"/>
                </a:solidFill>
              </a:rPr>
              <a:t>at the moment</a:t>
            </a:r>
            <a:r>
              <a:rPr lang="en-US" altLang="zh-CN" sz="3200" dirty="0"/>
              <a:t>, </a:t>
            </a:r>
            <a:r>
              <a:rPr lang="zh-CN" altLang="en-US" sz="3200" dirty="0"/>
              <a:t>近义词为</a:t>
            </a:r>
            <a:r>
              <a:rPr lang="en-US" altLang="zh-CN" sz="3200" dirty="0">
                <a:solidFill>
                  <a:srgbClr val="FF00FF"/>
                </a:solidFill>
              </a:rPr>
              <a:t>now</a:t>
            </a:r>
            <a:r>
              <a:rPr lang="zh-CN" altLang="en-US" sz="3200" dirty="0"/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459787" cy="3638550"/>
          </a:xfrm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Some are having</a:t>
            </a:r>
            <a:r>
              <a:rPr lang="en-US" altLang="zh-CN" sz="3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afternoon tea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 home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or having a drink.</a:t>
            </a:r>
            <a:r>
              <a:rPr lang="en-US" altLang="zh-CN" sz="3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zh-CN" sz="3600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一些人正在家里吃茶点或喝点东西。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3600" dirty="0" smtClean="0">
                <a:latin typeface="Times New Roman" panose="02020603050405020304" pitchFamily="18" charset="0"/>
              </a:rPr>
              <a:t>   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 you know how comes the 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afternoon tea?</a:t>
            </a:r>
            <a:r>
              <a:rPr lang="en-US" altLang="zh-CN" dirty="0" smtClean="0"/>
              <a:t>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    </a:t>
            </a:r>
            <a:r>
              <a:rPr lang="zh-CN" altLang="en-US" sz="3600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你知道下午茶的来历吗</a:t>
            </a:r>
            <a:r>
              <a:rPr lang="en-US" altLang="zh-CN" sz="3600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971550" y="4652963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FF"/>
                </a:solidFill>
              </a:rPr>
              <a:t>afternoon tea </a:t>
            </a:r>
            <a:r>
              <a:rPr lang="zh-CN" altLang="en-US">
                <a:solidFill>
                  <a:srgbClr val="000000"/>
                </a:solidFill>
              </a:rPr>
              <a:t>意思是 “下午茶</a:t>
            </a:r>
            <a:r>
              <a:rPr lang="en-US" altLang="zh-CN">
                <a:solidFill>
                  <a:srgbClr val="000000"/>
                </a:solidFill>
              </a:rPr>
              <a:t>, </a:t>
            </a:r>
            <a:r>
              <a:rPr lang="zh-CN" altLang="en-US">
                <a:solidFill>
                  <a:srgbClr val="000000"/>
                </a:solidFill>
              </a:rPr>
              <a:t>午后茶休”。</a:t>
            </a:r>
          </a:p>
        </p:txBody>
      </p:sp>
      <p:sp>
        <p:nvSpPr>
          <p:cNvPr id="2" name="矩形 1"/>
          <p:cNvSpPr/>
          <p:nvPr/>
        </p:nvSpPr>
        <p:spPr>
          <a:xfrm>
            <a:off x="2123728" y="260648"/>
            <a:ext cx="41044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build="p"/>
      <p:bldP spid="2088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052513"/>
            <a:ext cx="8424863" cy="3962400"/>
          </a:xfrm>
        </p:spPr>
        <p:txBody>
          <a:bodyPr/>
          <a:lstStyle/>
          <a:p>
            <a:pPr indent="-255905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’re</a:t>
            </a:r>
            <a:r>
              <a:rPr lang="en-US" altLang="zh-CN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9900FF"/>
                </a:solidFill>
                <a:latin typeface="Times New Roman" panose="02020603050405020304" pitchFamily="18" charset="0"/>
              </a:rPr>
              <a:t>waiting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for buses and running  </a:t>
            </a:r>
          </a:p>
          <a:p>
            <a:pPr indent="-255905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for trains. </a:t>
            </a:r>
          </a:p>
          <a:p>
            <a:pPr indent="-255905" algn="just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>
                <a:solidFill>
                  <a:srgbClr val="0099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dirty="0">
                <a:solidFill>
                  <a:srgbClr val="009900"/>
                </a:solidFill>
                <a:latin typeface="Times New Roman" panose="02020603050405020304" pitchFamily="18" charset="0"/>
              </a:rPr>
              <a:t>他们有的在等公共汽车，有的正跑去</a:t>
            </a:r>
          </a:p>
          <a:p>
            <a:pPr indent="-255905" algn="just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600" dirty="0">
                <a:solidFill>
                  <a:srgbClr val="009900"/>
                </a:solidFill>
                <a:latin typeface="Times New Roman" panose="02020603050405020304" pitchFamily="18" charset="0"/>
              </a:rPr>
              <a:t>    乘火车。</a:t>
            </a:r>
          </a:p>
          <a:p>
            <a:pPr indent="-255905" algn="just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Hurry up! Everyone is</a:t>
            </a:r>
            <a:r>
              <a:rPr lang="en-US" altLang="zh-CN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9900FF"/>
                </a:solidFill>
                <a:latin typeface="Times New Roman" panose="02020603050405020304" pitchFamily="18" charset="0"/>
              </a:rPr>
              <a:t>waiting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! </a:t>
            </a:r>
          </a:p>
          <a:p>
            <a:pPr indent="-255905" algn="just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dirty="0">
                <a:solidFill>
                  <a:srgbClr val="009900"/>
                </a:solidFill>
                <a:latin typeface="Times New Roman" panose="02020603050405020304" pitchFamily="18" charset="0"/>
              </a:rPr>
              <a:t>快点儿！大家都等着呢！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900113" y="4719638"/>
            <a:ext cx="80645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9900FF"/>
                </a:solidFill>
              </a:rPr>
              <a:t>wait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000000"/>
                </a:solidFill>
              </a:rPr>
              <a:t>意思是 “等待，等候”，是不及物动词。</a:t>
            </a:r>
          </a:p>
        </p:txBody>
      </p:sp>
      <p:sp>
        <p:nvSpPr>
          <p:cNvPr id="2" name="矩形 1"/>
          <p:cNvSpPr/>
          <p:nvPr/>
        </p:nvSpPr>
        <p:spPr>
          <a:xfrm>
            <a:off x="2483768" y="188640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09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/>
      <p:bldP spid="209923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全屏显示(4:3)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华文琥珀</vt:lpstr>
      <vt:lpstr>宋体</vt:lpstr>
      <vt:lpstr>微软雅黑</vt:lpstr>
      <vt:lpstr>Arial</vt:lpstr>
      <vt:lpstr>Arial Black</vt:lpstr>
      <vt:lpstr>Calibri</vt:lpstr>
      <vt:lpstr>Calisto MT</vt:lpstr>
      <vt:lpstr>Times New Roman</vt:lpstr>
      <vt:lpstr>Wingdings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2019-12-09T10:08:00Z</dcterms:created>
  <dcterms:modified xsi:type="dcterms:W3CDTF">2023-01-16T14:53:47Z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42352E4A470E46F79B573582F665AA96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