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orient="horz" pos="731">
          <p15:clr>
            <a:srgbClr val="A4A3A4"/>
          </p15:clr>
        </p15:guide>
        <p15:guide id="3" orient="horz" pos="3928">
          <p15:clr>
            <a:srgbClr val="A4A3A4"/>
          </p15:clr>
        </p15:guide>
        <p15:guide id="4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80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" y="918"/>
      </p:cViewPr>
      <p:guideLst>
        <p:guide pos="416"/>
        <p:guide orient="horz" pos="731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2CC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2CC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867" r="1431" b="618"/>
          <a:stretch>
            <a:fillRect/>
          </a:stretch>
        </p:blipFill>
        <p:spPr>
          <a:xfrm>
            <a:off x="-2597035" y="-1"/>
            <a:ext cx="6986498" cy="6863788"/>
          </a:xfrm>
          <a:custGeom>
            <a:avLst/>
            <a:gdLst>
              <a:gd name="connsiteX0" fmla="*/ 0 w 6986498"/>
              <a:gd name="connsiteY0" fmla="*/ 0 h 6863788"/>
              <a:gd name="connsiteX1" fmla="*/ 3003866 w 6986498"/>
              <a:gd name="connsiteY1" fmla="*/ 0 h 6863788"/>
              <a:gd name="connsiteX2" fmla="*/ 4374308 w 6986498"/>
              <a:gd name="connsiteY2" fmla="*/ 3426108 h 6863788"/>
              <a:gd name="connsiteX3" fmla="*/ 3001551 w 6986498"/>
              <a:gd name="connsiteY3" fmla="*/ 6858001 h 6863788"/>
              <a:gd name="connsiteX4" fmla="*/ 3124261 w 6986498"/>
              <a:gd name="connsiteY4" fmla="*/ 6858001 h 6863788"/>
              <a:gd name="connsiteX5" fmla="*/ 4497018 w 6986498"/>
              <a:gd name="connsiteY5" fmla="*/ 3426108 h 6863788"/>
              <a:gd name="connsiteX6" fmla="*/ 3126576 w 6986498"/>
              <a:gd name="connsiteY6" fmla="*/ 1 h 6863788"/>
              <a:gd name="connsiteX7" fmla="*/ 5613741 w 6986498"/>
              <a:gd name="connsiteY7" fmla="*/ 1 h 6863788"/>
              <a:gd name="connsiteX8" fmla="*/ 6986498 w 6986498"/>
              <a:gd name="connsiteY8" fmla="*/ 3431895 h 6863788"/>
              <a:gd name="connsiteX9" fmla="*/ 5613741 w 6986498"/>
              <a:gd name="connsiteY9" fmla="*/ 6863788 h 6863788"/>
              <a:gd name="connsiteX10" fmla="*/ 122711 w 6986498"/>
              <a:gd name="connsiteY10" fmla="*/ 6863788 h 6863788"/>
              <a:gd name="connsiteX11" fmla="*/ 122711 w 6986498"/>
              <a:gd name="connsiteY11" fmla="*/ 6858001 h 6863788"/>
              <a:gd name="connsiteX12" fmla="*/ 0 w 6986498"/>
              <a:gd name="connsiteY12" fmla="*/ 6858001 h 6863788"/>
              <a:gd name="connsiteX13" fmla="*/ 0 w 6986498"/>
              <a:gd name="connsiteY13" fmla="*/ 0 h 68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6498" h="6863788">
                <a:moveTo>
                  <a:pt x="0" y="0"/>
                </a:moveTo>
                <a:lnTo>
                  <a:pt x="3003866" y="0"/>
                </a:lnTo>
                <a:lnTo>
                  <a:pt x="4374308" y="3426108"/>
                </a:lnTo>
                <a:lnTo>
                  <a:pt x="3001551" y="6858001"/>
                </a:lnTo>
                <a:lnTo>
                  <a:pt x="3124261" y="6858001"/>
                </a:lnTo>
                <a:lnTo>
                  <a:pt x="4497018" y="3426108"/>
                </a:lnTo>
                <a:lnTo>
                  <a:pt x="3126576" y="1"/>
                </a:lnTo>
                <a:lnTo>
                  <a:pt x="5613741" y="1"/>
                </a:lnTo>
                <a:lnTo>
                  <a:pt x="6986498" y="3431895"/>
                </a:lnTo>
                <a:lnTo>
                  <a:pt x="5613741" y="6863788"/>
                </a:lnTo>
                <a:lnTo>
                  <a:pt x="122711" y="6863788"/>
                </a:lnTo>
                <a:lnTo>
                  <a:pt x="122711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43826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2CC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2CC8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6.2.1 </a:t>
                  </a:r>
                  <a:r>
                    <a:rPr lang="en-US" altLang="zh-CN" sz="5400" b="1" dirty="0">
                      <a:solidFill>
                        <a:srgbClr val="A2CC8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8</a:t>
                  </a:r>
                  <a:r>
                    <a:rPr lang="zh-CN" altLang="en-US" sz="5400" b="1" dirty="0">
                      <a:solidFill>
                        <a:srgbClr val="A2CC8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的乘法口诀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2CC8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7818"/>
            <a:ext cx="4062342" cy="298450"/>
          </a:xfrm>
          <a:prstGeom prst="rect">
            <a:avLst/>
          </a:prstGeom>
          <a:solidFill>
            <a:srgbClr val="A2CC8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35" name="矩形 34"/>
          <p:cNvSpPr/>
          <p:nvPr/>
        </p:nvSpPr>
        <p:spPr>
          <a:xfrm rot="1331889">
            <a:off x="3660438" y="4251364"/>
            <a:ext cx="156095" cy="2676330"/>
          </a:xfrm>
          <a:prstGeom prst="rect">
            <a:avLst/>
          </a:prstGeom>
          <a:solidFill>
            <a:srgbClr val="A2C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51434" y="2409892"/>
            <a:ext cx="201048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五八（      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94645" y="2454423"/>
            <a:ext cx="201048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二八（      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80655" y="3528706"/>
            <a:ext cx="23503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八八（       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37777" y="3516990"/>
            <a:ext cx="25410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）八二十四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94563" y="4754268"/>
            <a:ext cx="25410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）八四十八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37775" y="4910170"/>
            <a:ext cx="25410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）八五十六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400" y="1495706"/>
            <a:ext cx="11079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5103" y="2409891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08315" y="2454423"/>
            <a:ext cx="80021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56677" y="3517791"/>
            <a:ext cx="11079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六十四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70739" y="3516989"/>
            <a:ext cx="49244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33183" y="4754267"/>
            <a:ext cx="49244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71049" y="4910170"/>
            <a:ext cx="49244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2600539" y="1972956"/>
            <a:ext cx="8558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8×3=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4×8=        8×6=         7×8=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2600539" y="3184229"/>
            <a:ext cx="8558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8×2=        3×8=         8×8=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04671" y="1953017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26279" y="1972676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47887" y="1972676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69495" y="1953017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67501" y="3169885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26278" y="3169885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47886" y="3169885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69495" y="3198573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600539" y="4135981"/>
            <a:ext cx="8558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说一说计算每一题用的是哪句口诀。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660400" y="1426130"/>
            <a:ext cx="4512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写口诀填得数。</a:t>
            </a: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3339753" y="2055056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5912922" y="2049920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410091" y="3657614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5912922" y="3657614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353864" y="2819307"/>
            <a:ext cx="2373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二八十六</a:t>
            </a: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4870114" y="2819306"/>
            <a:ext cx="2373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五八四十</a:t>
            </a: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2353864" y="4360089"/>
            <a:ext cx="2760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四八三十二</a:t>
            </a: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4727575" y="4360090"/>
            <a:ext cx="2760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八八六十四</a:t>
            </a: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2186552" y="2055057"/>
            <a:ext cx="8783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2186552" y="3657614"/>
            <a:ext cx="7874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09732" y="1982252"/>
            <a:ext cx="5293085" cy="3553363"/>
            <a:chOff x="2186362" y="1203598"/>
            <a:chExt cx="3969814" cy="2665022"/>
          </a:xfrm>
        </p:grpSpPr>
        <p:sp>
          <p:nvSpPr>
            <p:cNvPr id="6" name="TextBox 19"/>
            <p:cNvSpPr txBox="1"/>
            <p:nvPr/>
          </p:nvSpPr>
          <p:spPr>
            <a:xfrm>
              <a:off x="2195736" y="1203598"/>
              <a:ext cx="1440160" cy="34624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7×8+8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191049" y="1976522"/>
              <a:ext cx="1440160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8×4+3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2191049" y="2749447"/>
              <a:ext cx="1440160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5×8-4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9"/>
            <p:cNvSpPr txBox="1"/>
            <p:nvPr/>
          </p:nvSpPr>
          <p:spPr>
            <a:xfrm>
              <a:off x="2186362" y="3522371"/>
              <a:ext cx="1440160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7×7-1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9"/>
            <p:cNvSpPr txBox="1"/>
            <p:nvPr/>
          </p:nvSpPr>
          <p:spPr>
            <a:xfrm>
              <a:off x="5148064" y="1203598"/>
              <a:ext cx="1008112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6×6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5143377" y="1976522"/>
              <a:ext cx="1008112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8×6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9"/>
            <p:cNvSpPr txBox="1"/>
            <p:nvPr/>
          </p:nvSpPr>
          <p:spPr>
            <a:xfrm>
              <a:off x="5143377" y="2749447"/>
              <a:ext cx="1008112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8×8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5138690" y="3522371"/>
              <a:ext cx="1008112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5×7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566086" y="2326710"/>
            <a:ext cx="2009975" cy="1833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515676" y="3369821"/>
            <a:ext cx="2009975" cy="1833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0" idx="1"/>
          </p:cNvCxnSpPr>
          <p:nvPr/>
        </p:nvCxnSpPr>
        <p:spPr>
          <a:xfrm flipV="1">
            <a:off x="5583480" y="2331066"/>
            <a:ext cx="1975188" cy="2036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550463" y="3468160"/>
            <a:ext cx="1975188" cy="2036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/>
          <p:nvPr/>
        </p:nvSpPr>
        <p:spPr>
          <a:xfrm>
            <a:off x="660400" y="1302751"/>
            <a:ext cx="261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连一连。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660400" y="1252362"/>
            <a:ext cx="339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看图列式计算。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77049" y="3762042"/>
            <a:ext cx="6240693" cy="2016225"/>
            <a:chOff x="2339752" y="2859782"/>
            <a:chExt cx="4680520" cy="1512168"/>
          </a:xfrm>
        </p:grpSpPr>
        <p:sp>
          <p:nvSpPr>
            <p:cNvPr id="6" name="TextBox 19"/>
            <p:cNvSpPr txBox="1"/>
            <p:nvPr/>
          </p:nvSpPr>
          <p:spPr>
            <a:xfrm>
              <a:off x="2339752" y="2859782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339752" y="3435846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2339752" y="4011910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口诀：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275856" y="4371950"/>
              <a:ext cx="2160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2006271" y="1795361"/>
            <a:ext cx="2402733" cy="1738559"/>
            <a:chOff x="1834771" y="1026072"/>
            <a:chExt cx="1802050" cy="13039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026072"/>
              <a:ext cx="504981" cy="69954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026072"/>
              <a:ext cx="504981" cy="69954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026072"/>
              <a:ext cx="504981" cy="69954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026072"/>
              <a:ext cx="504981" cy="69954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630449"/>
              <a:ext cx="504981" cy="69954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630449"/>
              <a:ext cx="504981" cy="69954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630449"/>
              <a:ext cx="504981" cy="69954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630449"/>
              <a:ext cx="504981" cy="69954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915778" y="1795361"/>
            <a:ext cx="2402733" cy="1738559"/>
            <a:chOff x="1834771" y="1026072"/>
            <a:chExt cx="1802050" cy="130391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026072"/>
              <a:ext cx="504981" cy="69954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026072"/>
              <a:ext cx="504981" cy="69954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026072"/>
              <a:ext cx="504981" cy="699542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026072"/>
              <a:ext cx="504981" cy="69954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630449"/>
              <a:ext cx="504981" cy="69954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630449"/>
              <a:ext cx="504981" cy="6995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630449"/>
              <a:ext cx="504981" cy="69954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630449"/>
              <a:ext cx="504981" cy="699542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7751663" y="1780871"/>
            <a:ext cx="2402733" cy="1738559"/>
            <a:chOff x="1834771" y="1026072"/>
            <a:chExt cx="1802050" cy="13039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026072"/>
              <a:ext cx="504981" cy="699542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026072"/>
              <a:ext cx="504981" cy="699542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026072"/>
              <a:ext cx="504981" cy="699542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026072"/>
              <a:ext cx="504981" cy="69954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630449"/>
              <a:ext cx="504981" cy="69954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630449"/>
              <a:ext cx="504981" cy="699542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630449"/>
              <a:ext cx="504981" cy="699542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630449"/>
              <a:ext cx="504981" cy="699542"/>
            </a:xfrm>
            <a:prstGeom prst="rect">
              <a:avLst/>
            </a:prstGeom>
          </p:spPr>
        </p:pic>
      </p:grpSp>
      <p:sp>
        <p:nvSpPr>
          <p:cNvPr id="43" name="矩形 4"/>
          <p:cNvSpPr>
            <a:spLocks noChangeArrowheads="1"/>
          </p:cNvSpPr>
          <p:nvPr/>
        </p:nvSpPr>
        <p:spPr bwMode="auto">
          <a:xfrm>
            <a:off x="3914859" y="4511740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"/>
          <p:cNvSpPr>
            <a:spLocks noChangeArrowheads="1"/>
          </p:cNvSpPr>
          <p:nvPr/>
        </p:nvSpPr>
        <p:spPr bwMode="auto">
          <a:xfrm>
            <a:off x="5116765" y="4518796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5116765" y="3743038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"/>
          <p:cNvSpPr>
            <a:spLocks noChangeArrowheads="1"/>
          </p:cNvSpPr>
          <p:nvPr/>
        </p:nvSpPr>
        <p:spPr bwMode="auto">
          <a:xfrm>
            <a:off x="3914859" y="3755395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6070372" y="3737207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"/>
          <p:cNvSpPr>
            <a:spLocks noChangeArrowheads="1"/>
          </p:cNvSpPr>
          <p:nvPr/>
        </p:nvSpPr>
        <p:spPr bwMode="auto">
          <a:xfrm>
            <a:off x="6050117" y="4499554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"/>
          <p:cNvSpPr>
            <a:spLocks noChangeArrowheads="1"/>
          </p:cNvSpPr>
          <p:nvPr/>
        </p:nvSpPr>
        <p:spPr bwMode="auto">
          <a:xfrm>
            <a:off x="4915778" y="5287430"/>
            <a:ext cx="293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三八二十四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91494" y="3559762"/>
            <a:ext cx="6240693" cy="2016225"/>
            <a:chOff x="2339752" y="2859782"/>
            <a:chExt cx="4680520" cy="1512168"/>
          </a:xfrm>
        </p:grpSpPr>
        <p:sp>
          <p:nvSpPr>
            <p:cNvPr id="6" name="TextBox 19"/>
            <p:cNvSpPr txBox="1"/>
            <p:nvPr/>
          </p:nvSpPr>
          <p:spPr>
            <a:xfrm>
              <a:off x="2339752" y="2859782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339752" y="3435846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2339752" y="4011910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口诀：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275856" y="4371950"/>
              <a:ext cx="2160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426222" y="1412333"/>
            <a:ext cx="7415504" cy="1838818"/>
            <a:chOff x="1043608" y="731757"/>
            <a:chExt cx="6491627" cy="16097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731757"/>
              <a:ext cx="1071563" cy="1609725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731757"/>
              <a:ext cx="1071563" cy="1609725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635" y="731757"/>
              <a:ext cx="1071563" cy="1609725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731" y="731757"/>
              <a:ext cx="1071563" cy="1609725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645" y="731757"/>
              <a:ext cx="1071563" cy="1609725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576" y="731757"/>
              <a:ext cx="1071563" cy="160972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672" y="731757"/>
              <a:ext cx="1071563" cy="1609725"/>
            </a:xfrm>
            <a:prstGeom prst="rect">
              <a:avLst/>
            </a:prstGeom>
          </p:spPr>
        </p:pic>
      </p:grp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3913886" y="4337043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5100374" y="4327606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5155617" y="3557570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3941508" y="3537785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6052677" y="3561955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6062595" y="4318653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5029555" y="5046906"/>
            <a:ext cx="293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七八五十六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660400" y="1344562"/>
            <a:ext cx="522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三只螃蟹一共有几条腿。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72790" y="1896165"/>
            <a:ext cx="5321644" cy="1378509"/>
            <a:chOff x="4572000" y="771549"/>
            <a:chExt cx="3991233" cy="10338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771550"/>
              <a:ext cx="1296144" cy="103388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342" y="771549"/>
              <a:ext cx="1296144" cy="103388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089" y="771549"/>
              <a:ext cx="1296144" cy="1033881"/>
            </a:xfrm>
            <a:prstGeom prst="rect">
              <a:avLst/>
            </a:prstGeom>
          </p:spPr>
        </p:pic>
      </p:grp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4270833" y="3744447"/>
            <a:ext cx="293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8×3=24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（条）</a:t>
            </a:r>
          </a:p>
        </p:txBody>
      </p:sp>
      <p:sp>
        <p:nvSpPr>
          <p:cNvPr id="2" name="矩形 1"/>
          <p:cNvSpPr/>
          <p:nvPr/>
        </p:nvSpPr>
        <p:spPr>
          <a:xfrm>
            <a:off x="3961434" y="4751228"/>
            <a:ext cx="4633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口答：三只螃蟹一共有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条腿。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660400" y="1363867"/>
            <a:ext cx="1121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明明和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个小朋友去植物园，每张儿童票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元。明明带了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元，够吗？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902976" y="3835934"/>
            <a:ext cx="393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48&lt;50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，所以够。</a:t>
            </a:r>
          </a:p>
        </p:txBody>
      </p:sp>
      <p:sp>
        <p:nvSpPr>
          <p:cNvPr id="7" name="矩形 6"/>
          <p:cNvSpPr/>
          <p:nvPr/>
        </p:nvSpPr>
        <p:spPr>
          <a:xfrm>
            <a:off x="2863264" y="4569655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口答：明明带了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元够。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2902976" y="3102213"/>
            <a:ext cx="293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8×6=48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66224" y="2155966"/>
            <a:ext cx="3249004" cy="1009265"/>
            <a:chOff x="5038667" y="1365617"/>
            <a:chExt cx="2436753" cy="1206133"/>
          </a:xfrm>
          <a:noFill/>
        </p:grpSpPr>
        <p:sp>
          <p:nvSpPr>
            <p:cNvPr id="2" name="对话气泡: 圆角矩形 1"/>
            <p:cNvSpPr/>
            <p:nvPr/>
          </p:nvSpPr>
          <p:spPr>
            <a:xfrm>
              <a:off x="5038667" y="1365617"/>
              <a:ext cx="2341645" cy="1206133"/>
            </a:xfrm>
            <a:prstGeom prst="wedgeRoundRectCallout">
              <a:avLst>
                <a:gd name="adj1" fmla="val 67116"/>
                <a:gd name="adj2" fmla="val -9024"/>
                <a:gd name="adj3" fmla="val 16667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105762" y="1422353"/>
              <a:ext cx="2369658" cy="6232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先计算一共有多少人，再算需要多少钱。</a:t>
              </a:r>
            </a:p>
          </p:txBody>
        </p:sp>
      </p:grp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879817" y="2378960"/>
            <a:ext cx="393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5+1=6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63" y="3563878"/>
            <a:ext cx="1709065" cy="1709065"/>
          </a:xfrm>
          <a:prstGeom prst="rect">
            <a:avLst/>
          </a:prstGeom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867" r="1431" b="618"/>
          <a:stretch>
            <a:fillRect/>
          </a:stretch>
        </p:blipFill>
        <p:spPr>
          <a:xfrm>
            <a:off x="-2597035" y="-1"/>
            <a:ext cx="6986498" cy="6863788"/>
          </a:xfrm>
          <a:custGeom>
            <a:avLst/>
            <a:gdLst>
              <a:gd name="connsiteX0" fmla="*/ 0 w 6986498"/>
              <a:gd name="connsiteY0" fmla="*/ 0 h 6863788"/>
              <a:gd name="connsiteX1" fmla="*/ 3003866 w 6986498"/>
              <a:gd name="connsiteY1" fmla="*/ 0 h 6863788"/>
              <a:gd name="connsiteX2" fmla="*/ 4374308 w 6986498"/>
              <a:gd name="connsiteY2" fmla="*/ 3426108 h 6863788"/>
              <a:gd name="connsiteX3" fmla="*/ 3001551 w 6986498"/>
              <a:gd name="connsiteY3" fmla="*/ 6858001 h 6863788"/>
              <a:gd name="connsiteX4" fmla="*/ 3124261 w 6986498"/>
              <a:gd name="connsiteY4" fmla="*/ 6858001 h 6863788"/>
              <a:gd name="connsiteX5" fmla="*/ 4497018 w 6986498"/>
              <a:gd name="connsiteY5" fmla="*/ 3426108 h 6863788"/>
              <a:gd name="connsiteX6" fmla="*/ 3126576 w 6986498"/>
              <a:gd name="connsiteY6" fmla="*/ 1 h 6863788"/>
              <a:gd name="connsiteX7" fmla="*/ 5613741 w 6986498"/>
              <a:gd name="connsiteY7" fmla="*/ 1 h 6863788"/>
              <a:gd name="connsiteX8" fmla="*/ 6986498 w 6986498"/>
              <a:gd name="connsiteY8" fmla="*/ 3431895 h 6863788"/>
              <a:gd name="connsiteX9" fmla="*/ 5613741 w 6986498"/>
              <a:gd name="connsiteY9" fmla="*/ 6863788 h 6863788"/>
              <a:gd name="connsiteX10" fmla="*/ 122711 w 6986498"/>
              <a:gd name="connsiteY10" fmla="*/ 6863788 h 6863788"/>
              <a:gd name="connsiteX11" fmla="*/ 122711 w 6986498"/>
              <a:gd name="connsiteY11" fmla="*/ 6858001 h 6863788"/>
              <a:gd name="connsiteX12" fmla="*/ 0 w 6986498"/>
              <a:gd name="connsiteY12" fmla="*/ 6858001 h 6863788"/>
              <a:gd name="connsiteX13" fmla="*/ 0 w 6986498"/>
              <a:gd name="connsiteY13" fmla="*/ 0 h 68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6498" h="6863788">
                <a:moveTo>
                  <a:pt x="0" y="0"/>
                </a:moveTo>
                <a:lnTo>
                  <a:pt x="3003866" y="0"/>
                </a:lnTo>
                <a:lnTo>
                  <a:pt x="4374308" y="3426108"/>
                </a:lnTo>
                <a:lnTo>
                  <a:pt x="3001551" y="6858001"/>
                </a:lnTo>
                <a:lnTo>
                  <a:pt x="3124261" y="6858001"/>
                </a:lnTo>
                <a:lnTo>
                  <a:pt x="4497018" y="3426108"/>
                </a:lnTo>
                <a:lnTo>
                  <a:pt x="3126576" y="1"/>
                </a:lnTo>
                <a:lnTo>
                  <a:pt x="5613741" y="1"/>
                </a:lnTo>
                <a:lnTo>
                  <a:pt x="6986498" y="3431895"/>
                </a:lnTo>
                <a:lnTo>
                  <a:pt x="5613741" y="6863788"/>
                </a:lnTo>
                <a:lnTo>
                  <a:pt x="122711" y="6863788"/>
                </a:lnTo>
                <a:lnTo>
                  <a:pt x="122711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43826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2CC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2CC8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A2CC8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35" name="矩形 34"/>
          <p:cNvSpPr/>
          <p:nvPr/>
        </p:nvSpPr>
        <p:spPr>
          <a:xfrm rot="1331889">
            <a:off x="3660438" y="4251364"/>
            <a:ext cx="156095" cy="2676330"/>
          </a:xfrm>
          <a:prstGeom prst="rect">
            <a:avLst/>
          </a:prstGeom>
          <a:solidFill>
            <a:srgbClr val="A2C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980" y="3554947"/>
            <a:ext cx="1678051" cy="2392470"/>
          </a:xfrm>
          <a:prstGeom prst="rect">
            <a:avLst/>
          </a:prstGeom>
        </p:spPr>
      </p:pic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3491910" y="4240404"/>
            <a:ext cx="4888415" cy="510778"/>
          </a:xfrm>
          <a:prstGeom prst="wedgeRoundRectCallout">
            <a:avLst>
              <a:gd name="adj1" fmla="val -62163"/>
              <a:gd name="adj2" fmla="val -3059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同学们，音乐会的现场有去过吗？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22" y="1364777"/>
            <a:ext cx="3784556" cy="2536566"/>
          </a:xfrm>
          <a:prstGeom prst="rect">
            <a:avLst/>
          </a:prstGeom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660400" y="1244701"/>
            <a:ext cx="1158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乐队中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行有多少人？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行有多少人？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行呢？</a:t>
            </a:r>
          </a:p>
        </p:txBody>
      </p:sp>
      <p:pic>
        <p:nvPicPr>
          <p:cNvPr id="12" name="Picture 37" descr="乐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34" y="2007044"/>
            <a:ext cx="4141533" cy="243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6849" y="3652726"/>
            <a:ext cx="1737067" cy="2476612"/>
          </a:xfrm>
          <a:prstGeom prst="rect">
            <a:avLst/>
          </a:prstGeom>
        </p:spPr>
      </p:pic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3755599" y="4727484"/>
            <a:ext cx="5016613" cy="510778"/>
          </a:xfrm>
          <a:prstGeom prst="wedgeRoundRectCallout">
            <a:avLst>
              <a:gd name="adj1" fmla="val -58121"/>
              <a:gd name="adj2" fmla="val -9783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该怎样解决上面的问题？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2937444" y="3675600"/>
            <a:ext cx="6068907" cy="585692"/>
          </a:xfrm>
          <a:prstGeom prst="round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小狗每跳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次就增加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400" u="sng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1039008" y="2401928"/>
            <a:ext cx="96010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464463" y="1892828"/>
            <a:ext cx="1054967" cy="1006125"/>
            <a:chOff x="2947016" y="4700588"/>
            <a:chExt cx="958788" cy="914400"/>
          </a:xfrm>
        </p:grpSpPr>
        <p:sp>
          <p:nvSpPr>
            <p:cNvPr id="8" name="弧形 7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03713" y="1892830"/>
            <a:ext cx="1070689" cy="1006125"/>
            <a:chOff x="2932726" y="4700588"/>
            <a:chExt cx="973078" cy="914400"/>
          </a:xfrm>
        </p:grpSpPr>
        <p:sp>
          <p:nvSpPr>
            <p:cNvPr id="11" name="弧形 10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54670" y="1898864"/>
            <a:ext cx="1054967" cy="1006125"/>
            <a:chOff x="2947016" y="4700588"/>
            <a:chExt cx="958788" cy="914400"/>
          </a:xfrm>
        </p:grpSpPr>
        <p:sp>
          <p:nvSpPr>
            <p:cNvPr id="14" name="弧形 13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68130" y="1892828"/>
            <a:ext cx="1070689" cy="1006125"/>
            <a:chOff x="2932726" y="4700588"/>
            <a:chExt cx="973078" cy="914400"/>
          </a:xfrm>
        </p:grpSpPr>
        <p:sp>
          <p:nvSpPr>
            <p:cNvPr id="21" name="弧形 20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19087" y="1888864"/>
            <a:ext cx="1054967" cy="1006125"/>
            <a:chOff x="2947016" y="4700588"/>
            <a:chExt cx="958788" cy="914400"/>
          </a:xfrm>
        </p:grpSpPr>
        <p:sp>
          <p:nvSpPr>
            <p:cNvPr id="24" name="弧形 23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658337" y="1888866"/>
            <a:ext cx="1070689" cy="1006125"/>
            <a:chOff x="2932726" y="4700588"/>
            <a:chExt cx="973078" cy="914400"/>
          </a:xfrm>
        </p:grpSpPr>
        <p:sp>
          <p:nvSpPr>
            <p:cNvPr id="27" name="弧形 26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09294" y="1894900"/>
            <a:ext cx="1054967" cy="1006125"/>
            <a:chOff x="2947016" y="4700588"/>
            <a:chExt cx="958788" cy="914400"/>
          </a:xfrm>
        </p:grpSpPr>
        <p:sp>
          <p:nvSpPr>
            <p:cNvPr id="30" name="弧形 29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12240" y="1898864"/>
            <a:ext cx="1070689" cy="1006125"/>
            <a:chOff x="2932726" y="4700588"/>
            <a:chExt cx="973078" cy="914400"/>
          </a:xfrm>
        </p:grpSpPr>
        <p:sp>
          <p:nvSpPr>
            <p:cNvPr id="33" name="弧形 32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210579" y="2226359"/>
            <a:ext cx="52069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23251" y="2226359"/>
            <a:ext cx="52069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55107" y="2447471"/>
            <a:ext cx="97456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38" name="矩形 37"/>
          <p:cNvSpPr/>
          <p:nvPr/>
        </p:nvSpPr>
        <p:spPr>
          <a:xfrm>
            <a:off x="3168458" y="2457470"/>
            <a:ext cx="81625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39" name="矩形 38"/>
          <p:cNvSpPr/>
          <p:nvPr/>
        </p:nvSpPr>
        <p:spPr>
          <a:xfrm>
            <a:off x="6248527" y="2433622"/>
            <a:ext cx="74486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40" name="矩形 39"/>
          <p:cNvSpPr/>
          <p:nvPr/>
        </p:nvSpPr>
        <p:spPr>
          <a:xfrm>
            <a:off x="5212704" y="2433622"/>
            <a:ext cx="74311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41" name="矩形 40"/>
          <p:cNvSpPr/>
          <p:nvPr/>
        </p:nvSpPr>
        <p:spPr>
          <a:xfrm>
            <a:off x="8434259" y="2433622"/>
            <a:ext cx="72698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42" name="矩形 41"/>
          <p:cNvSpPr/>
          <p:nvPr/>
        </p:nvSpPr>
        <p:spPr>
          <a:xfrm>
            <a:off x="7310831" y="2433621"/>
            <a:ext cx="77208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48</a:t>
            </a:r>
          </a:p>
        </p:txBody>
      </p:sp>
      <p:sp>
        <p:nvSpPr>
          <p:cNvPr id="43" name="矩形 42"/>
          <p:cNvSpPr/>
          <p:nvPr/>
        </p:nvSpPr>
        <p:spPr>
          <a:xfrm>
            <a:off x="9507423" y="2457470"/>
            <a:ext cx="72698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64</a:t>
            </a:r>
          </a:p>
        </p:txBody>
      </p:sp>
      <p:sp>
        <p:nvSpPr>
          <p:cNvPr id="44" name="矩形 43"/>
          <p:cNvSpPr/>
          <p:nvPr/>
        </p:nvSpPr>
        <p:spPr>
          <a:xfrm>
            <a:off x="2022571" y="288198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73589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29185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154794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10390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77509" y="2973071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325301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431558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943" y="1525035"/>
            <a:ext cx="842712" cy="853883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4732" y="1525035"/>
            <a:ext cx="842712" cy="85388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8521" y="1525035"/>
            <a:ext cx="842712" cy="853883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2311" y="1525035"/>
            <a:ext cx="842712" cy="853883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100" y="1525035"/>
            <a:ext cx="842712" cy="85388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9889" y="1525035"/>
            <a:ext cx="842712" cy="85388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679" y="1525035"/>
            <a:ext cx="842712" cy="85388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7468" y="1525035"/>
            <a:ext cx="842712" cy="85388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253" y="1525035"/>
            <a:ext cx="842712" cy="853883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3212253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202007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40867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313593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341447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477673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555480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338956" y="3719074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78" y="4130465"/>
            <a:ext cx="1197186" cy="1706880"/>
          </a:xfrm>
          <a:prstGeom prst="rect">
            <a:avLst/>
          </a:prstGeom>
        </p:spPr>
      </p:pic>
      <p:sp>
        <p:nvSpPr>
          <p:cNvPr id="74" name="AutoShape 28"/>
          <p:cNvSpPr>
            <a:spLocks noChangeArrowheads="1"/>
          </p:cNvSpPr>
          <p:nvPr/>
        </p:nvSpPr>
        <p:spPr bwMode="auto">
          <a:xfrm>
            <a:off x="3178278" y="4362640"/>
            <a:ext cx="5519420" cy="510778"/>
          </a:xfrm>
          <a:prstGeom prst="wedgeRoundRectCallout">
            <a:avLst>
              <a:gd name="adj1" fmla="val -60151"/>
              <a:gd name="adj2" fmla="val -32123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方框里该填什么？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2937444" y="5211087"/>
            <a:ext cx="9920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该怎样利用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的乘法算式编写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9877E-6 L 0.02292 -0.03334 C 0.02778 -0.04105 0.03524 -0.04537 0.04288 -0.04537 C 0.05139 -0.04537 0.05851 -0.04105 0.06337 -0.03334 L 0.08733 2.09877E-6 " pathEditMode="relative" rAng="0" ptsTypes="AAAAA">
                                      <p:cBhvr>
                                        <p:cTn id="4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02292 -0.03334 C 0.02778 -0.04105 0.03524 -0.04537 0.04288 -0.04537 C 0.05139 -0.04537 0.05851 -0.04105 0.06337 -0.03334 L 0.08733 2.09877E-6 " pathEditMode="relative" rAng="0" ptsTypes="AAAAA">
                                      <p:cBhvr>
                                        <p:cTn id="6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9877E-6 L 0.02292 -0.03334 C 0.02778 -0.04105 0.03524 -0.04537 0.04288 -0.04537 C 0.05139 -0.04537 0.05851 -0.04105 0.06337 -0.03334 L 0.08733 2.09877E-6 " pathEditMode="relative" rAng="0" ptsTypes="AAAAA">
                                      <p:cBhvr>
                                        <p:cTn id="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9877E-6 L 0.02291 -0.03334 C 0.02777 -0.04105 0.03524 -0.04537 0.04288 -0.04537 C 0.05138 -0.04537 0.0585 -0.04105 0.06336 -0.03334 L 0.08732 2.09877E-6 " pathEditMode="relative" rAng="0" ptsTypes="AAAAA">
                                      <p:cBhvr>
                                        <p:cTn id="1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09877E-6 L 0.02292 -0.03334 C 0.02778 -0.04105 0.03524 -0.04537 0.04288 -0.04537 C 0.05139 -0.04537 0.05851 -0.04105 0.06337 -0.03334 L 0.08733 2.09877E-6 " pathEditMode="relative" rAng="0" ptsTypes="AAAAA">
                                      <p:cBhvr>
                                        <p:cTn id="14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9877E-6 L 0.02292 -0.03334 C 0.02778 -0.04105 0.03525 -0.04537 0.04289 -0.04537 C 0.05139 -0.04537 0.05851 -0.04105 0.06337 -0.03334 L 0.08733 2.09877E-6 " pathEditMode="relative" rAng="0" ptsTypes="AAAAA">
                                      <p:cBhvr>
                                        <p:cTn id="17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9877E-6 L 0.02291 -0.03334 C 0.02778 -0.04105 0.03524 -0.04537 0.04288 -0.04537 C 0.05139 -0.04537 0.0585 -0.04105 0.06337 -0.03334 L 0.08732 2.09877E-6 " pathEditMode="relative" rAng="0" ptsTypes="AAAAA">
                                      <p:cBhvr>
                                        <p:cTn id="19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9877E-6 L 0.02292 -0.03334 C 0.02778 -0.04105 0.03525 -0.04537 0.04289 -0.04537 C 0.05139 -0.04537 0.05851 -0.04105 0.06337 -0.03334 L 0.08733 2.09877E-6 " pathEditMode="relative" rAng="0" ptsTypes="AAAAA">
                                      <p:cBhvr>
                                        <p:cTn id="22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7" grpId="0" bldLvl="0" animBg="1"/>
      <p:bldP spid="58" grpId="0" bldLvl="0" animBg="1"/>
      <p:bldP spid="59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/>
      <p:bldP spid="74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115861" y="1196152"/>
            <a:ext cx="298992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</a:p>
        </p:txBody>
      </p:sp>
      <p:sp>
        <p:nvSpPr>
          <p:cNvPr id="19" name="矩形 18"/>
          <p:cNvSpPr/>
          <p:nvPr/>
        </p:nvSpPr>
        <p:spPr>
          <a:xfrm>
            <a:off x="4846193" y="1792913"/>
            <a:ext cx="142129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一八得八</a:t>
            </a:r>
          </a:p>
        </p:txBody>
      </p:sp>
      <p:sp>
        <p:nvSpPr>
          <p:cNvPr id="20" name="矩形 19"/>
          <p:cNvSpPr/>
          <p:nvPr/>
        </p:nvSpPr>
        <p:spPr>
          <a:xfrm>
            <a:off x="4840450" y="2618674"/>
            <a:ext cx="142129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二八十六</a:t>
            </a:r>
          </a:p>
        </p:txBody>
      </p:sp>
      <p:sp>
        <p:nvSpPr>
          <p:cNvPr id="21" name="矩形 20"/>
          <p:cNvSpPr/>
          <p:nvPr/>
        </p:nvSpPr>
        <p:spPr>
          <a:xfrm>
            <a:off x="4846193" y="3418229"/>
            <a:ext cx="189784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三八二十四</a:t>
            </a:r>
          </a:p>
        </p:txBody>
      </p:sp>
      <p:sp>
        <p:nvSpPr>
          <p:cNvPr id="22" name="矩形 21"/>
          <p:cNvSpPr/>
          <p:nvPr/>
        </p:nvSpPr>
        <p:spPr>
          <a:xfrm>
            <a:off x="4846193" y="4193174"/>
            <a:ext cx="189784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四八三十二</a:t>
            </a:r>
          </a:p>
        </p:txBody>
      </p:sp>
      <p:sp>
        <p:nvSpPr>
          <p:cNvPr id="24" name="矩形 23"/>
          <p:cNvSpPr/>
          <p:nvPr/>
        </p:nvSpPr>
        <p:spPr>
          <a:xfrm>
            <a:off x="2197439" y="1643193"/>
            <a:ext cx="15612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1×8=8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39655" y="2498184"/>
            <a:ext cx="1683173" cy="6401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4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2×8=16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39655" y="3380498"/>
            <a:ext cx="1733973" cy="6032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3×8=24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83379" y="4128885"/>
            <a:ext cx="1703493" cy="6032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4×8=32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44042" y="1656383"/>
            <a:ext cx="15612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8×1=8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44042" y="2469493"/>
            <a:ext cx="17136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8×2=16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44042" y="3274014"/>
            <a:ext cx="1846580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8×3=24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79178" y="4100518"/>
            <a:ext cx="177630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8×4=32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46193" y="4949073"/>
            <a:ext cx="189784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五八四十</a:t>
            </a:r>
          </a:p>
        </p:txBody>
      </p:sp>
      <p:sp>
        <p:nvSpPr>
          <p:cNvPr id="34" name="矩形 33"/>
          <p:cNvSpPr/>
          <p:nvPr/>
        </p:nvSpPr>
        <p:spPr>
          <a:xfrm>
            <a:off x="2295098" y="4929821"/>
            <a:ext cx="1724660" cy="6032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5×8=40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79178" y="4790938"/>
            <a:ext cx="17136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8×5=40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7767" y="4949073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29" y="3737550"/>
            <a:ext cx="2106775" cy="2106775"/>
          </a:xfrm>
          <a:prstGeom prst="rect">
            <a:avLst/>
          </a:prstGeom>
        </p:spPr>
      </p:pic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8305295" y="2891212"/>
            <a:ext cx="3629953" cy="510778"/>
          </a:xfrm>
          <a:prstGeom prst="wedgeRoundRectCallout">
            <a:avLst>
              <a:gd name="adj1" fmla="val 18636"/>
              <a:gd name="adj2" fmla="val 122434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口诀该怎么写？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57767" y="1780000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67927" y="2647833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7287" y="3446240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67927" y="4208240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  <p:bldP spid="20" grpId="0" bldLvl="0" animBg="1"/>
      <p:bldP spid="21" grpId="0" bldLvl="0" animBg="1"/>
      <p:bldP spid="22" grpId="0" bldLvl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ldLvl="0" animBg="1"/>
      <p:bldP spid="34" grpId="0"/>
      <p:bldP spid="36" grpId="0"/>
      <p:bldP spid="6" grpId="0"/>
      <p:bldP spid="8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389098" y="1252054"/>
            <a:ext cx="387045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ln w="0"/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</a:p>
        </p:txBody>
      </p:sp>
      <p:sp>
        <p:nvSpPr>
          <p:cNvPr id="32" name="矩形 31"/>
          <p:cNvSpPr/>
          <p:nvPr/>
        </p:nvSpPr>
        <p:spPr>
          <a:xfrm>
            <a:off x="5136368" y="3147002"/>
            <a:ext cx="237591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七八五十六</a:t>
            </a:r>
          </a:p>
        </p:txBody>
      </p:sp>
      <p:sp>
        <p:nvSpPr>
          <p:cNvPr id="33" name="矩形 32"/>
          <p:cNvSpPr/>
          <p:nvPr/>
        </p:nvSpPr>
        <p:spPr>
          <a:xfrm>
            <a:off x="5136368" y="3953708"/>
            <a:ext cx="237591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八八六十四</a:t>
            </a:r>
          </a:p>
        </p:txBody>
      </p:sp>
      <p:sp>
        <p:nvSpPr>
          <p:cNvPr id="34" name="矩形 33"/>
          <p:cNvSpPr/>
          <p:nvPr/>
        </p:nvSpPr>
        <p:spPr>
          <a:xfrm>
            <a:off x="2038904" y="3035396"/>
            <a:ext cx="174413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7×8=56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38904" y="3842269"/>
            <a:ext cx="17136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8×8=64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68858" y="2957355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8×7=56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059224" y="5063365"/>
            <a:ext cx="4740927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每相邻两句口诀的得数相差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5136368" y="2378725"/>
            <a:ext cx="237591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六八四十八</a:t>
            </a:r>
          </a:p>
        </p:txBody>
      </p:sp>
      <p:sp>
        <p:nvSpPr>
          <p:cNvPr id="3" name="矩形 2"/>
          <p:cNvSpPr/>
          <p:nvPr/>
        </p:nvSpPr>
        <p:spPr>
          <a:xfrm>
            <a:off x="2038904" y="2267469"/>
            <a:ext cx="186774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6×8=48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68858" y="2189078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8×6=48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3357" y="237872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03357" y="3160198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3837" y="395352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35192" y="5112478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/>
      <p:bldP spid="35" grpId="0"/>
      <p:bldP spid="36" grpId="0"/>
      <p:bldP spid="38" grpId="0" bldLvl="0"/>
      <p:bldP spid="2" grpId="0" bldLvl="0" animBg="1"/>
      <p:bldP spid="3" grpId="0"/>
      <p:bldP spid="37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0337" y="1948220"/>
            <a:ext cx="255276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6" name="矩形 5"/>
          <p:cNvSpPr/>
          <p:nvPr/>
        </p:nvSpPr>
        <p:spPr>
          <a:xfrm>
            <a:off x="4420337" y="2758447"/>
            <a:ext cx="255276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7" name="矩形 6"/>
          <p:cNvSpPr/>
          <p:nvPr/>
        </p:nvSpPr>
        <p:spPr>
          <a:xfrm>
            <a:off x="4420337" y="3595716"/>
            <a:ext cx="255276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8" name="矩形 7"/>
          <p:cNvSpPr/>
          <p:nvPr/>
        </p:nvSpPr>
        <p:spPr>
          <a:xfrm>
            <a:off x="2308100" y="181754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8×1=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2308100" y="2625327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8×2=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0" name="矩形 9"/>
          <p:cNvSpPr/>
          <p:nvPr/>
        </p:nvSpPr>
        <p:spPr>
          <a:xfrm>
            <a:off x="2308100" y="346504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8×3=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1" name="矩形 10"/>
          <p:cNvSpPr/>
          <p:nvPr/>
        </p:nvSpPr>
        <p:spPr>
          <a:xfrm>
            <a:off x="8068740" y="181754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8×1=8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68740" y="2625327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8×2=</a:t>
            </a:r>
            <a:r>
              <a:rPr 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13" name="矩形 12"/>
          <p:cNvSpPr/>
          <p:nvPr/>
        </p:nvSpPr>
        <p:spPr>
          <a:xfrm>
            <a:off x="8068740" y="346504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8×3=24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3146492" y="1142000"/>
            <a:ext cx="4442196" cy="510778"/>
          </a:xfrm>
          <a:prstGeom prst="wedgeRoundRectCallout">
            <a:avLst>
              <a:gd name="adj1" fmla="val -59685"/>
              <a:gd name="adj2" fmla="val -80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 latinLnBrk="1"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如何用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的乘法口诀进行计算？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702" y="1130300"/>
            <a:ext cx="959982" cy="12589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0337" y="4401845"/>
            <a:ext cx="255276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4" name="矩形 3"/>
          <p:cNvSpPr/>
          <p:nvPr/>
        </p:nvSpPr>
        <p:spPr>
          <a:xfrm>
            <a:off x="2308100" y="4271174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8×4=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6" name="矩形 15"/>
          <p:cNvSpPr/>
          <p:nvPr/>
        </p:nvSpPr>
        <p:spPr>
          <a:xfrm>
            <a:off x="8068740" y="4271174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8×4=32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790" y="4438970"/>
            <a:ext cx="1197186" cy="1706880"/>
          </a:xfrm>
          <a:prstGeom prst="rect">
            <a:avLst/>
          </a:prstGeom>
        </p:spPr>
      </p:pic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3289352" y="5037021"/>
            <a:ext cx="4500304" cy="510778"/>
          </a:xfrm>
          <a:prstGeom prst="wedgeRoundRectCallout">
            <a:avLst>
              <a:gd name="adj1" fmla="val -58882"/>
              <a:gd name="adj2" fmla="val -25794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该用哪句口诀计算？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49557" y="1950856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一八得八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49557" y="4402181"/>
            <a:ext cx="17235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四八三十二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47957" y="3596052"/>
            <a:ext cx="17235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三八二十四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47957" y="2758447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二八十六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3" grpId="0" bldLvl="0" animBg="1"/>
      <p:bldP spid="4" grpId="0"/>
      <p:bldP spid="16" grpId="0"/>
      <p:bldP spid="18" grpId="0" bldLvl="0" animBg="1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1063" y="2329471"/>
            <a:ext cx="2673800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6" name="矩形 5"/>
          <p:cNvSpPr/>
          <p:nvPr/>
        </p:nvSpPr>
        <p:spPr>
          <a:xfrm>
            <a:off x="4571062" y="3393918"/>
            <a:ext cx="2673801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7" name="矩形 6"/>
          <p:cNvSpPr/>
          <p:nvPr/>
        </p:nvSpPr>
        <p:spPr>
          <a:xfrm>
            <a:off x="4571062" y="4499238"/>
            <a:ext cx="2673801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8" name="矩形 7"/>
          <p:cNvSpPr/>
          <p:nvPr/>
        </p:nvSpPr>
        <p:spPr>
          <a:xfrm>
            <a:off x="2458825" y="219866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8×5=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2458825" y="326311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8×6=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0" name="矩形 9"/>
          <p:cNvSpPr/>
          <p:nvPr/>
        </p:nvSpPr>
        <p:spPr>
          <a:xfrm>
            <a:off x="2458825" y="436843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8×7=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1" name="矩形 10"/>
          <p:cNvSpPr/>
          <p:nvPr/>
        </p:nvSpPr>
        <p:spPr>
          <a:xfrm>
            <a:off x="8219465" y="219866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8×5=40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9465" y="326311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8×6=48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19465" y="436843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8×7=56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681635" y="1409952"/>
            <a:ext cx="5829300" cy="510778"/>
          </a:xfrm>
          <a:prstGeom prst="wedgeRoundRectCallout">
            <a:avLst>
              <a:gd name="adj1" fmla="val -59685"/>
              <a:gd name="adj2" fmla="val -80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 latinLnBrk="1"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如何用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的乘法口诀进行计算？</a:t>
            </a:r>
          </a:p>
        </p:txBody>
      </p:sp>
      <p:sp>
        <p:nvSpPr>
          <p:cNvPr id="3" name="矩形 2"/>
          <p:cNvSpPr/>
          <p:nvPr/>
        </p:nvSpPr>
        <p:spPr>
          <a:xfrm>
            <a:off x="4571062" y="5460205"/>
            <a:ext cx="2673801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4" name="矩形 3"/>
          <p:cNvSpPr/>
          <p:nvPr/>
        </p:nvSpPr>
        <p:spPr>
          <a:xfrm>
            <a:off x="2458825" y="532939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8×8=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6" name="矩形 15"/>
          <p:cNvSpPr/>
          <p:nvPr/>
        </p:nvSpPr>
        <p:spPr>
          <a:xfrm>
            <a:off x="8219465" y="532939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8×8=64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0489" y="2329433"/>
            <a:ext cx="144783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五八四十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60489" y="3393693"/>
            <a:ext cx="17636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六八四十八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68202" y="4499439"/>
            <a:ext cx="17636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七八五十六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68202" y="5460406"/>
            <a:ext cx="17636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八八六十四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3" grpId="0" bldLvl="0" animBg="1"/>
      <p:bldP spid="4" grpId="0"/>
      <p:bldP spid="16" grpId="0"/>
      <p:bldP spid="14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20889" y="1650469"/>
            <a:ext cx="3150222" cy="2553891"/>
          </a:xfrm>
          <a:prstGeom prst="roundRect">
            <a:avLst/>
          </a:prstGeom>
          <a:noFill/>
          <a:ln w="15875">
            <a:solidFill>
              <a:srgbClr val="00B0F0"/>
            </a:solidFill>
          </a:ln>
          <a:effectLst>
            <a:innerShdw blurRad="114300" dist="101600" dir="2700000">
              <a:prstClr val="black">
                <a:alpha val="50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的乘法口诀有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句，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个位双数紧相连。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相邻的数相差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记住口诀并不难。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求几个几是多少，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就用几乘几来算。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9865" y="3295860"/>
            <a:ext cx="1773718" cy="25288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0400" y="1173592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巧识妙记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宽屏</PresentationFormat>
  <Paragraphs>219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2020-06-22T09:57:00Z</dcterms:created>
  <dcterms:modified xsi:type="dcterms:W3CDTF">2023-01-16T14:53:54Z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B2BFBB4E7B1245A99425969EC054ACF2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