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5F70-21D9-4D19-8854-5FCA7D109AB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9AD6-E2C2-4E16-8D01-D0DEC9A63D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A9AD6-E2C2-4E16-8D01-D0DEC9A63D3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B4F46-20D0-4672-B095-DDB49BD398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F29BC-5979-4DF4-9F2E-5F1164ED3A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2C536-F904-4B29-93FB-25746F8014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54D4D-5023-428D-A8E0-E0CB918EED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969D5-3125-4698-9BF1-AFF09CD573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8F9C7-9897-407B-B77B-A08CBC23DF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D32E0-16B4-44CA-B79F-CEBF923613E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B2BB-86F2-4370-878C-3E7A8785BF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64510-F146-4D94-8219-283F8F19D3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039D4-60B1-4FE6-AED0-6975F52DB1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638E-B13A-40E6-91F3-9A80974289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B68BAE0-3A11-453D-9F49-182A2469853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2428875"/>
          </a:xfrm>
          <a:noFill/>
        </p:spPr>
        <p:txBody>
          <a:bodyPr lIns="91423" tIns="45712" rIns="91423" bIns="45712"/>
          <a:lstStyle/>
          <a:p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 </a:t>
            </a:r>
            <a:b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make 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milk shake?</a:t>
            </a:r>
          </a:p>
        </p:txBody>
      </p:sp>
      <p:pic>
        <p:nvPicPr>
          <p:cNvPr id="72707" name="Rectangle 4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3657600"/>
            <a:ext cx="35544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626867" y="5295955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lettuc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6588" y="728663"/>
            <a:ext cx="3657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8"/>
          <p:cNvSpPr txBox="1">
            <a:spLocks noChangeArrowheads="1"/>
          </p:cNvSpPr>
          <p:nvPr/>
        </p:nvSpPr>
        <p:spPr bwMode="auto">
          <a:xfrm>
            <a:off x="5051425" y="2079625"/>
            <a:ext cx="1981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lettuce</a:t>
            </a:r>
          </a:p>
        </p:txBody>
      </p:sp>
      <p:sp>
        <p:nvSpPr>
          <p:cNvPr id="81924" name="Text Box 9"/>
          <p:cNvSpPr txBox="1">
            <a:spLocks noChangeArrowheads="1"/>
          </p:cNvSpPr>
          <p:nvPr/>
        </p:nvSpPr>
        <p:spPr bwMode="auto">
          <a:xfrm>
            <a:off x="4764088" y="3248025"/>
            <a:ext cx="32750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some lettuce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8"/>
          <p:cNvSpPr txBox="1">
            <a:spLocks noChangeArrowheads="1"/>
          </p:cNvSpPr>
          <p:nvPr/>
        </p:nvSpPr>
        <p:spPr bwMode="auto">
          <a:xfrm>
            <a:off x="5148263" y="2605088"/>
            <a:ext cx="2438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cheese</a:t>
            </a:r>
          </a:p>
        </p:txBody>
      </p:sp>
      <p:pic>
        <p:nvPicPr>
          <p:cNvPr id="82947" name="图片 5" descr="QQ截图20130809160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9388"/>
            <a:ext cx="3678238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13"/>
          <p:cNvSpPr txBox="1">
            <a:spLocks noChangeArrowheads="1"/>
          </p:cNvSpPr>
          <p:nvPr/>
        </p:nvSpPr>
        <p:spPr bwMode="auto">
          <a:xfrm>
            <a:off x="5716588" y="1981200"/>
            <a:ext cx="15986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onion</a:t>
            </a:r>
          </a:p>
        </p:txBody>
      </p:sp>
      <p:sp>
        <p:nvSpPr>
          <p:cNvPr id="83972" name="Text Box 14"/>
          <p:cNvSpPr txBox="1">
            <a:spLocks noChangeArrowheads="1"/>
          </p:cNvSpPr>
          <p:nvPr/>
        </p:nvSpPr>
        <p:spPr bwMode="auto">
          <a:xfrm>
            <a:off x="5148263" y="3070225"/>
            <a:ext cx="2971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an onion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1268413"/>
            <a:ext cx="37433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9"/>
          <p:cNvSpPr txBox="1">
            <a:spLocks noChangeArrowheads="1"/>
          </p:cNvSpPr>
          <p:nvPr/>
        </p:nvSpPr>
        <p:spPr bwMode="auto">
          <a:xfrm>
            <a:off x="5411788" y="1830388"/>
            <a:ext cx="23606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tomato</a:t>
            </a:r>
          </a:p>
        </p:txBody>
      </p:sp>
      <p:sp>
        <p:nvSpPr>
          <p:cNvPr id="84996" name="Text Box 10"/>
          <p:cNvSpPr txBox="1">
            <a:spLocks noChangeArrowheads="1"/>
          </p:cNvSpPr>
          <p:nvPr/>
        </p:nvSpPr>
        <p:spPr bwMode="auto">
          <a:xfrm>
            <a:off x="5051425" y="3070225"/>
            <a:ext cx="29702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a tomato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8417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1b. </a:t>
            </a:r>
            <a:r>
              <a:rPr lang="en-US" sz="4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4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415925" y="1989138"/>
            <a:ext cx="52800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Do you like lettuce in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sandwiches?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Yes, I do.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Do you like tomatoes?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No, I don’t. </a:t>
            </a:r>
          </a:p>
        </p:txBody>
      </p:sp>
      <p:pic>
        <p:nvPicPr>
          <p:cNvPr id="90116" name="Picture 10" descr="三明治 火腿 蔬菜 西式甜点-美食,韩国甜点,面包甜点,日本甜点,美味甜点图片-美食篇,西式甜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989138"/>
            <a:ext cx="2943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图片 11" descr="B-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65532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381000"/>
            <a:ext cx="8062913" cy="1081088"/>
          </a:xfrm>
          <a:noFill/>
        </p:spPr>
        <p:txBody>
          <a:bodyPr wrap="none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1c. Listening and circle the words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that you hear. </a:t>
            </a:r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1143000" y="4000500"/>
            <a:ext cx="2232025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1600200" y="5562600"/>
            <a:ext cx="1222375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6553200" y="3048000"/>
            <a:ext cx="12954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87047" name="Oval 9"/>
          <p:cNvSpPr>
            <a:spLocks noChangeArrowheads="1"/>
          </p:cNvSpPr>
          <p:nvPr/>
        </p:nvSpPr>
        <p:spPr bwMode="auto">
          <a:xfrm>
            <a:off x="5029200" y="6019800"/>
            <a:ext cx="12954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87048" name="Oval 10"/>
          <p:cNvSpPr>
            <a:spLocks noChangeArrowheads="1"/>
          </p:cNvSpPr>
          <p:nvPr/>
        </p:nvSpPr>
        <p:spPr bwMode="auto">
          <a:xfrm>
            <a:off x="2590800" y="2286000"/>
            <a:ext cx="2232025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  <p:bldP spid="87046" grpId="0"/>
      <p:bldP spid="87047" grpId="0"/>
      <p:bldP spid="870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914400"/>
            <a:ext cx="5949950" cy="1223963"/>
          </a:xfrm>
          <a:noFill/>
        </p:spPr>
        <p:txBody>
          <a:bodyPr wrap="none"/>
          <a:lstStyle/>
          <a:p>
            <a:pPr algn="l"/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1d Listen and write the </a:t>
            </a:r>
            <a:b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ingredients in the order.</a:t>
            </a:r>
          </a:p>
        </p:txBody>
      </p:sp>
      <p:graphicFrame>
        <p:nvGraphicFramePr>
          <p:cNvPr id="92163" name="Group 3"/>
          <p:cNvGraphicFramePr>
            <a:graphicFrameLocks noGrp="1"/>
          </p:cNvGraphicFramePr>
          <p:nvPr/>
        </p:nvGraphicFramePr>
        <p:xfrm>
          <a:off x="731838" y="3132138"/>
          <a:ext cx="7192962" cy="2852508"/>
        </p:xfrm>
        <a:graphic>
          <a:graphicData uri="http://schemas.openxmlformats.org/drawingml/2006/table">
            <a:tbl>
              <a:tblPr/>
              <a:tblGrid>
                <a:gridCol w="193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First </a:t>
                      </a:r>
                    </a:p>
                  </a:txBody>
                  <a:tcPr marL="94040" marR="94040" marT="44091" marB="440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Next </a:t>
                      </a: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Then </a:t>
                      </a: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Finally </a:t>
                      </a: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63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butter</a:t>
                      </a:r>
                    </a:p>
                  </a:txBody>
                  <a:tcPr marL="94040" marR="94040" marT="44091" marB="440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084" name="Rectangle 34"/>
          <p:cNvSpPr>
            <a:spLocks noChangeArrowheads="1"/>
          </p:cNvSpPr>
          <p:nvPr/>
        </p:nvSpPr>
        <p:spPr bwMode="auto">
          <a:xfrm>
            <a:off x="685800" y="4406900"/>
            <a:ext cx="2057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slice of bread</a:t>
            </a:r>
          </a:p>
        </p:txBody>
      </p:sp>
      <p:sp>
        <p:nvSpPr>
          <p:cNvPr id="88085" name="Rectangle 35"/>
          <p:cNvSpPr>
            <a:spLocks noChangeArrowheads="1"/>
          </p:cNvSpPr>
          <p:nvPr/>
        </p:nvSpPr>
        <p:spPr bwMode="auto">
          <a:xfrm>
            <a:off x="2695575" y="3905250"/>
            <a:ext cx="14192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/>
          <a:p>
            <a:pPr algn="l" defTabSz="91313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tomato</a:t>
            </a:r>
          </a:p>
        </p:txBody>
      </p:sp>
      <p:sp>
        <p:nvSpPr>
          <p:cNvPr id="88086" name="Rectangle 36"/>
          <p:cNvSpPr>
            <a:spLocks noChangeArrowheads="1"/>
          </p:cNvSpPr>
          <p:nvPr/>
        </p:nvSpPr>
        <p:spPr bwMode="auto">
          <a:xfrm>
            <a:off x="2695575" y="4514850"/>
            <a:ext cx="1177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onion</a:t>
            </a:r>
          </a:p>
        </p:txBody>
      </p:sp>
      <p:sp>
        <p:nvSpPr>
          <p:cNvPr id="88087" name="Rectangle 37"/>
          <p:cNvSpPr>
            <a:spLocks noChangeArrowheads="1"/>
          </p:cNvSpPr>
          <p:nvPr/>
        </p:nvSpPr>
        <p:spPr bwMode="auto">
          <a:xfrm>
            <a:off x="2695575" y="5124450"/>
            <a:ext cx="1308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cheese</a:t>
            </a:r>
          </a:p>
        </p:txBody>
      </p:sp>
      <p:sp>
        <p:nvSpPr>
          <p:cNvPr id="88088" name="Rectangle 39"/>
          <p:cNvSpPr>
            <a:spLocks noChangeArrowheads="1"/>
          </p:cNvSpPr>
          <p:nvPr/>
        </p:nvSpPr>
        <p:spPr bwMode="auto">
          <a:xfrm>
            <a:off x="4362450" y="3886200"/>
            <a:ext cx="1352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lettuce</a:t>
            </a:r>
          </a:p>
        </p:txBody>
      </p:sp>
      <p:sp>
        <p:nvSpPr>
          <p:cNvPr id="88089" name="Rectangle 40"/>
          <p:cNvSpPr>
            <a:spLocks noChangeArrowheads="1"/>
          </p:cNvSpPr>
          <p:nvPr/>
        </p:nvSpPr>
        <p:spPr bwMode="auto">
          <a:xfrm>
            <a:off x="6096000" y="3886200"/>
            <a:ext cx="18224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another slice of bread</a:t>
            </a:r>
          </a:p>
        </p:txBody>
      </p:sp>
      <p:pic>
        <p:nvPicPr>
          <p:cNvPr id="88090" name="图片 11" descr="B-1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914400"/>
            <a:ext cx="175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 autoUpdateAnimBg="0"/>
      <p:bldP spid="88085" grpId="0" autoUpdateAnimBg="0"/>
      <p:bldP spid="88086" grpId="0" autoUpdateAnimBg="0"/>
      <p:bldP spid="88087" grpId="0" autoUpdateAnimBg="0"/>
      <p:bldP spid="88088" grpId="0" autoUpdateAnimBg="0"/>
      <p:bldP spid="8808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539750" y="865188"/>
            <a:ext cx="418941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1e. </a:t>
            </a:r>
            <a:r>
              <a:rPr lang="en-US" sz="41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4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539750" y="1989138"/>
            <a:ext cx="50879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First, put some relish 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on a slice of  bread.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How much relish?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About one teaspoon. </a:t>
            </a:r>
          </a:p>
        </p:txBody>
      </p:sp>
      <p:pic>
        <p:nvPicPr>
          <p:cNvPr id="93188" name="Picture 7" descr="三明治 火腿 蔬菜 西式甜点-美食,韩国甜点,面包甜点,日本甜点,美味甜点图片-美食篇,西式甜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27688" y="2079625"/>
            <a:ext cx="31353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528888"/>
            <a:ext cx="8229600" cy="1143000"/>
          </a:xfrm>
        </p:spPr>
        <p:txBody>
          <a:bodyPr/>
          <a:lstStyle/>
          <a:p>
            <a:r>
              <a:rPr lang="en-US" sz="143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49250" y="2708275"/>
            <a:ext cx="8445500" cy="3781425"/>
          </a:xfrm>
          <a:noFill/>
        </p:spPr>
        <p:txBody>
          <a:bodyPr wrap="none"/>
          <a:lstStyle/>
          <a:p>
            <a:pPr marL="0" indent="0"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_____ the butter on the two slice of </a:t>
            </a:r>
          </a:p>
          <a:p>
            <a:pPr marL="0" indent="0"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bread. ______ cut up one ________. Put </a:t>
            </a:r>
          </a:p>
          <a:p>
            <a:pPr marL="0" indent="0"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tomato on the bread. Next, add </a:t>
            </a:r>
          </a:p>
          <a:p>
            <a:pPr marL="0" indent="0"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slice of ________. _________ put </a:t>
            </a:r>
          </a:p>
          <a:p>
            <a:pPr marL="0" indent="0"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teaspoons of ________ on the </a:t>
            </a:r>
          </a:p>
          <a:p>
            <a:pPr marL="0" indent="0"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turkey.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692275" y="2708275"/>
            <a:ext cx="88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882775" y="3340100"/>
            <a:ext cx="121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724525" y="3340100"/>
            <a:ext cx="1579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tomato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940050" y="4689475"/>
            <a:ext cx="1611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148263" y="4689475"/>
            <a:ext cx="1684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187825" y="5319713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relish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500188" y="1358900"/>
            <a:ext cx="604837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turkey       finally      relish </a:t>
            </a:r>
          </a:p>
          <a:p>
            <a:pPr algn="l" defTabSz="913130"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tomato       then         put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49250" y="458788"/>
            <a:ext cx="3933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/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一、选词填空。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  <p:bldP spid="91140" grpId="0" autoUpdateAnimBg="0"/>
      <p:bldP spid="91141" grpId="0" autoUpdateAnimBg="0"/>
      <p:bldP spid="91142" grpId="0" autoUpdateAnimBg="0"/>
      <p:bldP spid="91143" grpId="0" autoUpdateAnimBg="0"/>
      <p:bldP spid="9114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2"/>
          <p:cNvSpPr txBox="1">
            <a:spLocks noChangeArrowheads="1"/>
          </p:cNvSpPr>
          <p:nvPr/>
        </p:nvSpPr>
        <p:spPr bwMode="auto">
          <a:xfrm>
            <a:off x="63500" y="512762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文本框 11"/>
          <p:cNvSpPr txBox="1">
            <a:spLocks noChangeArrowheads="1"/>
          </p:cNvSpPr>
          <p:nvPr/>
        </p:nvSpPr>
        <p:spPr bwMode="auto">
          <a:xfrm>
            <a:off x="292100" y="458787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Review:  Use </a:t>
            </a:r>
            <a:r>
              <a:rPr lang="en-US" sz="2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fill in the blanks :</a:t>
            </a:r>
          </a:p>
        </p:txBody>
      </p:sp>
      <p:sp>
        <p:nvSpPr>
          <p:cNvPr id="73732" name="文本框 12"/>
          <p:cNvSpPr txBox="1">
            <a:spLocks noChangeArrowheads="1"/>
          </p:cNvSpPr>
          <p:nvPr/>
        </p:nvSpPr>
        <p:spPr bwMode="auto">
          <a:xfrm>
            <a:off x="1054100" y="1071562"/>
            <a:ext cx="7620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How _____ watermelon do we need 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B:  We need four pieces of watermelon .</a:t>
            </a:r>
          </a:p>
        </p:txBody>
      </p:sp>
      <p:sp>
        <p:nvSpPr>
          <p:cNvPr id="73733" name="文本框 13"/>
          <p:cNvSpPr txBox="1">
            <a:spLocks noChangeArrowheads="1"/>
          </p:cNvSpPr>
          <p:nvPr/>
        </p:nvSpPr>
        <p:spPr bwMode="auto">
          <a:xfrm>
            <a:off x="1054100" y="2211387"/>
            <a:ext cx="7239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How _____ watermelons do we need 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B:  We need four .</a:t>
            </a:r>
          </a:p>
        </p:txBody>
      </p:sp>
      <p:sp>
        <p:nvSpPr>
          <p:cNvPr id="73734" name="文本框 14"/>
          <p:cNvSpPr txBox="1">
            <a:spLocks noChangeArrowheads="1"/>
          </p:cNvSpPr>
          <p:nvPr/>
        </p:nvSpPr>
        <p:spPr bwMode="auto">
          <a:xfrm>
            <a:off x="1054100" y="3201987"/>
            <a:ext cx="6629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How _____ oranges do you need 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B:  Two .</a:t>
            </a:r>
          </a:p>
        </p:txBody>
      </p:sp>
      <p:sp>
        <p:nvSpPr>
          <p:cNvPr id="73735" name="文本框 15"/>
          <p:cNvSpPr txBox="1">
            <a:spLocks noChangeArrowheads="1"/>
          </p:cNvSpPr>
          <p:nvPr/>
        </p:nvSpPr>
        <p:spPr bwMode="auto">
          <a:xfrm>
            <a:off x="1054100" y="4281487"/>
            <a:ext cx="7772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How _____ orange do you need ?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（小心）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 Two cups .</a:t>
            </a:r>
          </a:p>
        </p:txBody>
      </p:sp>
      <p:sp>
        <p:nvSpPr>
          <p:cNvPr id="73736" name="文本框 16"/>
          <p:cNvSpPr txBox="1">
            <a:spLocks noChangeArrowheads="1"/>
          </p:cNvSpPr>
          <p:nvPr/>
        </p:nvSpPr>
        <p:spPr bwMode="auto">
          <a:xfrm>
            <a:off x="444500" y="5453062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7" name="文本框 17"/>
          <p:cNvSpPr txBox="1">
            <a:spLocks noChangeArrowheads="1"/>
          </p:cNvSpPr>
          <p:nvPr/>
        </p:nvSpPr>
        <p:spPr bwMode="auto">
          <a:xfrm>
            <a:off x="1079500" y="5486400"/>
            <a:ext cx="622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How _____ are the shoes ?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B:  Ten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3738" name="文本框 19"/>
          <p:cNvSpPr txBox="1">
            <a:spLocks noChangeArrowheads="1"/>
          </p:cNvSpPr>
          <p:nvPr/>
        </p:nvSpPr>
        <p:spPr bwMode="auto">
          <a:xfrm>
            <a:off x="3035300" y="611187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9" name="文本框 20"/>
          <p:cNvSpPr txBox="1">
            <a:spLocks noChangeArrowheads="1"/>
          </p:cNvSpPr>
          <p:nvPr/>
        </p:nvSpPr>
        <p:spPr bwMode="auto">
          <a:xfrm>
            <a:off x="2959100" y="1068387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</a:p>
        </p:txBody>
      </p:sp>
      <p:sp>
        <p:nvSpPr>
          <p:cNvPr id="73740" name="文本框 21"/>
          <p:cNvSpPr txBox="1">
            <a:spLocks noChangeArrowheads="1"/>
          </p:cNvSpPr>
          <p:nvPr/>
        </p:nvSpPr>
        <p:spPr bwMode="auto">
          <a:xfrm>
            <a:off x="2959100" y="4318000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</a:p>
        </p:txBody>
      </p:sp>
      <p:sp>
        <p:nvSpPr>
          <p:cNvPr id="73741" name="文本框 22"/>
          <p:cNvSpPr txBox="1">
            <a:spLocks noChangeArrowheads="1"/>
          </p:cNvSpPr>
          <p:nvPr/>
        </p:nvSpPr>
        <p:spPr bwMode="auto">
          <a:xfrm>
            <a:off x="2997200" y="5486400"/>
            <a:ext cx="1257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</a:p>
        </p:txBody>
      </p:sp>
      <p:sp>
        <p:nvSpPr>
          <p:cNvPr id="73742" name="文本框 23"/>
          <p:cNvSpPr txBox="1">
            <a:spLocks noChangeArrowheads="1"/>
          </p:cNvSpPr>
          <p:nvPr/>
        </p:nvSpPr>
        <p:spPr bwMode="auto">
          <a:xfrm>
            <a:off x="2997200" y="2211387"/>
            <a:ext cx="125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</a:p>
        </p:txBody>
      </p:sp>
      <p:sp>
        <p:nvSpPr>
          <p:cNvPr id="73743" name="文本框 24"/>
          <p:cNvSpPr txBox="1">
            <a:spLocks noChangeArrowheads="1"/>
          </p:cNvSpPr>
          <p:nvPr/>
        </p:nvSpPr>
        <p:spPr bwMode="auto">
          <a:xfrm>
            <a:off x="2981325" y="3268662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utoUpdateAnimBg="0"/>
      <p:bldP spid="73740" grpId="0" autoUpdateAnimBg="0"/>
      <p:bldP spid="73741" grpId="0" autoUpdateAnimBg="0"/>
      <p:bldP spid="73742" grpId="0" autoUpdateAnimBg="0"/>
      <p:bldP spid="7374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116388" cy="1143000"/>
          </a:xfrm>
        </p:spPr>
        <p:txBody>
          <a:bodyPr/>
          <a:lstStyle/>
          <a:p>
            <a:pPr algn="l"/>
            <a:r>
              <a: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二、单项选择。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358900"/>
            <a:ext cx="8229600" cy="4527550"/>
          </a:xfrm>
          <a:noFill/>
        </p:spPr>
        <p:txBody>
          <a:bodyPr wrap="none"/>
          <a:lstStyle/>
          <a:p>
            <a:pPr marL="615950" indent="-61595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1. It’s getting dark. Can you ______ the </a:t>
            </a:r>
          </a:p>
          <a:p>
            <a:pPr marL="615950" indent="-61595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light?</a:t>
            </a:r>
          </a:p>
          <a:p>
            <a:pPr marL="615950" indent="-61595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A. turn off	 B. turn on   C. turn over</a:t>
            </a:r>
          </a:p>
          <a:p>
            <a:pPr marL="615950" indent="-61595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2. — ________ yogurt do you need?</a:t>
            </a:r>
          </a:p>
          <a:p>
            <a:pPr marL="615950" indent="-61595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— One teaspoon.</a:t>
            </a:r>
          </a:p>
          <a:p>
            <a:pPr marL="615950" indent="-615950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A. How many  B. How much C. Which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683375" y="1268413"/>
            <a:ext cx="67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/>
              <a:t>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173288" y="3609975"/>
            <a:ext cx="5762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182688"/>
            <a:ext cx="8337550" cy="5218112"/>
          </a:xfrm>
          <a:noFill/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3. The baby can eat ____ bread for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breakfast.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A. two	    B. many of   C. two slices of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4. I have _______ bananas in the fridge.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A. a lot	B. many	     C. much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3100" b="1" dirty="0">
                <a:latin typeface="Times New Roman" panose="02020603050405020304" pitchFamily="18" charset="0"/>
              </a:rPr>
              <a:t>5. Would you like ____ relish on the bread?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A. many		B. any	     C. some</a:t>
            </a: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4495800" y="990600"/>
            <a:ext cx="67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2651125" y="3070225"/>
            <a:ext cx="5762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/>
              <a:t> 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3900488" y="4508500"/>
            <a:ext cx="669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188" grpId="0" autoUpdateAnimBg="0"/>
      <p:bldP spid="9318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19400"/>
            <a:ext cx="9144000" cy="1828800"/>
          </a:xfrm>
          <a:noFill/>
        </p:spPr>
        <p:txBody>
          <a:bodyPr wrap="none"/>
          <a:lstStyle/>
          <a:p>
            <a:pPr marL="836930" indent="-836930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recipe for your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favorite food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2013201" y="1295400"/>
            <a:ext cx="4493716" cy="113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6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en-US" sz="6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WordArt 19"/>
          <p:cNvSpPr>
            <a:spLocks noChangeArrowheads="1" noChangeShapeType="1"/>
          </p:cNvSpPr>
          <p:nvPr/>
        </p:nvSpPr>
        <p:spPr bwMode="auto">
          <a:xfrm>
            <a:off x="914400" y="2251075"/>
            <a:ext cx="7608888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9933FF"/>
                  </a:solidFill>
                  <a:round/>
                </a:ln>
                <a:solidFill>
                  <a:srgbClr val="9933FF"/>
                </a:soli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Thank you for your listening!</a:t>
            </a:r>
            <a:endParaRPr lang="zh-CN" altLang="en-US" sz="3600" b="1" kern="10" dirty="0">
              <a:ln w="9525">
                <a:solidFill>
                  <a:srgbClr val="9933FF"/>
                </a:solidFill>
                <a:round/>
              </a:ln>
              <a:solidFill>
                <a:srgbClr val="9933FF"/>
              </a:soli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图片 3" descr="B-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5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 txBox="1">
            <a:spLocks noChangeArrowheads="1"/>
          </p:cNvSpPr>
          <p:nvPr/>
        </p:nvSpPr>
        <p:spPr bwMode="auto">
          <a:xfrm>
            <a:off x="533400" y="609600"/>
            <a:ext cx="75850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Make a list of the things you like in a sandwich.</a:t>
            </a:r>
          </a:p>
        </p:txBody>
      </p:sp>
      <p:sp>
        <p:nvSpPr>
          <p:cNvPr id="74756" name="TextBox 5"/>
          <p:cNvSpPr txBox="1">
            <a:spLocks noChangeArrowheads="1"/>
          </p:cNvSpPr>
          <p:nvPr/>
        </p:nvSpPr>
        <p:spPr bwMode="auto">
          <a:xfrm>
            <a:off x="838200" y="53340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like ____________________________________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_____________________________________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7" name="Text Box 16"/>
          <p:cNvSpPr txBox="1">
            <a:spLocks noChangeArrowheads="1"/>
          </p:cNvSpPr>
          <p:nvPr/>
        </p:nvSpPr>
        <p:spPr bwMode="auto">
          <a:xfrm>
            <a:off x="1676400" y="5334000"/>
            <a:ext cx="7056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tomatoes and lettuce,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I don’t like butter or onion.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20064141729417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30718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2" descr="114811040191368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0ED"/>
              </a:clrFrom>
              <a:clrTo>
                <a:srgbClr val="F5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819150"/>
            <a:ext cx="5483225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6" descr="109301cbc5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17900"/>
            <a:ext cx="333216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24200" y="42672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49275"/>
            <a:ext cx="8229600" cy="1711325"/>
          </a:xfrm>
          <a:noFill/>
        </p:spPr>
        <p:txBody>
          <a:bodyPr wrap="none"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Sandwich [c] n</a:t>
            </a:r>
            <a:r>
              <a:rPr lang="en-US" b="1">
                <a:latin typeface="Times New Roman" panose="02020603050405020304" pitchFamily="18" charset="0"/>
              </a:rPr>
              <a:t> :  two pieces of bread with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>
                <a:latin typeface="Times New Roman" panose="02020603050405020304" pitchFamily="18" charset="0"/>
              </a:rPr>
              <a:t>cheese, meat, vegetables, cooked egg, etc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>
                <a:latin typeface="Times New Roman" panose="02020603050405020304" pitchFamily="18" charset="0"/>
              </a:rPr>
              <a:t>between them. 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514600"/>
            <a:ext cx="51181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728663"/>
            <a:ext cx="7772400" cy="1143000"/>
          </a:xfrm>
        </p:spPr>
        <p:txBody>
          <a:bodyPr/>
          <a:lstStyle/>
          <a:p>
            <a:r>
              <a:rPr lang="en-US" sz="5900" b="1">
                <a:solidFill>
                  <a:srgbClr val="0000CC"/>
                </a:solidFill>
                <a:latin typeface="Times New Roman" panose="02020603050405020304" pitchFamily="18" charset="0"/>
              </a:rPr>
              <a:t>butter </a:t>
            </a:r>
            <a:r>
              <a:rPr lang="en-US" altLang="en-US" sz="5900" b="1">
                <a:solidFill>
                  <a:srgbClr val="0000CC"/>
                </a:solidFill>
                <a:latin typeface="Times New Roman" panose="02020603050405020304" pitchFamily="18" charset="0"/>
              </a:rPr>
              <a:t>黄油</a:t>
            </a:r>
            <a:br>
              <a:rPr lang="en-US" altLang="en-US" sz="59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59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5900" b="1">
                <a:solidFill>
                  <a:srgbClr val="0000CC"/>
                </a:solidFill>
                <a:latin typeface="Times New Roman" panose="02020603050405020304" pitchFamily="18" charset="0"/>
              </a:rPr>
              <a:t>a slice of butter</a:t>
            </a:r>
          </a:p>
        </p:txBody>
      </p:sp>
      <p:pic>
        <p:nvPicPr>
          <p:cNvPr id="81923" name="Picture 3" descr="HomeAlbum_112453"/>
          <p:cNvPicPr>
            <a:picLocks noChangeAspect="1" noChangeArrowheads="1"/>
          </p:cNvPicPr>
          <p:nvPr/>
        </p:nvPicPr>
        <p:blipFill>
          <a:blip r:embed="rId2" cstate="email"/>
          <a:srcRect r="-1772"/>
          <a:stretch>
            <a:fillRect/>
          </a:stretch>
        </p:blipFill>
        <p:spPr bwMode="auto">
          <a:xfrm>
            <a:off x="444500" y="2528888"/>
            <a:ext cx="48609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2" descr="bu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7188" y="2708275"/>
            <a:ext cx="30464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2667000"/>
            <a:ext cx="4799013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909638"/>
            <a:ext cx="3648075" cy="1143000"/>
          </a:xfrm>
        </p:spPr>
        <p:txBody>
          <a:bodyPr wrap="none"/>
          <a:lstStyle/>
          <a:p>
            <a:pPr algn="l"/>
            <a:r>
              <a:rPr lang="en-US" sz="6500" b="1">
                <a:solidFill>
                  <a:srgbClr val="0000CC"/>
                </a:solidFill>
                <a:latin typeface="Times New Roman" panose="02020603050405020304" pitchFamily="18" charset="0"/>
              </a:rPr>
              <a:t>bread </a:t>
            </a:r>
            <a:r>
              <a:rPr lang="en-US" altLang="en-US" sz="6500" b="1">
                <a:solidFill>
                  <a:srgbClr val="0000CC"/>
                </a:solidFill>
                <a:latin typeface="Times New Roman" panose="02020603050405020304" pitchFamily="18" charset="0"/>
              </a:rPr>
              <a:t>面包</a:t>
            </a:r>
            <a:br>
              <a:rPr lang="en-US" altLang="en-US" sz="65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6500" b="1">
                <a:solidFill>
                  <a:srgbClr val="0000CC"/>
                </a:solidFill>
                <a:latin typeface="Times New Roman" panose="02020603050405020304" pitchFamily="18" charset="0"/>
              </a:rPr>
              <a:t>a piece of bread</a:t>
            </a: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3581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bread">
            <a:hlinkClick r:id="" action="ppaction://noaction">
              <a:snd r:embed="rId2" name="wind.wav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403701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4573588" y="2798763"/>
            <a:ext cx="41767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two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slices</a:t>
            </a:r>
            <a:r>
              <a:rPr 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 of bread</a:t>
            </a:r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5716588" y="1676400"/>
            <a:ext cx="1565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bread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312261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18"/>
          <p:cNvSpPr txBox="1">
            <a:spLocks noChangeArrowheads="1"/>
          </p:cNvSpPr>
          <p:nvPr/>
        </p:nvSpPr>
        <p:spPr bwMode="auto">
          <a:xfrm>
            <a:off x="4956175" y="2168525"/>
            <a:ext cx="2133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relish</a:t>
            </a:r>
          </a:p>
        </p:txBody>
      </p:sp>
      <p:sp>
        <p:nvSpPr>
          <p:cNvPr id="80900" name="Text Box 19"/>
          <p:cNvSpPr txBox="1">
            <a:spLocks noChangeArrowheads="1"/>
          </p:cNvSpPr>
          <p:nvPr/>
        </p:nvSpPr>
        <p:spPr bwMode="auto">
          <a:xfrm>
            <a:off x="4037013" y="3429000"/>
            <a:ext cx="51069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</a:rPr>
              <a:t>a  teaspoon of relish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全屏显示(4:3)</PresentationFormat>
  <Paragraphs>114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隶书</vt:lpstr>
      <vt:lpstr>宋体</vt:lpstr>
      <vt:lpstr>微软雅黑</vt:lpstr>
      <vt:lpstr>Arial</vt:lpstr>
      <vt:lpstr>Calibri</vt:lpstr>
      <vt:lpstr>Times New Roman</vt:lpstr>
      <vt:lpstr>WWW.2PPT.COM
</vt:lpstr>
      <vt:lpstr>Unit 8  How do you make a banana milk shake?</vt:lpstr>
      <vt:lpstr>PowerPoint 演示文稿</vt:lpstr>
      <vt:lpstr>PowerPoint 演示文稿</vt:lpstr>
      <vt:lpstr>PowerPoint 演示文稿</vt:lpstr>
      <vt:lpstr>PowerPoint 演示文稿</vt:lpstr>
      <vt:lpstr>butter 黄油  a slice of butter</vt:lpstr>
      <vt:lpstr>bread 面包 a piece of bread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1d Listen and write the  ingredients in the order.</vt:lpstr>
      <vt:lpstr>PowerPoint 演示文稿</vt:lpstr>
      <vt:lpstr>Exercises</vt:lpstr>
      <vt:lpstr>PowerPoint 演示文稿</vt:lpstr>
      <vt:lpstr>二、单项选择。</vt:lpstr>
      <vt:lpstr>PowerPoint 演示文稿</vt:lpstr>
      <vt:lpstr>Write a recipe for your parents’ favorite food.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E2CC860458F84188B0A2DAC4394515FF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