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66" r:id="rId2"/>
    <p:sldId id="367" r:id="rId3"/>
    <p:sldId id="414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368" r:id="rId24"/>
    <p:sldId id="369" r:id="rId25"/>
    <p:sldId id="370" r:id="rId26"/>
    <p:sldId id="371" r:id="rId27"/>
    <p:sldId id="372" r:id="rId28"/>
    <p:sldId id="373" r:id="rId29"/>
    <p:sldId id="412" r:id="rId30"/>
    <p:sldId id="41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415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483" r:id="rId51"/>
    <p:sldId id="484" r:id="rId52"/>
    <p:sldId id="485" r:id="rId53"/>
    <p:sldId id="439" r:id="rId54"/>
    <p:sldId id="440" r:id="rId55"/>
    <p:sldId id="441" r:id="rId56"/>
    <p:sldId id="442" r:id="rId57"/>
    <p:sldId id="443" r:id="rId58"/>
    <p:sldId id="444" r:id="rId59"/>
    <p:sldId id="445" r:id="rId60"/>
    <p:sldId id="446" r:id="rId61"/>
    <p:sldId id="447" r:id="rId62"/>
    <p:sldId id="448" r:id="rId63"/>
    <p:sldId id="449" r:id="rId64"/>
    <p:sldId id="450" r:id="rId65"/>
    <p:sldId id="451" r:id="rId66"/>
    <p:sldId id="452" r:id="rId67"/>
    <p:sldId id="453" r:id="rId68"/>
    <p:sldId id="259" r:id="rId6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Font typeface="Arial" panose="020B0604020202020204" pitchFamily="34" charset="0"/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1pPr>
    <a:lvl2pPr marL="457200" algn="l" rtl="0" fontAlgn="base">
      <a:spcBef>
        <a:spcPct val="20000"/>
      </a:spcBef>
      <a:spcAft>
        <a:spcPct val="0"/>
      </a:spcAft>
      <a:buFont typeface="Arial" panose="020B0604020202020204" pitchFamily="34" charset="0"/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2pPr>
    <a:lvl3pPr marL="914400" algn="l" rtl="0" fontAlgn="base">
      <a:spcBef>
        <a:spcPct val="20000"/>
      </a:spcBef>
      <a:spcAft>
        <a:spcPct val="0"/>
      </a:spcAft>
      <a:buFont typeface="Arial" panose="020B0604020202020204" pitchFamily="34" charset="0"/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3pPr>
    <a:lvl4pPr marL="1371600" algn="l" rtl="0" fontAlgn="base">
      <a:spcBef>
        <a:spcPct val="20000"/>
      </a:spcBef>
      <a:spcAft>
        <a:spcPct val="0"/>
      </a:spcAft>
      <a:buFont typeface="Arial" panose="020B0604020202020204" pitchFamily="34" charset="0"/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4pPr>
    <a:lvl5pPr marL="1828800" algn="l" rtl="0" fontAlgn="base">
      <a:spcBef>
        <a:spcPct val="20000"/>
      </a:spcBef>
      <a:spcAft>
        <a:spcPct val="0"/>
      </a:spcAft>
      <a:buFont typeface="Arial" panose="020B0604020202020204" pitchFamily="34" charset="0"/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5pPr>
    <a:lvl6pPr marL="22860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6pPr>
    <a:lvl7pPr marL="27432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7pPr>
    <a:lvl8pPr marL="32004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8pPr>
    <a:lvl9pPr marL="36576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宋体" panose="02010600030101010101" pitchFamily="2" charset="-122"/>
        <a:cs typeface="Courier New" panose="02070309020205020404" pitchFamily="49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FF00FF"/>
    <a:srgbClr val="0066FF"/>
    <a:srgbClr val="00FF00"/>
    <a:srgbClr val="1003B5"/>
    <a:srgbClr val="194DF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5" autoAdjust="0"/>
    <p:restoredTop sz="94660"/>
  </p:normalViewPr>
  <p:slideViewPr>
    <p:cSldViewPr>
      <p:cViewPr>
        <p:scale>
          <a:sx n="100" d="100"/>
          <a:sy n="100" d="100"/>
        </p:scale>
        <p:origin x="-4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6EAFB-3208-4169-98F1-85C9AC6DC6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F54C-A02D-486F-955F-C28BDB5E1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F54C-A02D-486F-955F-C28BDB5E14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9725"/>
            <a:ext cx="2057400" cy="5786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9725"/>
            <a:ext cx="6019800" cy="5786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zh-CN" altLang="en-US" sz="1800" b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zh-CN" altLang="en-US" sz="1800" b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2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1825625" y="339725"/>
            <a:ext cx="6778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zh-CN" altLang="en-US" sz="1800" b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 userDrawn="1"/>
        </p:nvSpPr>
        <p:spPr bwMode="auto"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zh-CN" altLang="en-US" sz="1800" b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192.168.2.165\2015-2016&#23398;&#24180;\2015-2016&#26149;&#35838;&#20214;&#21253;\&#21021;&#20013;&#35838;&#20214;&#21253;\&#20061;&#24180;&#32423;&#65288;&#19979;&#65289;\W%20&#29256;&#20061;&#24180;&#32423;&#65288;&#19979;&#65289;\Module%207\&#35838;&#20214;\&#38142;&#25509;&#36164;&#28304;\Module%207%20Unit%203_5.mp3" TargetMode="External"/><Relationship Id="rId1" Type="http://schemas.microsoft.com/office/2007/relationships/media" Target="file:///\\192.168.2.165\2015-2016&#23398;&#24180;\2015-2016&#26149;&#35838;&#20214;&#21253;\&#21021;&#20013;&#35838;&#20214;&#21253;\&#20061;&#24180;&#32423;&#65288;&#19979;&#65289;\W%20&#29256;&#20061;&#24180;&#32423;&#65288;&#19979;&#65289;\Module%207\&#35838;&#20214;\&#38142;&#25509;&#36164;&#28304;\Module%207%20Unit%203_5.mp3" TargetMode="Externa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192.168.2.165\2015-2016&#23398;&#24180;\2015-2016&#26149;&#35838;&#20214;&#21253;\&#21021;&#20013;&#35838;&#20214;&#21253;\&#20061;&#24180;&#32423;&#65288;&#19979;&#65289;\W%20&#29256;&#20061;&#24180;&#32423;&#65288;&#19979;&#65289;\Module%207\&#35838;&#20214;\&#38142;&#25509;&#36164;&#28304;\Module%207%20Unit%203_6.mp3" TargetMode="External"/><Relationship Id="rId1" Type="http://schemas.microsoft.com/office/2007/relationships/media" Target="file:///\\192.168.2.165\2015-2016&#23398;&#24180;\2015-2016&#26149;&#35838;&#20214;&#21253;\&#21021;&#20013;&#35838;&#20214;&#21253;\&#20061;&#24180;&#32423;&#65288;&#19979;&#65289;\W%20&#29256;&#20061;&#24180;&#32423;&#65288;&#19979;&#65289;\Module%207\&#35838;&#20214;\&#38142;&#25509;&#36164;&#28304;\Module%207%20Unit%203_6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192.168.2.165\2015-2016&#23398;&#24180;\2015-2016&#26149;&#35838;&#20214;&#21253;\&#21021;&#20013;&#35838;&#20214;&#21253;\&#20061;&#24180;&#32423;&#65288;&#19979;&#65289;\W%20&#29256;&#20061;&#24180;&#32423;&#65288;&#19979;&#65289;\Module%207\&#35838;&#20214;\&#38142;&#25509;&#36164;&#28304;\Module%207%20Unit%203_6.mp3" TargetMode="External"/><Relationship Id="rId1" Type="http://schemas.microsoft.com/office/2007/relationships/media" Target="file:///\\192.168.2.165\2015-2016&#23398;&#24180;\2015-2016&#26149;&#35838;&#20214;&#21253;\&#21021;&#20013;&#35838;&#20214;&#21253;\&#20061;&#24180;&#32423;&#65288;&#19979;&#65289;\W%20&#29256;&#20061;&#24180;&#32423;&#65288;&#19979;&#65289;\Module%207\&#35838;&#20214;\&#38142;&#25509;&#36164;&#28304;\Module%207%20Unit%203_6.mp3" TargetMode="Externa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042988" y="1420961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403350" y="1492399"/>
            <a:ext cx="13684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6600"/>
              <a:t>7</a:t>
            </a:r>
          </a:p>
        </p:txBody>
      </p:sp>
      <p:sp>
        <p:nvSpPr>
          <p:cNvPr id="143364" name="WordArt 4"/>
          <p:cNvSpPr>
            <a:spLocks noChangeArrowheads="1" noChangeShapeType="1" noTextEdit="1"/>
          </p:cNvSpPr>
          <p:nvPr/>
        </p:nvSpPr>
        <p:spPr bwMode="auto">
          <a:xfrm>
            <a:off x="2987945" y="1514475"/>
            <a:ext cx="516545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200" kern="10" dirty="0">
                <a:solidFill>
                  <a:srgbClr val="AE2A28"/>
                </a:solidFill>
                <a:latin typeface="Arial" panose="020B0604020202020204"/>
                <a:cs typeface="Arial" panose="020B0604020202020204"/>
              </a:rPr>
              <a:t>English for you and me</a:t>
            </a:r>
            <a:endParaRPr lang="zh-CN" altLang="en-US" sz="5200" kern="10" dirty="0">
              <a:solidFill>
                <a:srgbClr val="AE2A2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43365" name="WordArt 5"/>
          <p:cNvSpPr>
            <a:spLocks noChangeArrowheads="1" noChangeShapeType="1" noTextEdit="1"/>
          </p:cNvSpPr>
          <p:nvPr/>
        </p:nvSpPr>
        <p:spPr bwMode="auto">
          <a:xfrm>
            <a:off x="971550" y="1265386"/>
            <a:ext cx="1600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85404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latin typeface="Arial" panose="020B0604020202020204"/>
                <a:cs typeface="Arial" panose="020B0604020202020204"/>
              </a:rPr>
              <a:t>Module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latin typeface="Arial" panose="020B0604020202020204"/>
              <a:cs typeface="Arial" panose="020B0604020202020204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685800" y="3048000"/>
            <a:ext cx="7772400" cy="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6100"/>
              </a:lnSpc>
              <a:spcBef>
                <a:spcPct val="50000"/>
              </a:spcBef>
              <a:buFontTx/>
              <a:buNone/>
            </a:pPr>
            <a:r>
              <a:rPr lang="en-US" altLang="zh-CN" sz="5400" dirty="0">
                <a:solidFill>
                  <a:srgbClr val="003399"/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5400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3  Language </a:t>
            </a:r>
            <a:r>
              <a:rPr lang="en-US" altLang="zh-CN" sz="5400" dirty="0">
                <a:solidFill>
                  <a:srgbClr val="003399"/>
                </a:solidFill>
                <a:latin typeface="Times New Roman" panose="02020603050405020304" pitchFamily="18" charset="0"/>
              </a:rPr>
              <a:t>in use.</a:t>
            </a:r>
          </a:p>
        </p:txBody>
      </p:sp>
      <p:sp>
        <p:nvSpPr>
          <p:cNvPr id="7" name="矩形 6"/>
          <p:cNvSpPr/>
          <p:nvPr/>
        </p:nvSpPr>
        <p:spPr>
          <a:xfrm>
            <a:off x="2729609" y="563880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kern="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622300" y="404813"/>
            <a:ext cx="3375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4.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zh-CN" altLang="en-US">
                <a:solidFill>
                  <a:srgbClr val="0000FF"/>
                </a:solidFill>
              </a:rPr>
              <a:t>原因状语从句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539750" y="1125538"/>
            <a:ext cx="8315325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常用引导词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because, since, as (</a:t>
            </a:r>
            <a:r>
              <a:rPr lang="zh-CN" altLang="en-US" dirty="0">
                <a:solidFill>
                  <a:schemeClr val="tx1"/>
                </a:solidFill>
              </a:rPr>
              <a:t>语气由强到弱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0000CC"/>
                </a:solidFill>
              </a:rPr>
              <a:t>特殊引导词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considering that, seeing (that),      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      now (that)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He didn’t come </a:t>
            </a:r>
            <a:r>
              <a:rPr lang="en-US" altLang="zh-CN" dirty="0">
                <a:solidFill>
                  <a:srgbClr val="FF0000"/>
                </a:solidFill>
              </a:rPr>
              <a:t>because </a:t>
            </a:r>
            <a:r>
              <a:rPr lang="en-US" altLang="zh-CN" dirty="0">
                <a:solidFill>
                  <a:schemeClr val="tx1"/>
                </a:solidFill>
              </a:rPr>
              <a:t>he was ill.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Now (that)</a:t>
            </a:r>
            <a:r>
              <a:rPr lang="en-US" altLang="zh-CN" dirty="0">
                <a:solidFill>
                  <a:schemeClr val="tx1"/>
                </a:solidFill>
              </a:rPr>
              <a:t> everybody has come, let’s begin our conference.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Considering that</a:t>
            </a:r>
            <a:r>
              <a:rPr lang="en-US" altLang="zh-CN" dirty="0">
                <a:solidFill>
                  <a:schemeClr val="tx1"/>
                </a:solidFill>
              </a:rPr>
              <a:t> he is no more than 12 years old, his height of 1.80 m is quite remarkable.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Since </a:t>
            </a:r>
            <a:r>
              <a:rPr lang="en-US" altLang="zh-CN" dirty="0">
                <a:solidFill>
                  <a:schemeClr val="tx1"/>
                </a:solidFill>
              </a:rPr>
              <a:t>you are very busy, I’ll do it by myself.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228600" y="304800"/>
            <a:ext cx="4027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5.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zh-CN" altLang="en-US">
                <a:solidFill>
                  <a:srgbClr val="0000FF"/>
                </a:solidFill>
              </a:rPr>
              <a:t>结果状语从句</a:t>
            </a:r>
            <a:endParaRPr lang="zh-CN" altLang="en-US" b="0">
              <a:solidFill>
                <a:srgbClr val="0000FF"/>
              </a:solidFill>
            </a:endParaRP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323850" y="765175"/>
            <a:ext cx="84947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</a:rPr>
              <a:t>常用引导词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rgbClr val="FF0000"/>
                </a:solidFill>
              </a:rPr>
              <a:t>so that, so…that</a:t>
            </a:r>
            <a:r>
              <a:rPr lang="en-US" altLang="zh-CN">
                <a:solidFill>
                  <a:schemeClr val="tx1"/>
                </a:solidFill>
              </a:rPr>
              <a:t>, such …that,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He drove </a:t>
            </a:r>
            <a:r>
              <a:rPr lang="en-US" altLang="zh-CN">
                <a:solidFill>
                  <a:srgbClr val="FF0000"/>
                </a:solidFill>
              </a:rPr>
              <a:t>so</a:t>
            </a:r>
            <a:r>
              <a:rPr lang="en-US" altLang="zh-CN">
                <a:solidFill>
                  <a:srgbClr val="6600FF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carelessly </a:t>
            </a:r>
            <a:r>
              <a:rPr lang="en-US" altLang="zh-CN">
                <a:solidFill>
                  <a:srgbClr val="FF0000"/>
                </a:solidFill>
              </a:rPr>
              <a:t>that</a:t>
            </a:r>
            <a:r>
              <a:rPr lang="en-US" altLang="zh-CN">
                <a:solidFill>
                  <a:schemeClr val="tx1"/>
                </a:solidFill>
              </a:rPr>
              <a:t> his car crashes into a tree.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She was </a:t>
            </a:r>
            <a:r>
              <a:rPr lang="en-US" altLang="zh-CN">
                <a:solidFill>
                  <a:srgbClr val="FF0000"/>
                </a:solidFill>
              </a:rPr>
              <a:t>such</a:t>
            </a:r>
            <a:r>
              <a:rPr lang="en-US" altLang="zh-CN">
                <a:solidFill>
                  <a:srgbClr val="6600FF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a nice girl </a:t>
            </a:r>
            <a:r>
              <a:rPr lang="en-US" altLang="zh-CN">
                <a:solidFill>
                  <a:srgbClr val="FF0000"/>
                </a:solidFill>
              </a:rPr>
              <a:t>that</a:t>
            </a:r>
            <a:r>
              <a:rPr lang="en-US" altLang="zh-CN">
                <a:solidFill>
                  <a:schemeClr val="tx1"/>
                </a:solidFill>
              </a:rPr>
              <a:t> everyone liked her.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52413" y="4940300"/>
            <a:ext cx="87106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I got up very early </a:t>
            </a:r>
            <a:r>
              <a:rPr lang="en-US" altLang="zh-CN">
                <a:solidFill>
                  <a:srgbClr val="FF0000"/>
                </a:solidFill>
              </a:rPr>
              <a:t>so that</a:t>
            </a:r>
            <a:r>
              <a:rPr lang="en-US" altLang="zh-CN">
                <a:solidFill>
                  <a:schemeClr val="tx1"/>
                </a:solidFill>
              </a:rPr>
              <a:t> I could catch the early train.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Take your raincoat </a:t>
            </a:r>
            <a:r>
              <a:rPr lang="en-US" altLang="zh-CN">
                <a:solidFill>
                  <a:srgbClr val="FF0000"/>
                </a:solidFill>
              </a:rPr>
              <a:t>in case</a:t>
            </a:r>
            <a:r>
              <a:rPr lang="en-US" altLang="zh-CN">
                <a:solidFill>
                  <a:schemeClr val="tx1"/>
                </a:solidFill>
              </a:rPr>
              <a:t> it rains/ (should) rain.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252413" y="3357563"/>
            <a:ext cx="8423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</a:rPr>
              <a:t>常用引导词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chemeClr val="tx1"/>
                </a:solidFill>
              </a:rPr>
              <a:t>so that, in order that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FF"/>
                </a:solidFill>
              </a:rPr>
              <a:t>特殊引导词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chemeClr val="tx1"/>
                </a:solidFill>
              </a:rPr>
              <a:t>lest, in case, for fear that /of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</a:rPr>
              <a:t>                        </a:t>
            </a:r>
            <a:r>
              <a:rPr lang="en-US" altLang="zh-CN">
                <a:solidFill>
                  <a:schemeClr val="tx1"/>
                </a:solidFill>
              </a:rPr>
              <a:t>in the hope that, on purpose that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252413" y="2854325"/>
            <a:ext cx="36004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6.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zh-CN" altLang="en-US">
                <a:solidFill>
                  <a:srgbClr val="0000FF"/>
                </a:solidFill>
              </a:rPr>
              <a:t>目的状语从句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/>
      <p:bldP spid="296964" grpId="0"/>
      <p:bldP spid="296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539750" y="1054100"/>
            <a:ext cx="820737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FF0000"/>
                </a:solidFill>
              </a:rPr>
              <a:t>常用引导词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chemeClr val="tx1"/>
                </a:solidFill>
              </a:rPr>
              <a:t>if, unless, </a:t>
            </a:r>
            <a:endParaRPr lang="en-US" altLang="zh-CN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0000FF"/>
                </a:solidFill>
              </a:rPr>
              <a:t>特殊引导词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chemeClr val="tx1"/>
                </a:solidFill>
              </a:rPr>
              <a:t>in case, as / so long as, only if,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                        on condition that,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                        providing / provided that,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                        suppose / supposing that</a:t>
            </a: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468313" y="3716338"/>
            <a:ext cx="827881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We’ll start our project </a:t>
            </a:r>
            <a:r>
              <a:rPr lang="en-US" altLang="zh-CN">
                <a:solidFill>
                  <a:srgbClr val="FF0000"/>
                </a:solidFill>
              </a:rPr>
              <a:t>if</a:t>
            </a:r>
            <a:r>
              <a:rPr lang="en-US" altLang="zh-CN">
                <a:solidFill>
                  <a:schemeClr val="tx1"/>
                </a:solidFill>
              </a:rPr>
              <a:t> the president agrees.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You will certainly succeed </a:t>
            </a:r>
            <a:r>
              <a:rPr lang="en-US" altLang="zh-CN">
                <a:solidFill>
                  <a:srgbClr val="FF0000"/>
                </a:solidFill>
              </a:rPr>
              <a:t>so long as</a:t>
            </a:r>
            <a:r>
              <a:rPr lang="en-US" altLang="zh-CN">
                <a:solidFill>
                  <a:schemeClr val="tx1"/>
                </a:solidFill>
              </a:rPr>
              <a:t> you keep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on trying.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Provided that</a:t>
            </a:r>
            <a:r>
              <a:rPr lang="en-US" altLang="zh-CN">
                <a:solidFill>
                  <a:schemeClr val="tx1"/>
                </a:solidFill>
              </a:rPr>
              <a:t> there is no opposition, we shall  hold the meeting here.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252413" y="333375"/>
            <a:ext cx="4032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2"/>
                </a:solidFill>
              </a:rPr>
              <a:t>7. </a:t>
            </a:r>
            <a:r>
              <a:rPr lang="zh-CN" altLang="en-US">
                <a:solidFill>
                  <a:srgbClr val="0000FF"/>
                </a:solidFill>
              </a:rPr>
              <a:t>条件状语从句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  <p:bldP spid="2979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457200" y="3505200"/>
            <a:ext cx="80629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The old man always enjoys swimming </a:t>
            </a:r>
            <a:r>
              <a:rPr lang="en-US" altLang="zh-CN">
                <a:solidFill>
                  <a:srgbClr val="FF0000"/>
                </a:solidFill>
              </a:rPr>
              <a:t>even though</a:t>
            </a:r>
            <a:r>
              <a:rPr lang="en-US" altLang="zh-CN">
                <a:solidFill>
                  <a:schemeClr val="tx1"/>
                </a:solidFill>
              </a:rPr>
              <a:t> the weather is rough.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No matter how</a:t>
            </a:r>
            <a:r>
              <a:rPr lang="en-US" altLang="zh-CN">
                <a:solidFill>
                  <a:schemeClr val="tx1"/>
                </a:solidFill>
              </a:rPr>
              <a:t> hard he tried, he could not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change her mind.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He won’t listen </a:t>
            </a:r>
            <a:r>
              <a:rPr lang="en-US" altLang="zh-CN">
                <a:solidFill>
                  <a:srgbClr val="FF0000"/>
                </a:solidFill>
              </a:rPr>
              <a:t>whatever</a:t>
            </a:r>
            <a:r>
              <a:rPr lang="en-US" altLang="zh-CN">
                <a:solidFill>
                  <a:schemeClr val="tx1"/>
                </a:solidFill>
              </a:rPr>
              <a:t> you may say.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152400" y="457200"/>
            <a:ext cx="403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2"/>
                </a:solidFill>
              </a:rPr>
              <a:t>8. </a:t>
            </a:r>
            <a:r>
              <a:rPr lang="zh-CN" altLang="en-US">
                <a:solidFill>
                  <a:srgbClr val="0000FF"/>
                </a:solidFill>
              </a:rPr>
              <a:t>让步状语从句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304800" y="1219200"/>
            <a:ext cx="8494713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</a:rPr>
              <a:t>常用引导词：</a:t>
            </a:r>
            <a:r>
              <a:rPr lang="en-US" altLang="zh-CN">
                <a:solidFill>
                  <a:schemeClr val="tx1"/>
                </a:solidFill>
              </a:rPr>
              <a:t>though, although, even if / though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FF"/>
                </a:solidFill>
              </a:rPr>
              <a:t>特殊引导词：</a:t>
            </a:r>
            <a:r>
              <a:rPr lang="en-US" altLang="zh-CN">
                <a:solidFill>
                  <a:schemeClr val="tx1"/>
                </a:solidFill>
              </a:rPr>
              <a:t>as, while, no matter what / who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         whatever, wherever, whenever, however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0" y="990600"/>
            <a:ext cx="882015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2"/>
                </a:solidFill>
              </a:rPr>
              <a:t>     </a:t>
            </a:r>
            <a:r>
              <a:rPr lang="zh-CN" altLang="en-US">
                <a:solidFill>
                  <a:schemeClr val="tx2"/>
                </a:solidFill>
              </a:rPr>
              <a:t>由</a:t>
            </a:r>
            <a:r>
              <a:rPr lang="en-US" altLang="zh-CN">
                <a:solidFill>
                  <a:srgbClr val="FF0000"/>
                </a:solidFill>
              </a:rPr>
              <a:t>as</a:t>
            </a:r>
            <a:r>
              <a:rPr lang="zh-CN" altLang="en-US">
                <a:solidFill>
                  <a:schemeClr val="tx2"/>
                </a:solidFill>
              </a:rPr>
              <a:t>引导的让步状语从句，须将作表语的</a:t>
            </a:r>
            <a:r>
              <a:rPr lang="zh-CN" altLang="en-US">
                <a:solidFill>
                  <a:srgbClr val="0000FF"/>
                </a:solidFill>
              </a:rPr>
              <a:t>形容词</a:t>
            </a:r>
            <a:r>
              <a:rPr lang="zh-CN" altLang="en-US">
                <a:solidFill>
                  <a:schemeClr val="tx1"/>
                </a:solidFill>
              </a:rPr>
              <a:t>或者</a:t>
            </a:r>
            <a:r>
              <a:rPr lang="zh-CN" altLang="en-US">
                <a:solidFill>
                  <a:srgbClr val="0000FF"/>
                </a:solidFill>
              </a:rPr>
              <a:t>名词</a:t>
            </a:r>
            <a:r>
              <a:rPr lang="en-US" altLang="zh-CN">
                <a:solidFill>
                  <a:schemeClr val="tx2"/>
                </a:solidFill>
              </a:rPr>
              <a:t>(</a:t>
            </a:r>
            <a:r>
              <a:rPr lang="zh-CN" altLang="en-US">
                <a:solidFill>
                  <a:schemeClr val="tx2"/>
                </a:solidFill>
              </a:rPr>
              <a:t>前面无冠词</a:t>
            </a:r>
            <a:r>
              <a:rPr lang="en-US" altLang="zh-CN">
                <a:solidFill>
                  <a:schemeClr val="tx2"/>
                </a:solidFill>
              </a:rPr>
              <a:t>)</a:t>
            </a:r>
            <a:r>
              <a:rPr lang="zh-CN" altLang="en-US">
                <a:solidFill>
                  <a:schemeClr val="tx2"/>
                </a:solidFill>
              </a:rPr>
              <a:t>，表示程度的</a:t>
            </a:r>
            <a:r>
              <a:rPr lang="zh-CN" altLang="en-US">
                <a:solidFill>
                  <a:srgbClr val="0000FF"/>
                </a:solidFill>
              </a:rPr>
              <a:t>副词</a:t>
            </a:r>
            <a:r>
              <a:rPr lang="en-US" altLang="zh-CN">
                <a:solidFill>
                  <a:schemeClr val="tx2"/>
                </a:solidFill>
              </a:rPr>
              <a:t>(</a:t>
            </a:r>
            <a:r>
              <a:rPr lang="zh-CN" altLang="en-US">
                <a:solidFill>
                  <a:schemeClr val="tx2"/>
                </a:solidFill>
              </a:rPr>
              <a:t>如</a:t>
            </a:r>
            <a:r>
              <a:rPr lang="en-US" altLang="zh-CN">
                <a:solidFill>
                  <a:schemeClr val="tx2"/>
                </a:solidFill>
              </a:rPr>
              <a:t>much)</a:t>
            </a:r>
            <a:r>
              <a:rPr lang="zh-CN" altLang="en-US">
                <a:solidFill>
                  <a:schemeClr val="tx2"/>
                </a:solidFill>
              </a:rPr>
              <a:t>，</a:t>
            </a:r>
            <a:r>
              <a:rPr lang="zh-CN" altLang="en-US">
                <a:solidFill>
                  <a:srgbClr val="0000FF"/>
                </a:solidFill>
              </a:rPr>
              <a:t>动词原形</a:t>
            </a:r>
            <a:r>
              <a:rPr lang="zh-CN" altLang="en-US">
                <a:solidFill>
                  <a:schemeClr val="tx2"/>
                </a:solidFill>
              </a:rPr>
              <a:t>放在句首，构成</a:t>
            </a:r>
            <a:r>
              <a:rPr lang="zh-CN" altLang="en-US">
                <a:solidFill>
                  <a:srgbClr val="FF0000"/>
                </a:solidFill>
              </a:rPr>
              <a:t>部分倒装</a:t>
            </a:r>
            <a:r>
              <a:rPr lang="zh-CN" altLang="en-US">
                <a:solidFill>
                  <a:schemeClr val="tx2"/>
                </a:solidFill>
              </a:rPr>
              <a:t>。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396875" y="3078163"/>
            <a:ext cx="8350250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0000FF"/>
                </a:solidFill>
              </a:rPr>
              <a:t>Much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as </a:t>
            </a:r>
            <a:r>
              <a:rPr lang="en-US" altLang="zh-CN">
                <a:solidFill>
                  <a:schemeClr val="tx1"/>
                </a:solidFill>
              </a:rPr>
              <a:t>I respect him, I can’t agree to his proposal.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0000FF"/>
                </a:solidFill>
              </a:rPr>
              <a:t>Child </a:t>
            </a:r>
            <a:r>
              <a:rPr lang="en-US" altLang="zh-CN">
                <a:solidFill>
                  <a:srgbClr val="FF0000"/>
                </a:solidFill>
              </a:rPr>
              <a:t>as</a:t>
            </a:r>
            <a:r>
              <a:rPr lang="en-US" altLang="zh-CN">
                <a:solidFill>
                  <a:schemeClr val="tx1"/>
                </a:solidFill>
              </a:rPr>
              <a:t> he is, he knows much about his family.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0000FF"/>
                </a:solidFill>
              </a:rPr>
              <a:t>Try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as </a:t>
            </a:r>
            <a:r>
              <a:rPr lang="en-US" altLang="zh-CN">
                <a:solidFill>
                  <a:schemeClr val="tx1"/>
                </a:solidFill>
              </a:rPr>
              <a:t>he might, he failed a second time.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1938"/>
            <a:ext cx="4643437" cy="706437"/>
          </a:xfrm>
        </p:spPr>
        <p:txBody>
          <a:bodyPr/>
          <a:lstStyle/>
          <a:p>
            <a:r>
              <a:rPr lang="en-US" altLang="zh-CN" sz="3200">
                <a:latin typeface="Times New Roman" panose="02020603050405020304" pitchFamily="18" charset="0"/>
              </a:rPr>
              <a:t>9.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比较状语从句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180975" y="2925763"/>
            <a:ext cx="856932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The house is three times </a:t>
            </a:r>
            <a:r>
              <a:rPr lang="en-US" altLang="zh-CN">
                <a:solidFill>
                  <a:srgbClr val="FF0000"/>
                </a:solidFill>
              </a:rPr>
              <a:t>as</a:t>
            </a:r>
            <a:r>
              <a:rPr lang="en-US" altLang="zh-CN">
                <a:solidFill>
                  <a:srgbClr val="6600FF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big </a:t>
            </a:r>
            <a:r>
              <a:rPr lang="en-US" altLang="zh-CN">
                <a:solidFill>
                  <a:srgbClr val="FF0000"/>
                </a:solidFill>
              </a:rPr>
              <a:t>as</a:t>
            </a:r>
            <a:r>
              <a:rPr lang="en-US" altLang="zh-CN">
                <a:solidFill>
                  <a:schemeClr val="tx1"/>
                </a:solidFill>
              </a:rPr>
              <a:t> ours.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0000"/>
                </a:solidFill>
              </a:rPr>
              <a:t>The more</a:t>
            </a:r>
            <a:r>
              <a:rPr lang="en-US" altLang="zh-CN">
                <a:solidFill>
                  <a:schemeClr val="tx1"/>
                </a:solidFill>
              </a:rPr>
              <a:t> you exercise, </a:t>
            </a:r>
            <a:r>
              <a:rPr lang="en-US" altLang="zh-CN">
                <a:solidFill>
                  <a:srgbClr val="FF0000"/>
                </a:solidFill>
              </a:rPr>
              <a:t>the</a:t>
            </a:r>
            <a:r>
              <a:rPr lang="en-US" altLang="zh-CN">
                <a:solidFill>
                  <a:srgbClr val="6600FF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healthier</a:t>
            </a:r>
            <a:r>
              <a:rPr lang="en-US" altLang="zh-CN">
                <a:solidFill>
                  <a:schemeClr val="tx1"/>
                </a:solidFill>
              </a:rPr>
              <a:t> you will be.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Food is to men what oil is to machine. 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tx1"/>
                </a:solidFill>
              </a:rPr>
              <a:t>食物之于人，犹如油之于机器。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He is taller than </a:t>
            </a:r>
            <a:r>
              <a:rPr lang="en-US" altLang="zh-CN">
                <a:solidFill>
                  <a:srgbClr val="FF0000"/>
                </a:solidFill>
              </a:rPr>
              <a:t>I / me</a:t>
            </a:r>
            <a:r>
              <a:rPr lang="en-US" altLang="zh-CN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0" y="5805488"/>
            <a:ext cx="5651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zh-CN" altLang="zh-CN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180975" y="5372100"/>
            <a:ext cx="8496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</a:rPr>
              <a:t>     </a:t>
            </a:r>
            <a:r>
              <a:rPr lang="zh-CN" altLang="en-US">
                <a:solidFill>
                  <a:schemeClr val="tx1"/>
                </a:solidFill>
              </a:rPr>
              <a:t>当 </a:t>
            </a:r>
            <a:r>
              <a:rPr lang="en-US" altLang="zh-CN">
                <a:solidFill>
                  <a:srgbClr val="FF0000"/>
                </a:solidFill>
              </a:rPr>
              <a:t>as </a:t>
            </a:r>
            <a:r>
              <a:rPr lang="zh-CN" altLang="en-US">
                <a:solidFill>
                  <a:schemeClr val="tx1"/>
                </a:solidFill>
              </a:rPr>
              <a:t>或 </a:t>
            </a:r>
            <a:r>
              <a:rPr lang="en-US" altLang="zh-CN">
                <a:solidFill>
                  <a:srgbClr val="FF0000"/>
                </a:solidFill>
              </a:rPr>
              <a:t>than </a:t>
            </a:r>
            <a:r>
              <a:rPr lang="zh-CN" altLang="en-US">
                <a:solidFill>
                  <a:schemeClr val="tx1"/>
                </a:solidFill>
              </a:rPr>
              <a:t>引导的从句的主语为人称代词时，可以用</a:t>
            </a:r>
            <a:r>
              <a:rPr lang="zh-CN" altLang="en-US">
                <a:solidFill>
                  <a:srgbClr val="FF0000"/>
                </a:solidFill>
              </a:rPr>
              <a:t>主格</a:t>
            </a:r>
            <a:r>
              <a:rPr lang="zh-CN" altLang="en-US">
                <a:solidFill>
                  <a:schemeClr val="tx1"/>
                </a:solidFill>
              </a:rPr>
              <a:t>也可以用</a:t>
            </a:r>
            <a:r>
              <a:rPr lang="zh-CN" altLang="en-US">
                <a:solidFill>
                  <a:srgbClr val="FF0000"/>
                </a:solidFill>
              </a:rPr>
              <a:t>宾格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252413" y="909638"/>
            <a:ext cx="86391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常用引导词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as (</a:t>
            </a:r>
            <a:r>
              <a:rPr lang="zh-CN" altLang="en-US" dirty="0">
                <a:solidFill>
                  <a:schemeClr val="tx1"/>
                </a:solidFill>
              </a:rPr>
              <a:t>同级比较</a:t>
            </a:r>
            <a:r>
              <a:rPr lang="en-US" altLang="zh-CN" dirty="0">
                <a:solidFill>
                  <a:schemeClr val="tx1"/>
                </a:solidFill>
              </a:rPr>
              <a:t>) as…, not so …as…;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      than (</a:t>
            </a:r>
            <a:r>
              <a:rPr lang="zh-CN" altLang="en-US" dirty="0">
                <a:solidFill>
                  <a:schemeClr val="tx1"/>
                </a:solidFill>
              </a:rPr>
              <a:t>不同程度的比较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0000FF"/>
                </a:solidFill>
              </a:rPr>
              <a:t>特殊引导词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the more … the more …, A is to B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     what / as X is to Y; no …more than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/>
      <p:bldP spid="301061" grpId="0"/>
      <p:bldP spid="3010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WordArt 2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47244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7200" kern="10" spc="-72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 定 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hlink"/>
                </a:solidFill>
              </a:rPr>
              <a:t>1. </a:t>
            </a:r>
            <a:r>
              <a:rPr lang="zh-CN" altLang="en-US" dirty="0">
                <a:solidFill>
                  <a:schemeClr val="hlink"/>
                </a:solidFill>
              </a:rPr>
              <a:t>作动词宾语。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56932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want to do </a:t>
            </a:r>
            <a:r>
              <a:rPr lang="en-US" altLang="zh-CN" dirty="0" err="1">
                <a:solidFill>
                  <a:schemeClr val="tx1"/>
                </a:solidFill>
              </a:rPr>
              <a:t>sth</a:t>
            </a:r>
            <a:r>
              <a:rPr lang="en-US" altLang="zh-CN" dirty="0">
                <a:solidFill>
                  <a:schemeClr val="tx1"/>
                </a:solidFill>
              </a:rPr>
              <a:t>. , agree to do </a:t>
            </a:r>
            <a:r>
              <a:rPr lang="en-US" altLang="zh-CN" dirty="0" err="1">
                <a:solidFill>
                  <a:schemeClr val="tx1"/>
                </a:solidFill>
              </a:rPr>
              <a:t>sth</a:t>
            </a:r>
            <a:r>
              <a:rPr lang="en-US" altLang="zh-CN" dirty="0">
                <a:solidFill>
                  <a:schemeClr val="tx1"/>
                </a:solidFill>
              </a:rPr>
              <a:t>., decide to do </a:t>
            </a:r>
            <a:r>
              <a:rPr lang="en-US" altLang="zh-CN" dirty="0" err="1">
                <a:solidFill>
                  <a:schemeClr val="tx1"/>
                </a:solidFill>
              </a:rPr>
              <a:t>sth</a:t>
            </a:r>
            <a:r>
              <a:rPr lang="en-US" altLang="zh-CN" dirty="0">
                <a:solidFill>
                  <a:schemeClr val="tx1"/>
                </a:solidFill>
              </a:rPr>
              <a:t>. </a:t>
            </a:r>
            <a:r>
              <a:rPr lang="zh-CN" altLang="en-US" dirty="0">
                <a:solidFill>
                  <a:schemeClr val="tx1"/>
                </a:solidFill>
              </a:rPr>
              <a:t>等结构。这些放在谓语之后的动词不定式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作谓语动词的宾语。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例如：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I </a:t>
            </a:r>
            <a:r>
              <a:rPr lang="en-US" altLang="zh-CN" dirty="0">
                <a:solidFill>
                  <a:srgbClr val="FF0000"/>
                </a:solidFill>
              </a:rPr>
              <a:t>decide to</a:t>
            </a:r>
            <a:r>
              <a:rPr lang="en-US" altLang="zh-CN" dirty="0">
                <a:solidFill>
                  <a:schemeClr val="tx1"/>
                </a:solidFill>
              </a:rPr>
              <a:t> join some student clubs and take part in many activities as I could.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我决定加入一些学生俱乐部，尽我所能的参加活动。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Norman Bethune </a:t>
            </a:r>
            <a:r>
              <a:rPr lang="en-US" altLang="zh-CN" dirty="0">
                <a:solidFill>
                  <a:srgbClr val="FF0000"/>
                </a:solidFill>
              </a:rPr>
              <a:t>wanted to</a:t>
            </a:r>
            <a:r>
              <a:rPr lang="en-US" altLang="zh-CN" dirty="0">
                <a:solidFill>
                  <a:schemeClr val="tx1"/>
                </a:solidFill>
              </a:rPr>
              <a:t> help Chinese people, so he came to China.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诺曼</a:t>
            </a:r>
            <a:r>
              <a:rPr lang="en-US" altLang="zh-CN" dirty="0">
                <a:solidFill>
                  <a:schemeClr val="tx1"/>
                </a:solidFill>
              </a:rPr>
              <a:t>·</a:t>
            </a:r>
            <a:r>
              <a:rPr lang="zh-CN" altLang="en-US" dirty="0">
                <a:solidFill>
                  <a:schemeClr val="tx1"/>
                </a:solidFill>
              </a:rPr>
              <a:t>白求恩想帮助中国人民，所以他来了中国。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  <p:bldP spid="303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hlink"/>
                </a:solidFill>
              </a:rPr>
              <a:t>2. </a:t>
            </a:r>
            <a:r>
              <a:rPr lang="zh-CN" altLang="en-US" dirty="0">
                <a:solidFill>
                  <a:schemeClr val="hlink"/>
                </a:solidFill>
              </a:rPr>
              <a:t>作宾语补足语。 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763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不定式作宾语补足语是 </a:t>
            </a:r>
            <a:r>
              <a:rPr lang="en-US" altLang="zh-CN" i="1" dirty="0">
                <a:solidFill>
                  <a:schemeClr val="tx1"/>
                </a:solidFill>
              </a:rPr>
              <a:t>v.+</a:t>
            </a:r>
            <a:r>
              <a:rPr lang="zh-CN" altLang="en-US" dirty="0">
                <a:solidFill>
                  <a:schemeClr val="tx1"/>
                </a:solidFill>
              </a:rPr>
              <a:t>名、代 </a:t>
            </a:r>
            <a:r>
              <a:rPr lang="en-US" altLang="zh-CN" dirty="0">
                <a:solidFill>
                  <a:schemeClr val="tx1"/>
                </a:solidFill>
              </a:rPr>
              <a:t>+ (to) do </a:t>
            </a:r>
            <a:r>
              <a:rPr lang="en-US" altLang="zh-CN" dirty="0" err="1">
                <a:solidFill>
                  <a:schemeClr val="tx1"/>
                </a:solidFill>
              </a:rPr>
              <a:t>sth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结构中的不定式。该类不定式变否定时只需要在前面加“</a:t>
            </a:r>
            <a:r>
              <a:rPr lang="en-US" altLang="zh-CN" dirty="0">
                <a:solidFill>
                  <a:schemeClr val="tx1"/>
                </a:solidFill>
              </a:rPr>
              <a:t>not”. </a:t>
            </a:r>
            <a:r>
              <a:rPr lang="zh-CN" altLang="en-US" dirty="0">
                <a:solidFill>
                  <a:schemeClr val="tx1"/>
                </a:solidFill>
              </a:rPr>
              <a:t>其中的</a:t>
            </a:r>
            <a:r>
              <a:rPr lang="en-US" altLang="zh-CN" dirty="0">
                <a:solidFill>
                  <a:schemeClr val="tx1"/>
                </a:solidFill>
              </a:rPr>
              <a:t>to </a:t>
            </a:r>
            <a:r>
              <a:rPr lang="zh-CN" altLang="en-US" dirty="0">
                <a:solidFill>
                  <a:schemeClr val="tx1"/>
                </a:solidFill>
              </a:rPr>
              <a:t>在有些时候可以省略。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例如：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I tell then </a:t>
            </a:r>
            <a:r>
              <a:rPr lang="en-US" altLang="zh-CN" dirty="0">
                <a:solidFill>
                  <a:srgbClr val="FF0000"/>
                </a:solidFill>
              </a:rPr>
              <a:t>to stop</a:t>
            </a:r>
            <a:r>
              <a:rPr lang="en-US" altLang="zh-CN" dirty="0">
                <a:solidFill>
                  <a:schemeClr val="tx1"/>
                </a:solidFill>
              </a:rPr>
              <a:t>, but they wouldn’t.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我让他们停下来，但是他们不听。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They ask me </a:t>
            </a:r>
            <a:r>
              <a:rPr lang="en-US" altLang="zh-CN" dirty="0">
                <a:solidFill>
                  <a:srgbClr val="FF0000"/>
                </a:solidFill>
              </a:rPr>
              <a:t>to leave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他们让我离开。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Let’s </a:t>
            </a:r>
            <a:r>
              <a:rPr lang="en-US" altLang="zh-CN" dirty="0">
                <a:solidFill>
                  <a:srgbClr val="FF0000"/>
                </a:solidFill>
              </a:rPr>
              <a:t>not argue</a:t>
            </a:r>
            <a:r>
              <a:rPr lang="en-US" altLang="zh-CN" dirty="0">
                <a:solidFill>
                  <a:schemeClr val="tx1"/>
                </a:solidFill>
              </a:rPr>
              <a:t> about that. 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我们就别再争论这件事了。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  <p:bldP spid="304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hlink"/>
                </a:solidFill>
              </a:rPr>
              <a:t>3. </a:t>
            </a:r>
            <a:r>
              <a:rPr lang="zh-CN" altLang="en-US" dirty="0">
                <a:solidFill>
                  <a:schemeClr val="hlink"/>
                </a:solidFill>
              </a:rPr>
              <a:t>做目的状语。 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001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不定式作目的状语从句时，可以放在句尾，也可以放在句末。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He got up at 5 clock </a:t>
            </a:r>
            <a:r>
              <a:rPr lang="en-US" altLang="zh-CN" dirty="0">
                <a:solidFill>
                  <a:srgbClr val="FF0000"/>
                </a:solidFill>
              </a:rPr>
              <a:t>to catch</a:t>
            </a:r>
            <a:r>
              <a:rPr lang="en-US" altLang="zh-CN" dirty="0">
                <a:solidFill>
                  <a:schemeClr val="tx1"/>
                </a:solidFill>
              </a:rPr>
              <a:t> the early bus.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他五点就起床去赶早班车。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To watch</a:t>
            </a:r>
            <a:r>
              <a:rPr lang="en-US" altLang="zh-CN" dirty="0">
                <a:solidFill>
                  <a:schemeClr val="tx1"/>
                </a:solidFill>
              </a:rPr>
              <a:t> the baseball, you need to go to the Yankee stadium.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</a:rPr>
              <a:t>想看棒球比赛，你得去扬基体育场。</a:t>
            </a:r>
          </a:p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  <p:bldP spid="305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WordArt 6"/>
          <p:cNvSpPr>
            <a:spLocks noChangeArrowheads="1" noChangeShapeType="1"/>
          </p:cNvSpPr>
          <p:nvPr/>
        </p:nvSpPr>
        <p:spPr bwMode="auto">
          <a:xfrm>
            <a:off x="2286000" y="457200"/>
            <a:ext cx="4535488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6000" kern="10" spc="-60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Language practice</a:t>
            </a:r>
            <a:endParaRPr lang="zh-CN" altLang="en-US" sz="6000" kern="10" spc="-60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28600" y="1447800"/>
            <a:ext cx="8763000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5000"/>
              </a:lnSpc>
            </a:pPr>
            <a:r>
              <a:rPr lang="en-US" altLang="zh-CN" dirty="0"/>
              <a:t>It’s also the subject that I’m best at, </a:t>
            </a:r>
            <a:r>
              <a:rPr lang="en-US" altLang="zh-CN" dirty="0">
                <a:solidFill>
                  <a:srgbClr val="FF00FF"/>
                </a:solidFill>
              </a:rPr>
              <a:t>although</a:t>
            </a:r>
            <a:r>
              <a:rPr lang="en-US" altLang="zh-CN" dirty="0"/>
              <a:t> my spoken English is not that good.</a:t>
            </a:r>
          </a:p>
          <a:p>
            <a:pPr marL="533400" indent="-533400">
              <a:lnSpc>
                <a:spcPct val="95000"/>
              </a:lnSpc>
            </a:pPr>
            <a:endParaRPr lang="en-US" altLang="zh-CN" dirty="0"/>
          </a:p>
          <a:p>
            <a:pPr marL="533400" indent="-533400">
              <a:lnSpc>
                <a:spcPct val="95000"/>
              </a:lnSpc>
            </a:pPr>
            <a:r>
              <a:rPr lang="en-US" altLang="zh-CN" dirty="0"/>
              <a:t>I can speak English with you </a:t>
            </a:r>
            <a:r>
              <a:rPr lang="en-US" altLang="zh-CN" dirty="0">
                <a:solidFill>
                  <a:srgbClr val="FF00FF"/>
                </a:solidFill>
              </a:rPr>
              <a:t>whenever</a:t>
            </a:r>
            <a:r>
              <a:rPr lang="en-US" altLang="zh-CN" dirty="0"/>
              <a:t> we meet.</a:t>
            </a:r>
          </a:p>
          <a:p>
            <a:pPr marL="533400" indent="-533400">
              <a:lnSpc>
                <a:spcPct val="95000"/>
              </a:lnSpc>
            </a:pPr>
            <a:r>
              <a:rPr lang="en-US" altLang="zh-CN" dirty="0">
                <a:solidFill>
                  <a:srgbClr val="FF00FF"/>
                </a:solidFill>
              </a:rPr>
              <a:t>As</a:t>
            </a:r>
            <a:r>
              <a:rPr lang="en-US" altLang="zh-CN" dirty="0"/>
              <a:t> China continues to grow, many people think </a:t>
            </a:r>
          </a:p>
          <a:p>
            <a:pPr marL="533400" indent="-533400">
              <a:lnSpc>
                <a:spcPct val="95000"/>
              </a:lnSpc>
            </a:pPr>
            <a:r>
              <a:rPr lang="en-US" altLang="zh-CN" dirty="0"/>
              <a:t>that Chinese will become as common as English </a:t>
            </a:r>
          </a:p>
          <a:p>
            <a:pPr marL="533400" indent="-533400">
              <a:lnSpc>
                <a:spcPct val="95000"/>
              </a:lnSpc>
            </a:pPr>
            <a:r>
              <a:rPr lang="en-US" altLang="zh-CN" dirty="0"/>
              <a:t>by the middle of the twenty-first century.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248400" y="2438400"/>
            <a:ext cx="2336800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</a:rPr>
              <a:t>让步状语从句</a:t>
            </a: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V="1">
            <a:off x="7239000" y="1905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>
            <a:off x="640080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533400" y="6019800"/>
            <a:ext cx="2336800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</a:rPr>
              <a:t>原因状语从句</a:t>
            </a: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 flipV="1">
            <a:off x="609600" y="4191000"/>
            <a:ext cx="533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  <p:bldP spid="144394" grpId="0" animBg="1"/>
      <p:bldP spid="144395" grpId="0" animBg="1"/>
      <p:bldP spid="144396" grpId="0" animBg="1"/>
      <p:bldP spid="144397" grpId="0" animBg="1"/>
      <p:bldP spid="1443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179388" y="1052513"/>
            <a:ext cx="84248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(       )</a:t>
            </a:r>
            <a:r>
              <a:rPr lang="en-GB" altLang="zh-CN" dirty="0">
                <a:solidFill>
                  <a:schemeClr val="tx1"/>
                </a:solidFill>
              </a:rPr>
              <a:t>1. — Excuse me. Could you tell me ____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zh-CN" dirty="0">
                <a:solidFill>
                  <a:schemeClr val="tx1"/>
                </a:solidFill>
              </a:rPr>
              <a:t>  — It will leave at 4:00 p.m. (</a:t>
            </a:r>
            <a:r>
              <a:rPr lang="en-US" altLang="zh-CN" dirty="0">
                <a:solidFill>
                  <a:schemeClr val="tx1"/>
                </a:solidFill>
              </a:rPr>
              <a:t>2011</a:t>
            </a:r>
            <a:r>
              <a:rPr lang="zh-CN" altLang="en-US" dirty="0">
                <a:solidFill>
                  <a:schemeClr val="tx1"/>
                </a:solidFill>
              </a:rPr>
              <a:t>盐城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  <a:endParaRPr lang="en-GB" altLang="zh-CN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zh-CN" dirty="0">
                <a:solidFill>
                  <a:schemeClr val="tx1"/>
                </a:solidFill>
              </a:rPr>
              <a:t>    A. how will you go Shanghai            </a:t>
            </a:r>
            <a:br>
              <a:rPr lang="en-GB" altLang="zh-CN" dirty="0">
                <a:solidFill>
                  <a:schemeClr val="tx1"/>
                </a:solidFill>
              </a:rPr>
            </a:br>
            <a:r>
              <a:rPr lang="en-GB" altLang="zh-CN" dirty="0">
                <a:solidFill>
                  <a:schemeClr val="tx1"/>
                </a:solidFill>
              </a:rPr>
              <a:t>    B. how you will go to Shanghai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zh-CN" dirty="0">
                <a:solidFill>
                  <a:schemeClr val="tx1"/>
                </a:solidFill>
              </a:rPr>
              <a:t>    C. when will the bus leave for Shanghai   </a:t>
            </a:r>
            <a:br>
              <a:rPr lang="en-GB" altLang="zh-CN" dirty="0">
                <a:solidFill>
                  <a:schemeClr val="tx1"/>
                </a:solidFill>
              </a:rPr>
            </a:br>
            <a:r>
              <a:rPr lang="en-GB" altLang="zh-CN" dirty="0">
                <a:solidFill>
                  <a:schemeClr val="tx1"/>
                </a:solidFill>
              </a:rPr>
              <a:t>    D. when the bus will leave for Shanghai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468313" y="105251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79388" y="4437063"/>
            <a:ext cx="87137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(      )2. I don’t know the girl in red. Could you tell me ________? (2011</a:t>
            </a:r>
            <a:r>
              <a:rPr lang="zh-CN" altLang="en-US" dirty="0">
                <a:solidFill>
                  <a:schemeClr val="tx1"/>
                </a:solidFill>
              </a:rPr>
              <a:t>湖北黄石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   A. what is her name  B. how old is she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   C. who is she              D. where she comes from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468313" y="4505325"/>
            <a:ext cx="49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2438400" y="5334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4400" dirty="0">
                <a:solidFill>
                  <a:srgbClr val="003399"/>
                </a:solidFill>
                <a:latin typeface="Arial" panose="020B0604020202020204" pitchFamily="34" charset="0"/>
              </a:rPr>
              <a:t>Exercises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/>
      <p:bldP spid="3061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228600" y="685800"/>
            <a:ext cx="85693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(      )3. —Do you know the kid with ______ Bob is talking over there? 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   —Yes, it’s my cousin. (2011</a:t>
            </a:r>
            <a:r>
              <a:rPr lang="zh-CN" altLang="en-US" dirty="0">
                <a:solidFill>
                  <a:schemeClr val="tx1"/>
                </a:solidFill>
              </a:rPr>
              <a:t>湖北黄石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A. who    B. that         C. </a:t>
            </a:r>
            <a:r>
              <a:rPr lang="zh-CN" altLang="en-US" dirty="0">
                <a:solidFill>
                  <a:schemeClr val="tx1"/>
                </a:solidFill>
              </a:rPr>
              <a:t>不填        </a:t>
            </a:r>
            <a:r>
              <a:rPr lang="en-US" altLang="zh-CN" dirty="0">
                <a:solidFill>
                  <a:schemeClr val="tx1"/>
                </a:solidFill>
              </a:rPr>
              <a:t>D. whom</a:t>
            </a:r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533400" y="685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250825" y="3068638"/>
            <a:ext cx="82280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(      )4. --- Can you tell me _____ it is from home to school?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--- Sure. It’s about three kilometers. (2011</a:t>
            </a:r>
            <a:r>
              <a:rPr lang="zh-CN" altLang="en-US" dirty="0">
                <a:solidFill>
                  <a:schemeClr val="tx1"/>
                </a:solidFill>
              </a:rPr>
              <a:t>襄阳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A. how much           B. how long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C. how far                D. how soon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466725" y="31400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3072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323850" y="574675"/>
            <a:ext cx="8207375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)5. --- Do you know the man ______ is reading the book over there?</a:t>
            </a:r>
          </a:p>
          <a:p>
            <a:pPr indent="20002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---Yes, he’s Mr. Green, our PE teacher. (2011</a:t>
            </a:r>
            <a:r>
              <a:rPr lang="zh-CN" altLang="en-US">
                <a:solidFill>
                  <a:schemeClr val="tx1"/>
                </a:solidFill>
              </a:rPr>
              <a:t>襄阳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0002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A. which     B. what     C. whom     D. who</a:t>
            </a:r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820738" y="688975"/>
            <a:ext cx="58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323850" y="3860800"/>
            <a:ext cx="8389938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)6. The people _____ helped us build our hometown are from Beijing. (2011</a:t>
            </a:r>
            <a:r>
              <a:rPr lang="zh-CN" altLang="en-US">
                <a:solidFill>
                  <a:schemeClr val="tx1"/>
                </a:solidFill>
              </a:rPr>
              <a:t>四川德阳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which          B. whom            C. who</a:t>
            </a: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611188" y="40052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/>
      <p:bldP spid="3082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28600" y="609600"/>
            <a:ext cx="8458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dirty="0">
                <a:solidFill>
                  <a:schemeClr val="hlink"/>
                </a:solidFill>
              </a:rPr>
              <a:t>1. Complete the sentences with the words or expressions in the box. There may be more than one answer.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762000" y="2286000"/>
            <a:ext cx="64008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after, although, because, before, if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so that, so… that…, when,  while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04800" y="4191000"/>
            <a:ext cx="8077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dirty="0"/>
              <a:t>1. Many Confucius Institutes have been set up around the world ________ more and more people want to learn Chinese.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4648200" y="4572000"/>
            <a:ext cx="1539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because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54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04800" y="533400"/>
            <a:ext cx="85344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tabLst>
                <a:tab pos="5827395" algn="l"/>
              </a:tabLst>
            </a:pPr>
            <a:r>
              <a:rPr lang="en-US" altLang="zh-CN" dirty="0"/>
              <a:t>2. French was more popular ________ English became important in the nineteenth century.</a:t>
            </a:r>
          </a:p>
          <a:p>
            <a:pPr marL="533400" indent="-533400">
              <a:spcBef>
                <a:spcPct val="50000"/>
              </a:spcBef>
              <a:tabLst>
                <a:tab pos="5827395" algn="l"/>
              </a:tabLst>
            </a:pPr>
            <a:r>
              <a:rPr lang="en-US" altLang="zh-CN" dirty="0"/>
              <a:t>3. I will make great progress ________ you help me learn English.</a:t>
            </a:r>
          </a:p>
          <a:p>
            <a:pPr marL="533400" indent="-533400">
              <a:spcBef>
                <a:spcPct val="50000"/>
              </a:spcBef>
              <a:tabLst>
                <a:tab pos="5827395" algn="l"/>
              </a:tabLst>
            </a:pPr>
            <a:r>
              <a:rPr lang="en-US" altLang="zh-CN" dirty="0"/>
              <a:t>4. Tony finds writing Chinese really difficult, ___________ he can understand and speak</a:t>
            </a:r>
          </a:p>
          <a:p>
            <a:pPr marL="533400" indent="-533400">
              <a:spcBef>
                <a:spcPct val="50000"/>
              </a:spcBef>
              <a:tabLst>
                <a:tab pos="5827395" algn="l"/>
              </a:tabLst>
            </a:pPr>
            <a:r>
              <a:rPr lang="en-US" altLang="zh-CN" dirty="0"/>
              <a:t>    Chinese pretty well.</a:t>
            </a:r>
          </a:p>
          <a:p>
            <a:pPr marL="533400" indent="-533400">
              <a:spcBef>
                <a:spcPct val="50000"/>
              </a:spcBef>
              <a:tabLst>
                <a:tab pos="5827395" algn="l"/>
              </a:tabLst>
            </a:pPr>
            <a:r>
              <a:rPr lang="en-US" altLang="zh-CN" dirty="0"/>
              <a:t>5. English spread more quickly all over the world ________ television was invented.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486400" y="533400"/>
            <a:ext cx="1290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6019800" y="17526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if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362200" y="5410200"/>
            <a:ext cx="101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after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1143000" y="3429000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although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6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28600" y="457200"/>
            <a:ext cx="8610600" cy="602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zh-CN" dirty="0"/>
              <a:t>6. I advise you to go to an English corner ________ you can improve your listening and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dirty="0"/>
              <a:t>    speaking.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dirty="0"/>
              <a:t>7. English has become ________ important in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dirty="0"/>
              <a:t>    international communication _________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dirty="0"/>
              <a:t>   schools in China and many other countries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dirty="0"/>
              <a:t>   teach the language.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dirty="0"/>
              <a:t>8. In order to improve his English, my uncle took every chance to talk to people in Australia_______ he was working there.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dirty="0"/>
              <a:t>9. I started learning English ________ I was seven years old, right on my birthday.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572000" y="1905000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6248400" y="2438400"/>
            <a:ext cx="88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743200" y="49530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while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486400" y="54102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914400" y="838200"/>
            <a:ext cx="134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so that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74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52400" y="457200"/>
            <a:ext cx="844708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 dirty="0">
                <a:solidFill>
                  <a:schemeClr val="hlink"/>
                </a:solidFill>
              </a:rPr>
              <a:t>2. Complete the sentences with the correct form</a:t>
            </a:r>
          </a:p>
          <a:p>
            <a:pPr marL="533400" indent="-533400"/>
            <a:r>
              <a:rPr lang="en-US" altLang="zh-CN" dirty="0">
                <a:solidFill>
                  <a:schemeClr val="hlink"/>
                </a:solidFill>
              </a:rPr>
              <a:t> of the words in brackets.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28600" y="1828800"/>
            <a:ext cx="86868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1. Many people want ________ (study) English so they can get a good job.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2. I asked my teacher ________ (give) me some extra English homework.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3. You need _____________ (</a:t>
            </a:r>
            <a:r>
              <a:rPr lang="en-US" altLang="zh-CN" dirty="0" err="1"/>
              <a:t>practise</a:t>
            </a:r>
            <a:r>
              <a:rPr lang="en-US" altLang="zh-CN" dirty="0"/>
              <a:t>) speaking every day if you want to improve your spoken English.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114800" y="1752600"/>
            <a:ext cx="157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to study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114800" y="2971800"/>
            <a:ext cx="1323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to give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743200" y="4267200"/>
            <a:ext cx="2001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to practise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52400" y="609600"/>
            <a:ext cx="8686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4. Jenny learnt ________ (speak) English well while she was in Canada.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5. English is easy ________ (learn) if you </a:t>
            </a:r>
            <a:r>
              <a:rPr lang="en-US" altLang="zh-CN" dirty="0" err="1"/>
              <a:t>practise</a:t>
            </a:r>
            <a:r>
              <a:rPr lang="en-US" altLang="zh-CN" dirty="0"/>
              <a:t> and revise every day.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971800" y="533400"/>
            <a:ext cx="1617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to speak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276600" y="1752600"/>
            <a:ext cx="1527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to learn</a:t>
            </a:r>
          </a:p>
        </p:txBody>
      </p:sp>
      <p:pic>
        <p:nvPicPr>
          <p:cNvPr id="149513" name="Picture 9" descr="u=691968950,3386635157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81400"/>
            <a:ext cx="3800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04800" y="457200"/>
            <a:ext cx="85280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3. Work in pairs. Read the remarks and discuss </a:t>
            </a:r>
          </a:p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   the questions.</a:t>
            </a: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3124200" y="1219200"/>
            <a:ext cx="5410200" cy="4419600"/>
          </a:xfrm>
          <a:prstGeom prst="cloudCallout">
            <a:avLst>
              <a:gd name="adj1" fmla="val -63676"/>
              <a:gd name="adj2" fmla="val 34806"/>
            </a:avLst>
          </a:prstGeom>
          <a:solidFill>
            <a:srgbClr val="99CCFF"/>
          </a:solidFill>
          <a:ln w="9525">
            <a:solidFill>
              <a:schemeClr val="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/>
            <a:endParaRPr lang="zh-CN" altLang="zh-CN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3886200" y="1828800"/>
            <a:ext cx="41148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2800"/>
              <a:t>Meg has achieved a very </a:t>
            </a:r>
          </a:p>
          <a:p>
            <a:pPr marL="533400" indent="-533400"/>
            <a:r>
              <a:rPr lang="en-US" altLang="zh-CN" sz="2800"/>
              <a:t>high level of English this </a:t>
            </a:r>
          </a:p>
          <a:p>
            <a:pPr marL="533400" indent="-533400"/>
            <a:r>
              <a:rPr lang="en-US" altLang="zh-CN" sz="2800"/>
              <a:t>year. She is a bright and </a:t>
            </a:r>
          </a:p>
          <a:p>
            <a:pPr marL="533400" indent="-533400"/>
            <a:r>
              <a:rPr lang="en-US" altLang="zh-CN" sz="2800"/>
              <a:t>hardworking student, </a:t>
            </a:r>
          </a:p>
          <a:p>
            <a:pPr marL="533400" indent="-533400"/>
            <a:r>
              <a:rPr lang="en-US" altLang="zh-CN" sz="2800"/>
              <a:t>and we are very proud of </a:t>
            </a:r>
          </a:p>
          <a:p>
            <a:pPr marL="533400" indent="-533400"/>
            <a:r>
              <a:rPr lang="en-US" altLang="zh-CN" sz="2800"/>
              <a:t>her at this school.</a:t>
            </a:r>
          </a:p>
        </p:txBody>
      </p:sp>
      <p:pic>
        <p:nvPicPr>
          <p:cNvPr id="150541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953000"/>
            <a:ext cx="13716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1600200" y="533400"/>
            <a:ext cx="6096000" cy="3962400"/>
          </a:xfrm>
          <a:prstGeom prst="wedgeEllipseCallout">
            <a:avLst>
              <a:gd name="adj1" fmla="val 41278"/>
              <a:gd name="adj2" fmla="val 62861"/>
            </a:avLst>
          </a:prstGeom>
          <a:solidFill>
            <a:srgbClr val="CCFFFF"/>
          </a:solidFill>
          <a:ln w="9525" algn="ctr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/>
            <a:endParaRPr lang="zh-CN" altLang="zh-CN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2514600" y="990600"/>
            <a:ext cx="48768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2800"/>
              <a:t> Ned needs to make an </a:t>
            </a:r>
          </a:p>
          <a:p>
            <a:pPr marL="533400" indent="-533400"/>
            <a:r>
              <a:rPr lang="en-US" altLang="zh-CN" sz="2800"/>
              <a:t>effort to improve his </a:t>
            </a:r>
          </a:p>
          <a:p>
            <a:pPr marL="533400" indent="-533400"/>
            <a:r>
              <a:rPr lang="en-US" altLang="zh-CN" sz="2800"/>
              <a:t>handwriting. All he needs is a </a:t>
            </a:r>
          </a:p>
          <a:p>
            <a:pPr marL="533400" indent="-533400"/>
            <a:r>
              <a:rPr lang="en-US" altLang="zh-CN" sz="2800"/>
              <a:t>few minutes on it every day. If </a:t>
            </a:r>
          </a:p>
          <a:p>
            <a:pPr marL="533400" indent="-533400"/>
            <a:r>
              <a:rPr lang="en-US" altLang="zh-CN" sz="2800"/>
              <a:t>he practises it, his handwriting </a:t>
            </a:r>
          </a:p>
          <a:p>
            <a:pPr marL="533400" indent="-533400"/>
            <a:r>
              <a:rPr lang="en-US" altLang="zh-CN" sz="2800"/>
              <a:t>will certainly improve.</a:t>
            </a:r>
          </a:p>
        </p:txBody>
      </p:sp>
      <p:pic>
        <p:nvPicPr>
          <p:cNvPr id="1904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114800"/>
            <a:ext cx="1524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5" name="Picture 11" descr="ZW_0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724400"/>
            <a:ext cx="51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6" name="Picture 12" descr="ZW_0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724400"/>
            <a:ext cx="51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8" name="Picture 14" descr="ZW_0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51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9" name="Picture 15" descr="ZW_0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91000"/>
            <a:ext cx="51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80" name="Picture 16" descr="ZW_0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953000"/>
            <a:ext cx="51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304800" y="1336675"/>
            <a:ext cx="84582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dirty="0"/>
              <a:t>I hope I can continue </a:t>
            </a:r>
            <a:r>
              <a:rPr lang="en-US" altLang="zh-CN" dirty="0">
                <a:solidFill>
                  <a:srgbClr val="FF00FF"/>
                </a:solidFill>
              </a:rPr>
              <a:t>to make</a:t>
            </a:r>
            <a:r>
              <a:rPr lang="en-US" altLang="zh-CN" dirty="0"/>
              <a:t> progress next </a:t>
            </a:r>
          </a:p>
          <a:p>
            <a:pPr marL="533400" indent="-533400"/>
            <a:r>
              <a:rPr lang="en-US" altLang="zh-CN" dirty="0"/>
              <a:t>year.</a:t>
            </a:r>
          </a:p>
          <a:p>
            <a:pPr marL="533400" indent="-533400"/>
            <a:r>
              <a:rPr lang="en-US" altLang="zh-CN" dirty="0"/>
              <a:t>The British, the Indians and the Chinese all </a:t>
            </a:r>
          </a:p>
          <a:p>
            <a:pPr marL="533400" indent="-533400"/>
            <a:r>
              <a:rPr lang="en-US" altLang="zh-CN" dirty="0"/>
              <a:t>help </a:t>
            </a:r>
            <a:r>
              <a:rPr lang="en-US" altLang="zh-CN" dirty="0">
                <a:solidFill>
                  <a:srgbClr val="FF00FF"/>
                </a:solidFill>
              </a:rPr>
              <a:t>(to) make</a:t>
            </a:r>
            <a:r>
              <a:rPr lang="en-US" altLang="zh-CN" dirty="0"/>
              <a:t> it a rich language.</a:t>
            </a: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3124200" y="4953000"/>
            <a:ext cx="3051175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</a:rPr>
              <a:t>动词不定式表目的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 flipH="1" flipV="1">
            <a:off x="25146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V="1">
            <a:off x="4648200" y="2057400"/>
            <a:ext cx="533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193542" grpId="0" animBg="1"/>
      <p:bldP spid="1935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91000"/>
            <a:ext cx="15621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6" name="AutoShape 8"/>
          <p:cNvSpPr>
            <a:spLocks noChangeArrowheads="1"/>
          </p:cNvSpPr>
          <p:nvPr/>
        </p:nvSpPr>
        <p:spPr bwMode="auto">
          <a:xfrm>
            <a:off x="685800" y="1295400"/>
            <a:ext cx="5410200" cy="2895600"/>
          </a:xfrm>
          <a:prstGeom prst="wedgeRoundRectCallout">
            <a:avLst>
              <a:gd name="adj1" fmla="val 54458"/>
              <a:gd name="adj2" fmla="val 86241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/>
            <a:endParaRPr lang="zh-CN" altLang="zh-CN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990600" y="1447800"/>
            <a:ext cx="45720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pt-BR" altLang="zh-CN" sz="2800" dirty="0"/>
              <a:t>Toby seems not </a:t>
            </a:r>
            <a:r>
              <a:rPr lang="en-US" altLang="zh-CN" sz="2800" dirty="0"/>
              <a:t>interested in</a:t>
            </a:r>
          </a:p>
          <a:p>
            <a:pPr marL="533400" indent="-533400"/>
            <a:r>
              <a:rPr lang="en-US" altLang="zh-CN" sz="2800" dirty="0"/>
              <a:t>schoolwork as he is in sport. </a:t>
            </a:r>
          </a:p>
          <a:p>
            <a:pPr marL="533400" indent="-533400"/>
            <a:r>
              <a:rPr lang="en-US" altLang="zh-CN" sz="2800" dirty="0"/>
              <a:t>He will make good progress </a:t>
            </a:r>
          </a:p>
          <a:p>
            <a:pPr marL="533400" indent="-533400"/>
            <a:r>
              <a:rPr lang="en-US" altLang="zh-CN" sz="2800" dirty="0"/>
              <a:t>in all his subjects if he works</a:t>
            </a:r>
          </a:p>
          <a:p>
            <a:pPr marL="533400" indent="-533400"/>
            <a:r>
              <a:rPr lang="en-US" altLang="zh-CN" sz="2800" dirty="0"/>
              <a:t>harder.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04800" y="701675"/>
            <a:ext cx="84582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dirty="0"/>
              <a:t>Who has done very well at school?</a:t>
            </a:r>
          </a:p>
          <a:p>
            <a:pPr marL="533400" indent="-5334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en-US" altLang="zh-CN" dirty="0"/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2. What does Ned need to do in order to get better at handwriting?</a:t>
            </a:r>
          </a:p>
          <a:p>
            <a:pPr marL="533400" indent="-533400">
              <a:spcBef>
                <a:spcPct val="50000"/>
              </a:spcBef>
            </a:pPr>
            <a:endParaRPr lang="en-US" altLang="zh-CN" dirty="0"/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3. What does Toby enjoy? Does he like schoolwork as much as this, or less than this?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914400" y="1447800"/>
            <a:ext cx="597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Meg has done very well at school.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65100" y="3352800"/>
            <a:ext cx="897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Ned needs to practise for a few minutes every day.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198438" y="5410200"/>
            <a:ext cx="8945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Toby enjoys sport. he likes schoolwork less than 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52400" y="457200"/>
            <a:ext cx="817562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4. Complete the conversation with the correct </a:t>
            </a:r>
          </a:p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   form of the words in brackets.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28600" y="1828800"/>
            <a:ext cx="868680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/>
              <a:t>Teacher: Before we start the lesson, everyone, is there anything you’re worried about or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     need help with?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Student A: Yes, I’m worried about my handwriting, because it isn’t good.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Teacher: Good handwriting (1) ___________ (require) a lot of practice. You need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5943600" y="4953000"/>
            <a:ext cx="163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requires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81000" y="609600"/>
            <a:ext cx="8534400" cy="56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/>
              <a:t>    (2) ___________ (practise) writing the letters and joining them together. If you work hard, you can (3) ___________ (improve) it. Is there anyone else with a problem?</a:t>
            </a:r>
          </a:p>
          <a:p>
            <a:pPr marL="533400" indent="-533400"/>
            <a:r>
              <a:rPr lang="en-US" altLang="zh-CN"/>
              <a:t>Student B: I want (4) ___________ (achieve) higher marks in spelling. It’s so difficult!</a:t>
            </a:r>
          </a:p>
          <a:p>
            <a:pPr marL="533400" indent="-533400"/>
            <a:r>
              <a:rPr lang="en-US" altLang="zh-CN"/>
              <a:t>Teacher: Yes, English spelling is difficult. You need to have a good knowledge of the way that words are (5) _________(write). For example, remember that the word “letter” has double “t” in it.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676400" y="533400"/>
            <a:ext cx="2001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to practise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276600" y="15240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improve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4267200" y="2590800"/>
            <a:ext cx="191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to achieve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4343400" y="46482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written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228600" y="838200"/>
            <a:ext cx="8610600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/>
              <a:t>Student C: I have a question. Can the Internet help us improve our English?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Teacher: Yes, of course. The Internet has helped (6) ___________ (spread) English around the world. There are a lot of good websites that you can learn from. Some of them can even help you practise your (7) ______________ (speak) English. Now, instead of worrying, let’s go on with the lesson.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828800" y="2514600"/>
            <a:ext cx="135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spread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400800" y="39624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spoken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28588" y="457200"/>
            <a:ext cx="81010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5. Read the passage and choose the correct answer.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228600" y="1600200"/>
            <a:ext cx="87630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   English was once spoken only by people in a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part of Britain. But during the twentieth century,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it became a world language - a language used by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speakers of many different languages to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</a:rPr>
              <a:t>communicate with</a:t>
            </a:r>
            <a:r>
              <a:rPr lang="en-US" altLang="zh-CN" dirty="0"/>
              <a:t> each other.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    Although it is called a “world language”, more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than five billion people - most of the people on </a:t>
            </a:r>
          </a:p>
        </p:txBody>
      </p:sp>
      <p:pic>
        <p:nvPicPr>
          <p:cNvPr id="155657" name="Module 7 Unit 3_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5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15" fill="hold"/>
                                        <p:tgtEl>
                                          <p:spTgt spid="155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6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28600" y="609600"/>
            <a:ext cx="8686800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/>
              <a:t>the earth - do not speak English as</a:t>
            </a:r>
            <a:r>
              <a:rPr lang="en-US" altLang="zh-CN">
                <a:solidFill>
                  <a:schemeClr val="hlink"/>
                </a:solidFill>
              </a:rPr>
              <a:t> either</a:t>
            </a:r>
            <a:r>
              <a:rPr lang="en-US" altLang="zh-CN"/>
              <a:t> their </a:t>
            </a:r>
          </a:p>
          <a:p>
            <a:pPr marL="533400" indent="-533400"/>
            <a:r>
              <a:rPr lang="en-US" altLang="zh-CN"/>
              <a:t>first </a:t>
            </a:r>
            <a:r>
              <a:rPr lang="en-US" altLang="zh-CN">
                <a:solidFill>
                  <a:schemeClr val="hlink"/>
                </a:solidFill>
              </a:rPr>
              <a:t>or </a:t>
            </a:r>
            <a:r>
              <a:rPr lang="en-US" altLang="zh-CN"/>
              <a:t>second language. However, hundreds of </a:t>
            </a:r>
          </a:p>
          <a:p>
            <a:pPr marL="533400" indent="-533400"/>
            <a:r>
              <a:rPr lang="en-US" altLang="zh-CN"/>
              <a:t>millions of people use it, and hundreds of </a:t>
            </a:r>
          </a:p>
          <a:p>
            <a:pPr marL="533400" indent="-533400"/>
            <a:r>
              <a:rPr lang="en-US" altLang="zh-CN"/>
              <a:t>millions are learning it.</a:t>
            </a:r>
          </a:p>
          <a:p>
            <a:pPr marL="533400" indent="-533400"/>
            <a:r>
              <a:rPr lang="en-US" altLang="zh-CN"/>
              <a:t>    Because so many people learn and use</a:t>
            </a:r>
          </a:p>
          <a:p>
            <a:pPr marL="533400" indent="-533400"/>
            <a:r>
              <a:rPr lang="en-US" altLang="zh-CN"/>
              <a:t>English, it may be hard to imagine that one day </a:t>
            </a:r>
          </a:p>
          <a:p>
            <a:pPr marL="533400" indent="-533400"/>
            <a:r>
              <a:rPr lang="en-US" altLang="zh-CN"/>
              <a:t>English may not be the world’s leading language. </a:t>
            </a:r>
          </a:p>
          <a:p>
            <a:pPr marL="533400" indent="-533400"/>
            <a:r>
              <a:rPr lang="en-US" altLang="zh-CN"/>
              <a:t>Remember that there were other important </a:t>
            </a:r>
          </a:p>
          <a:p>
            <a:pPr marL="533400" indent="-533400"/>
            <a:r>
              <a:rPr lang="en-US" altLang="zh-CN"/>
              <a:t>languages in the past which lost their importance </a:t>
            </a:r>
          </a:p>
          <a:p>
            <a:pPr marL="533400" indent="-533400"/>
            <a:r>
              <a:rPr lang="en-US" altLang="zh-CN"/>
              <a:t>or even disappeared. In Europe, Latin was used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228600" y="533400"/>
            <a:ext cx="89154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/>
              <a:t>as a common language for many centuries before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people stopped using it. French was once a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language known by all well-educated people, and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was more popular than English. But since the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nineteenth century, English has become more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popular than French.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    Today, many people who want to learn a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new language are learning Chinese, Spanish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28600" y="457200"/>
            <a:ext cx="8382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/>
              <a:t>or Arabic. It may be that, one day, instead of </a:t>
            </a:r>
          </a:p>
          <a:p>
            <a:pPr marL="533400" indent="-533400"/>
            <a:r>
              <a:rPr lang="en-US" altLang="zh-CN"/>
              <a:t>English, another language will be used across </a:t>
            </a:r>
          </a:p>
          <a:p>
            <a:pPr marL="533400" indent="-533400"/>
            <a:r>
              <a:rPr lang="en-US" altLang="zh-CN"/>
              <a:t>the world.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52400" y="2362200"/>
            <a:ext cx="85344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/>
              <a:t>1. In the past, people living in ________ spoke English.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a). all of Britain         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b). a part of Britain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c). all of France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d). most of the world</a:t>
            </a: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6096000" y="2286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28600" y="457200"/>
            <a:ext cx="86106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zh-CN"/>
              <a:t>2. English is a world language because ________.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/>
              <a:t>a). five billion people speak it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/>
              <a:t>b). many people are learning it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/>
              <a:t>c). people stopped speaking Latin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/>
              <a:t>d). speakers of many different languages use it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228600" y="3124200"/>
            <a:ext cx="86106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/>
              <a:t>3. People find it difficult to imagine that _______.</a:t>
            </a:r>
          </a:p>
          <a:p>
            <a:pPr marL="533400" indent="-533400"/>
            <a:r>
              <a:rPr lang="en-US" altLang="zh-CN"/>
              <a:t>a). French was more important than English</a:t>
            </a:r>
          </a:p>
          <a:p>
            <a:pPr marL="533400" indent="-533400"/>
            <a:r>
              <a:rPr lang="en-US" altLang="zh-CN"/>
              <a:t>b). English will always be important</a:t>
            </a:r>
          </a:p>
          <a:p>
            <a:pPr marL="533400" indent="-533400"/>
            <a:r>
              <a:rPr lang="en-US" altLang="zh-CN"/>
              <a:t>c). English might be less important in future</a:t>
            </a:r>
          </a:p>
          <a:p>
            <a:pPr marL="533400" indent="-533400"/>
            <a:r>
              <a:rPr lang="en-US" altLang="zh-CN"/>
              <a:t>d). Latin was used as a common language for many centuries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7467600" y="381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7543800" y="3124200"/>
            <a:ext cx="36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2362200" y="381000"/>
            <a:ext cx="295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>
                <a:solidFill>
                  <a:srgbClr val="000099"/>
                </a:solidFill>
                <a:latin typeface="Arial" panose="020B0604020202020204" pitchFamily="34" charset="0"/>
              </a:rPr>
              <a:t>Grammar 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612775" y="1054100"/>
            <a:ext cx="23034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/>
          <a:lstStyle/>
          <a:p>
            <a:pPr marL="342900" indent="-342900"/>
            <a:r>
              <a:rPr lang="zh-CN" altLang="en-US" sz="2700">
                <a:solidFill>
                  <a:srgbClr val="0000FF"/>
                </a:solidFill>
              </a:rPr>
              <a:t>从句的种类</a:t>
            </a:r>
          </a:p>
        </p:txBody>
      </p:sp>
      <p:graphicFrame>
        <p:nvGraphicFramePr>
          <p:cNvPr id="289796" name="Group 4"/>
          <p:cNvGraphicFramePr>
            <a:graphicFrameLocks noGrp="1"/>
          </p:cNvGraphicFramePr>
          <p:nvPr/>
        </p:nvGraphicFramePr>
        <p:xfrm>
          <a:off x="609600" y="1981200"/>
          <a:ext cx="7848600" cy="4551364"/>
        </p:xfrm>
        <a:graphic>
          <a:graphicData uri="http://schemas.openxmlformats.org/drawingml/2006/table">
            <a:tbl>
              <a:tblPr/>
              <a:tblGrid>
                <a:gridCol w="29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名词性从句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：</a:t>
                      </a:r>
                    </a:p>
                  </a:txBody>
                  <a:tcPr marL="91431" marR="91431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1)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主语从句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2)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宾语从句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3)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表语从句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4)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同位语从句</a:t>
                      </a:r>
                    </a:p>
                  </a:txBody>
                  <a:tcPr marL="91431" marR="914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形容词性从句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：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定语从句</a:t>
                      </a:r>
                    </a:p>
                  </a:txBody>
                  <a:tcPr marL="91431" marR="91431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3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副词性从句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：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状语从句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                   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①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时间状语从句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②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地点状语从句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                       ③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条件状语从句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④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比较状语从句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                   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⑤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目的状语从句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⑥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原因状语从句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                   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⑦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结果状语从句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16F70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⑧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Franklin Gothic Medium" panose="020B0603020102020204" pitchFamily="34" charset="0"/>
                          <a:ea typeface="宋体" panose="02010600030101010101" pitchFamily="2" charset="-122"/>
                        </a:rPr>
                        <a:t>让步状语从句</a:t>
                      </a:r>
                    </a:p>
                  </a:txBody>
                  <a:tcPr marL="91431" marR="91431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5638800" y="762000"/>
            <a:ext cx="3382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FF0000"/>
                </a:solidFill>
              </a:rPr>
              <a:t>Clauses </a:t>
            </a:r>
            <a:r>
              <a:rPr lang="zh-CN" altLang="en-US" sz="4000">
                <a:solidFill>
                  <a:srgbClr val="FF0000"/>
                </a:solidFill>
              </a:rPr>
              <a:t>从句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/>
      <p:bldP spid="2898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457200" y="838200"/>
            <a:ext cx="80772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/>
              <a:t>4. Many people today are learning ________.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a). Chinese, Spanish or French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b). Chinese, Latin or English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c). Chinese, English or Latin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d). Chinese, Spanish or Arabic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7086600" y="76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60776" name="Picture 8" descr="u=983497365,64968571&amp;fm=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343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07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612775" y="1054100"/>
            <a:ext cx="813435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1. </a:t>
            </a:r>
            <a:r>
              <a:rPr lang="en-US" altLang="zh-CN" dirty="0">
                <a:solidFill>
                  <a:srgbClr val="FF0000"/>
                </a:solidFill>
              </a:rPr>
              <a:t>communicate with </a:t>
            </a:r>
            <a:r>
              <a:rPr lang="en-US" altLang="zh-CN" dirty="0" err="1">
                <a:solidFill>
                  <a:srgbClr val="FF0000"/>
                </a:solidFill>
              </a:rPr>
              <a:t>sb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</a:t>
            </a:r>
            <a:r>
              <a:rPr lang="zh-CN" altLang="en-US" dirty="0">
                <a:solidFill>
                  <a:schemeClr val="tx1"/>
                </a:solidFill>
              </a:rPr>
              <a:t>与某人进行交流</a:t>
            </a:r>
            <a:endParaRPr lang="zh-CN" altLang="en-US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It is difficult to </a:t>
            </a:r>
            <a:r>
              <a:rPr lang="en-US" altLang="zh-CN" dirty="0">
                <a:solidFill>
                  <a:srgbClr val="FF0000"/>
                </a:solidFill>
              </a:rPr>
              <a:t>communicate with him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r>
              <a:rPr lang="en-US" altLang="zh-CN" b="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communicate (</a:t>
            </a:r>
            <a:r>
              <a:rPr lang="en-US" altLang="zh-CN" i="1" dirty="0">
                <a:solidFill>
                  <a:schemeClr val="tx1"/>
                </a:solidFill>
              </a:rPr>
              <a:t>v.</a:t>
            </a:r>
            <a:r>
              <a:rPr lang="en-US" altLang="zh-CN" dirty="0">
                <a:solidFill>
                  <a:schemeClr val="tx1"/>
                </a:solidFill>
              </a:rPr>
              <a:t>)     communication (</a:t>
            </a:r>
            <a:r>
              <a:rPr lang="en-US" altLang="zh-CN" i="1" dirty="0">
                <a:solidFill>
                  <a:schemeClr val="tx1"/>
                </a:solidFill>
              </a:rPr>
              <a:t>n.</a:t>
            </a:r>
            <a:r>
              <a:rPr lang="en-US" altLang="zh-CN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either… or…</a:t>
            </a:r>
            <a:r>
              <a:rPr lang="en-US" altLang="zh-CN" b="0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</a:rPr>
              <a:t>或者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</a:rPr>
              <a:t>或者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</a:rPr>
              <a:t>……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         </a:t>
            </a:r>
            <a:r>
              <a:rPr lang="zh-CN" altLang="en-US" dirty="0">
                <a:solidFill>
                  <a:schemeClr val="tx1"/>
                </a:solidFill>
              </a:rPr>
              <a:t>要么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要么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</a:rPr>
              <a:t>……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</a:t>
            </a:r>
            <a:r>
              <a:rPr lang="zh-CN" altLang="en-US" dirty="0">
                <a:solidFill>
                  <a:schemeClr val="tx1"/>
                </a:solidFill>
              </a:rPr>
              <a:t>遵循</a:t>
            </a:r>
            <a:r>
              <a:rPr lang="zh-CN" altLang="en-US" dirty="0">
                <a:solidFill>
                  <a:srgbClr val="FF0000"/>
                </a:solidFill>
              </a:rPr>
              <a:t>就近原则</a:t>
            </a:r>
            <a:r>
              <a:rPr lang="zh-CN" altLang="en-US" dirty="0">
                <a:solidFill>
                  <a:schemeClr val="tx1"/>
                </a:solidFill>
              </a:rPr>
              <a:t>，谓语动词决定于最靠近谓语的词。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Either you or </a:t>
            </a:r>
            <a:r>
              <a:rPr lang="en-US" altLang="zh-CN" dirty="0">
                <a:solidFill>
                  <a:srgbClr val="FF0000"/>
                </a:solidFill>
              </a:rPr>
              <a:t>he plays</a:t>
            </a:r>
            <a:r>
              <a:rPr lang="en-US" altLang="zh-CN" dirty="0">
                <a:solidFill>
                  <a:schemeClr val="tx1"/>
                </a:solidFill>
              </a:rPr>
              <a:t> the role as a king.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There </a:t>
            </a:r>
            <a:r>
              <a:rPr lang="en-US" altLang="zh-CN" dirty="0">
                <a:solidFill>
                  <a:srgbClr val="FF0000"/>
                </a:solidFill>
              </a:rPr>
              <a:t>is either a chair</a:t>
            </a:r>
            <a:r>
              <a:rPr lang="en-US" altLang="zh-CN" dirty="0">
                <a:solidFill>
                  <a:schemeClr val="tx1"/>
                </a:solidFill>
              </a:rPr>
              <a:t> or two desks in the room. 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197100" y="261938"/>
            <a:ext cx="5397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dirty="0">
                <a:solidFill>
                  <a:srgbClr val="000099"/>
                </a:solidFill>
                <a:latin typeface="Arial" panose="020B0604020202020204" pitchFamily="34" charset="0"/>
              </a:rPr>
              <a:t>Useful expressions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4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94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94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4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94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28600" y="4572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dirty="0">
                <a:solidFill>
                  <a:schemeClr val="hlink"/>
                </a:solidFill>
              </a:rPr>
              <a:t>6. Listen and decide what the passage is about.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609600" y="1600200"/>
            <a:ext cx="5867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a). An English learning website.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b). An English magazine.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c). An English language teacher.</a:t>
            </a:r>
          </a:p>
        </p:txBody>
      </p:sp>
      <p:pic>
        <p:nvPicPr>
          <p:cNvPr id="161804" name="Picture 12" descr="u=1050986591,2738257586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267200"/>
            <a:ext cx="46101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5" name="Picture 13" descr="u=1530725317,3536196739&amp;fm=23&amp;gp=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1447800"/>
            <a:ext cx="106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8" name="Module 7 Unit 3_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1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3276" fill="hold"/>
                                        <p:tgtEl>
                                          <p:spTgt spid="161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80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152400" y="838200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 dirty="0">
                <a:solidFill>
                  <a:schemeClr val="hlink"/>
                </a:solidFill>
              </a:rPr>
              <a:t>7. Listen again and answer the questions.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28600" y="18288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1. What can most students easily find to </a:t>
            </a:r>
            <a:r>
              <a:rPr lang="en-US" altLang="zh-CN" dirty="0" err="1"/>
              <a:t>practise</a:t>
            </a:r>
            <a:r>
              <a:rPr lang="en-US" altLang="zh-CN" dirty="0"/>
              <a:t> their English?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152400" y="3810000"/>
            <a:ext cx="8558213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 dirty="0"/>
              <a:t>2. What has been developed to help students get </a:t>
            </a:r>
          </a:p>
          <a:p>
            <a:pPr marL="533400" indent="-533400"/>
            <a:r>
              <a:rPr lang="en-US" altLang="zh-CN" dirty="0"/>
              <a:t>   the practice they need?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914400" y="3124200"/>
            <a:ext cx="5707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Books, CDs and online courses. 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469900" y="5181600"/>
            <a:ext cx="852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A website called </a:t>
            </a:r>
            <a:r>
              <a:rPr lang="en-US" altLang="zh-CN" i="1" dirty="0">
                <a:solidFill>
                  <a:srgbClr val="FF0000"/>
                </a:solidFill>
              </a:rPr>
              <a:t>Now Talk!</a:t>
            </a:r>
            <a:r>
              <a:rPr lang="en-US" altLang="zh-CN" dirty="0">
                <a:solidFill>
                  <a:srgbClr val="FF0000"/>
                </a:solidFill>
              </a:rPr>
              <a:t> has been developed. </a:t>
            </a:r>
          </a:p>
        </p:txBody>
      </p:sp>
      <p:pic>
        <p:nvPicPr>
          <p:cNvPr id="162828" name="Module 7 Unit 3_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2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276" fill="hold"/>
                                        <p:tgtEl>
                                          <p:spTgt spid="162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28"/>
                </p:tgtEl>
              </p:cMediaNode>
            </p:audio>
          </p:childTnLst>
        </p:cTn>
      </p:par>
    </p:tnLst>
    <p:bldLst>
      <p:bldP spid="162825" grpId="0" autoUpdateAnimBg="0"/>
      <p:bldP spid="1628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7" name="Picture 7" descr="u=1326666988,956011021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244975"/>
            <a:ext cx="31242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304800" y="914400"/>
            <a:ext cx="85344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dirty="0"/>
              <a:t>3. Why can students get a lot of speaking practice?</a:t>
            </a:r>
          </a:p>
          <a:p>
            <a:pPr marL="533400" indent="-533400"/>
            <a:endParaRPr lang="en-US" altLang="zh-CN" dirty="0"/>
          </a:p>
          <a:p>
            <a:pPr marL="533400" indent="-533400"/>
            <a:endParaRPr lang="en-US" altLang="zh-CN" dirty="0"/>
          </a:p>
          <a:p>
            <a:pPr marL="533400" indent="-533400"/>
            <a:r>
              <a:rPr lang="en-US" altLang="zh-CN" dirty="0"/>
              <a:t>4. Do students need to use an Internet program, if they want to join the course?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685800" y="2057400"/>
            <a:ext cx="734536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Because there are only four students for one teacher.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685800" y="4267200"/>
            <a:ext cx="614362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Yes, they need to use Skype if they</a:t>
            </a:r>
          </a:p>
          <a:p>
            <a:pPr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 want to join the course.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/>
      <p:bldP spid="1638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4572000" cy="646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kern="10" spc="-440">
                <a:ln w="12700">
                  <a:solidFill>
                    <a:srgbClr val="000099"/>
                  </a:solidFill>
                  <a:round/>
                </a:ln>
                <a:solidFill>
                  <a:srgbClr val="FF66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Around the world</a:t>
            </a:r>
            <a:endParaRPr lang="zh-CN" altLang="en-US" sz="4400" kern="10" spc="-440">
              <a:ln w="12700">
                <a:solidFill>
                  <a:srgbClr val="000099"/>
                </a:solidFill>
                <a:round/>
              </a:ln>
              <a:solidFill>
                <a:srgbClr val="FF66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2057400" y="1524000"/>
            <a:ext cx="3952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/>
              <a:t>An invented language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228600" y="2362200"/>
            <a:ext cx="8686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    Since the twelfth century, people have been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inventing languages, in the hope that a world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language would ease human communication.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Only one of these invented languages has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enjoyed any success, though. It is called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57200" y="533400"/>
            <a:ext cx="4953000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/>
              <a:t>Esperanto. It was invented </a:t>
            </a:r>
          </a:p>
          <a:p>
            <a:pPr marL="533400" indent="-533400"/>
            <a:r>
              <a:rPr lang="en-US" altLang="zh-CN"/>
              <a:t>by a Polish man named </a:t>
            </a:r>
          </a:p>
          <a:p>
            <a:pPr marL="533400" indent="-533400"/>
            <a:r>
              <a:rPr lang="en-US" altLang="zh-CN"/>
              <a:t>Zamenhof. His language is </a:t>
            </a:r>
          </a:p>
          <a:p>
            <a:pPr marL="533400" indent="-533400"/>
            <a:r>
              <a:rPr lang="en-US" altLang="zh-CN"/>
              <a:t>based on Latin, German </a:t>
            </a:r>
          </a:p>
          <a:p>
            <a:pPr marL="533400" indent="-533400"/>
            <a:r>
              <a:rPr lang="en-US" altLang="zh-CN"/>
              <a:t>and Greek vocabulary. </a:t>
            </a:r>
          </a:p>
          <a:p>
            <a:pPr marL="533400" indent="-533400"/>
            <a:r>
              <a:rPr lang="en-US" altLang="zh-CN"/>
              <a:t>Each letter always makes </a:t>
            </a:r>
          </a:p>
          <a:p>
            <a:pPr marL="533400" indent="-533400"/>
            <a:r>
              <a:rPr lang="en-US" altLang="zh-CN"/>
              <a:t>the same sound, and the</a:t>
            </a:r>
          </a:p>
          <a:p>
            <a:pPr marL="533400" indent="-533400"/>
            <a:r>
              <a:rPr lang="en-US" altLang="zh-CN"/>
              <a:t>grammar rules are simple.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990600"/>
            <a:ext cx="31432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52400" y="609600"/>
            <a:ext cx="83820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/>
              <a:t>    Although Esperanto is spoken by about two</a:t>
            </a:r>
          </a:p>
          <a:p>
            <a:pPr marL="533400" indent="-533400"/>
            <a:r>
              <a:rPr lang="en-US" altLang="zh-CN"/>
              <a:t>million people and a thousand of them have</a:t>
            </a:r>
          </a:p>
          <a:p>
            <a:pPr marL="533400" indent="-533400"/>
            <a:r>
              <a:rPr lang="en-US" altLang="zh-CN"/>
              <a:t>learnt it as a first language, it is unlikely to</a:t>
            </a:r>
          </a:p>
          <a:p>
            <a:pPr marL="533400" indent="-533400"/>
            <a:r>
              <a:rPr lang="en-US" altLang="zh-CN"/>
              <a:t>become a world language.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304800" y="3124200"/>
            <a:ext cx="655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99"/>
                </a:solidFill>
              </a:rPr>
              <a:t>Read and answer the questions. 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81000" y="3657600"/>
            <a:ext cx="8458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>
                <a:latin typeface="Times New Roman" panose="02020603050405020304" pitchFamily="18" charset="0"/>
              </a:rPr>
              <a:t>Why have people been inventing language?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609600" y="43434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ease human communication.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381000" y="5105400"/>
            <a:ext cx="6172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2. What is Esperanto based on?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381000" y="58674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>
                <a:solidFill>
                  <a:srgbClr val="FF0000"/>
                </a:solidFill>
              </a:rPr>
              <a:t>Latin, German and Greek vocabulary.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69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WordArt 4"/>
          <p:cNvSpPr>
            <a:spLocks noChangeArrowheads="1" noChangeShapeType="1"/>
          </p:cNvSpPr>
          <p:nvPr/>
        </p:nvSpPr>
        <p:spPr bwMode="auto">
          <a:xfrm>
            <a:off x="1752600" y="533400"/>
            <a:ext cx="4535488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6000" kern="10" spc="-60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Module task</a:t>
            </a:r>
            <a:endParaRPr lang="zh-CN" altLang="en-US" sz="6000" kern="10" spc="-60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152400" y="1752600"/>
            <a:ext cx="82423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8. Work in groups. Talk about what problems </a:t>
            </a:r>
          </a:p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    you have in learning English.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381000" y="3200400"/>
            <a:ext cx="5486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/>
              <a:t>● listening          ● speaking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● reading           ● writing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● vocabulary     ● grammar </a:t>
            </a:r>
          </a:p>
          <a:p>
            <a:pPr marL="533400" indent="-533400">
              <a:spcBef>
                <a:spcPct val="50000"/>
              </a:spcBef>
            </a:pPr>
            <a:r>
              <a:rPr lang="en-US" altLang="zh-CN"/>
              <a:t>● cultural knowledge</a:t>
            </a:r>
          </a:p>
        </p:txBody>
      </p:sp>
      <p:pic>
        <p:nvPicPr>
          <p:cNvPr id="167944" name="Picture 8" descr="u=1474419862,286965379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14800"/>
            <a:ext cx="18478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228600" y="685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9 .Give tips for solving the problems.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28600" y="1447800"/>
            <a:ext cx="77882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10. Make a list of the tips and put them on a</a:t>
            </a:r>
          </a:p>
          <a:p>
            <a:pPr marL="533400" indent="-533400"/>
            <a:r>
              <a:rPr lang="en-US" altLang="zh-CN">
                <a:solidFill>
                  <a:schemeClr val="hlink"/>
                </a:solidFill>
              </a:rPr>
              <a:t>       poster for others to read.</a:t>
            </a:r>
          </a:p>
        </p:txBody>
      </p:sp>
      <p:pic>
        <p:nvPicPr>
          <p:cNvPr id="168967" name="Picture 7" descr="u=1534779312,190785806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33813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WordArt 2"/>
          <p:cNvSpPr>
            <a:spLocks noChangeArrowheads="1" noChangeShapeType="1" noTextEdit="1"/>
          </p:cNvSpPr>
          <p:nvPr/>
        </p:nvSpPr>
        <p:spPr bwMode="auto">
          <a:xfrm>
            <a:off x="2133600" y="2438400"/>
            <a:ext cx="4076700" cy="1171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8000" kern="10" spc="-80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状语从句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0"/>
            <a:ext cx="44196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228600" y="6858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chemeClr val="hlink"/>
                </a:solidFill>
              </a:rPr>
              <a:t>I have trouble in:</a:t>
            </a: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5334000" y="20574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chemeClr val="hlink"/>
                </a:solidFill>
              </a:rPr>
              <a:t>Listening</a:t>
            </a:r>
          </a:p>
        </p:txBody>
      </p:sp>
      <p:sp>
        <p:nvSpPr>
          <p:cNvPr id="309255" name="AutoShape 7"/>
          <p:cNvSpPr>
            <a:spLocks noChangeArrowheads="1"/>
          </p:cNvSpPr>
          <p:nvPr/>
        </p:nvSpPr>
        <p:spPr bwMode="auto">
          <a:xfrm>
            <a:off x="4953000" y="3581400"/>
            <a:ext cx="914400" cy="533400"/>
          </a:xfrm>
          <a:prstGeom prst="wedgeEllipseCallout">
            <a:avLst>
              <a:gd name="adj1" fmla="val -40625"/>
              <a:gd name="adj2" fmla="val 94940"/>
            </a:avLst>
          </a:prstGeom>
          <a:noFill/>
          <a:ln w="9525" algn="ctr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/>
            <a:endParaRPr lang="zh-CN" altLang="zh-CN"/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029200" y="35052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rgbClr val="FF0000"/>
                </a:solidFill>
              </a:rPr>
              <a:t>tip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4876800" y="4495800"/>
            <a:ext cx="39624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rgbClr val="FF00FF"/>
                </a:solidFill>
              </a:rPr>
              <a:t>Try to follow the </a:t>
            </a:r>
          </a:p>
          <a:p>
            <a:pPr marL="533400" indent="-533400"/>
            <a:r>
              <a:rPr lang="en-US" altLang="zh-CN" sz="3600">
                <a:solidFill>
                  <a:srgbClr val="FF00FF"/>
                </a:solidFill>
              </a:rPr>
              <a:t>Video and read out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228600" y="6858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chemeClr val="hlink"/>
                </a:solidFill>
              </a:rPr>
              <a:t>I have trouble in: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5334000" y="20574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chemeClr val="hlink"/>
                </a:solidFill>
              </a:rPr>
              <a:t>Reading</a:t>
            </a:r>
          </a:p>
        </p:txBody>
      </p:sp>
      <p:sp>
        <p:nvSpPr>
          <p:cNvPr id="310277" name="AutoShape 5"/>
          <p:cNvSpPr>
            <a:spLocks noChangeArrowheads="1"/>
          </p:cNvSpPr>
          <p:nvPr/>
        </p:nvSpPr>
        <p:spPr bwMode="auto">
          <a:xfrm>
            <a:off x="4953000" y="3581400"/>
            <a:ext cx="914400" cy="533400"/>
          </a:xfrm>
          <a:prstGeom prst="wedgeEllipseCallout">
            <a:avLst>
              <a:gd name="adj1" fmla="val -40625"/>
              <a:gd name="adj2" fmla="val 94940"/>
            </a:avLst>
          </a:prstGeom>
          <a:noFill/>
          <a:ln w="9525" algn="ctr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/>
            <a:endParaRPr lang="zh-CN" altLang="zh-CN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5029200" y="35052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rgbClr val="FF0000"/>
                </a:solidFill>
              </a:rPr>
              <a:t>tip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4495800" y="4495800"/>
            <a:ext cx="43434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/>
            <a:r>
              <a:rPr lang="en-US" altLang="zh-CN" sz="3600">
                <a:solidFill>
                  <a:srgbClr val="FF00FF"/>
                </a:solidFill>
              </a:rPr>
              <a:t>Try to practise with </a:t>
            </a:r>
          </a:p>
          <a:p>
            <a:pPr marL="533400" indent="-533400"/>
            <a:r>
              <a:rPr lang="en-US" altLang="zh-CN" sz="3600">
                <a:solidFill>
                  <a:srgbClr val="FF00FF"/>
                </a:solidFill>
              </a:rPr>
              <a:t>your classmate</a:t>
            </a:r>
          </a:p>
        </p:txBody>
      </p:sp>
      <p:pic>
        <p:nvPicPr>
          <p:cNvPr id="3102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9624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0010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1" name="WordArt 5"/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6553200" cy="977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8000" kern="10">
                <a:ln w="1905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Show me your idea</a:t>
            </a:r>
            <a:endParaRPr lang="zh-CN" altLang="en-US" sz="8000" kern="10">
              <a:ln w="1905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179388" y="1052513"/>
            <a:ext cx="84248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(       )</a:t>
            </a:r>
            <a:r>
              <a:rPr lang="en-GB" altLang="zh-CN" dirty="0">
                <a:solidFill>
                  <a:schemeClr val="tx1"/>
                </a:solidFill>
              </a:rPr>
              <a:t>1. — Excuse me. Could you tell me ____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zh-CN" dirty="0">
                <a:solidFill>
                  <a:schemeClr val="tx1"/>
                </a:solidFill>
              </a:rPr>
              <a:t>  — It will leave at 4:00 p.m. (</a:t>
            </a:r>
            <a:r>
              <a:rPr lang="en-US" altLang="zh-CN" dirty="0">
                <a:solidFill>
                  <a:schemeClr val="tx1"/>
                </a:solidFill>
              </a:rPr>
              <a:t>2011</a:t>
            </a:r>
            <a:r>
              <a:rPr lang="zh-CN" altLang="en-US" dirty="0">
                <a:solidFill>
                  <a:schemeClr val="tx1"/>
                </a:solidFill>
              </a:rPr>
              <a:t>盐城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  <a:endParaRPr lang="en-GB" altLang="zh-CN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zh-CN" dirty="0">
                <a:solidFill>
                  <a:schemeClr val="tx1"/>
                </a:solidFill>
              </a:rPr>
              <a:t>    A. how will you go Shanghai            </a:t>
            </a:r>
            <a:br>
              <a:rPr lang="en-GB" altLang="zh-CN" dirty="0">
                <a:solidFill>
                  <a:schemeClr val="tx1"/>
                </a:solidFill>
              </a:rPr>
            </a:br>
            <a:r>
              <a:rPr lang="en-GB" altLang="zh-CN" dirty="0">
                <a:solidFill>
                  <a:schemeClr val="tx1"/>
                </a:solidFill>
              </a:rPr>
              <a:t>    B. how you will go to Shanghai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zh-CN" dirty="0">
                <a:solidFill>
                  <a:schemeClr val="tx1"/>
                </a:solidFill>
              </a:rPr>
              <a:t>    C. when will the bus leave for Shanghai   </a:t>
            </a:r>
            <a:br>
              <a:rPr lang="en-GB" altLang="zh-CN" dirty="0">
                <a:solidFill>
                  <a:schemeClr val="tx1"/>
                </a:solidFill>
              </a:rPr>
            </a:br>
            <a:r>
              <a:rPr lang="en-GB" altLang="zh-CN" dirty="0">
                <a:solidFill>
                  <a:schemeClr val="tx1"/>
                </a:solidFill>
              </a:rPr>
              <a:t>    D. when the bus will leave for Shanghai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468313" y="105251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179388" y="4437063"/>
            <a:ext cx="87137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(      )2. I don’t know the girl in red. Could you tell me ________? (2011</a:t>
            </a:r>
            <a:r>
              <a:rPr lang="zh-CN" altLang="en-US" dirty="0">
                <a:solidFill>
                  <a:schemeClr val="tx1"/>
                </a:solidFill>
              </a:rPr>
              <a:t>湖北黄石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   A. what is her name  B. how old is she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   C. who is she              D. where she comes from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468313" y="4505325"/>
            <a:ext cx="49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2438400" y="5334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4400" dirty="0">
                <a:solidFill>
                  <a:srgbClr val="003399"/>
                </a:solidFill>
                <a:latin typeface="Arial" panose="020B0604020202020204" pitchFamily="34" charset="0"/>
              </a:rPr>
              <a:t>Exercises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6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228600" y="685800"/>
            <a:ext cx="85693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(      )3. —Do you know the kid with ______ Bob is talking over there? 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   —Yes, it’s my cousin. (2011</a:t>
            </a:r>
            <a:r>
              <a:rPr lang="zh-CN" altLang="en-US" dirty="0">
                <a:solidFill>
                  <a:schemeClr val="tx1"/>
                </a:solidFill>
              </a:rPr>
              <a:t>湖北黄石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 indent="66675">
              <a:spcBef>
                <a:spcPct val="0"/>
              </a:spcBef>
              <a:buFontTx/>
              <a:buNone/>
              <a:tabLst>
                <a:tab pos="1333500" algn="l"/>
                <a:tab pos="2617470" algn="ctr"/>
                <a:tab pos="3695700" algn="l"/>
              </a:tabLst>
            </a:pPr>
            <a:r>
              <a:rPr lang="en-US" altLang="zh-CN" dirty="0">
                <a:solidFill>
                  <a:schemeClr val="tx1"/>
                </a:solidFill>
              </a:rPr>
              <a:t>A. who    B. that         C. </a:t>
            </a:r>
            <a:r>
              <a:rPr lang="zh-CN" altLang="en-US" dirty="0">
                <a:solidFill>
                  <a:schemeClr val="tx1"/>
                </a:solidFill>
              </a:rPr>
              <a:t>不填        </a:t>
            </a:r>
            <a:r>
              <a:rPr lang="en-US" altLang="zh-CN" dirty="0">
                <a:solidFill>
                  <a:schemeClr val="tx1"/>
                </a:solidFill>
              </a:rPr>
              <a:t>D. whom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533400" y="685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250825" y="3068638"/>
            <a:ext cx="82280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(      )4. --- Can you tell me _____ it is from home to school?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--- Sure. It’s about three kilometers. (2011</a:t>
            </a:r>
            <a:r>
              <a:rPr lang="zh-CN" altLang="en-US" dirty="0">
                <a:solidFill>
                  <a:schemeClr val="tx1"/>
                </a:solidFill>
              </a:rPr>
              <a:t>襄阳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A. how much           B. how long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C. how far                D. how soon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466725" y="31400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/>
      <p:bldP spid="2652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323850" y="574675"/>
            <a:ext cx="8207375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)5. --- Do you know the man ______ is reading the book over there?</a:t>
            </a:r>
          </a:p>
          <a:p>
            <a:pPr indent="20002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---Yes, he’s Mr. Green, our PE teacher. (2011</a:t>
            </a:r>
            <a:r>
              <a:rPr lang="zh-CN" altLang="en-US">
                <a:solidFill>
                  <a:schemeClr val="tx1"/>
                </a:solidFill>
              </a:rPr>
              <a:t>襄阳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0002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A. which     B. what     C. whom     D. who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820738" y="688975"/>
            <a:ext cx="58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323850" y="3860800"/>
            <a:ext cx="8389938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)6. The people _____ helped us build our hometown are from Beijing. (2011</a:t>
            </a:r>
            <a:r>
              <a:rPr lang="zh-CN" altLang="en-US">
                <a:solidFill>
                  <a:schemeClr val="tx1"/>
                </a:solidFill>
              </a:rPr>
              <a:t>四川德阳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which          B. whom            C. who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611188" y="40052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/>
      <p:bldP spid="2662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323850" y="260350"/>
            <a:ext cx="82089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(       )7.—Could you tell me ________ the party?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—Next Friday. (2011</a:t>
            </a:r>
            <a:r>
              <a:rPr lang="zh-CN" altLang="en-US">
                <a:solidFill>
                  <a:schemeClr val="tx1"/>
                </a:solidFill>
              </a:rPr>
              <a:t>广西柳州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where we are going to have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B. when we are going to have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when we were going to have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900113" y="26035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23850" y="3500438"/>
            <a:ext cx="84248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)8. I don't know if she</a:t>
            </a:r>
            <a:r>
              <a:rPr lang="en-US" altLang="zh-CN" u="sng">
                <a:solidFill>
                  <a:schemeClr val="tx1"/>
                </a:solidFill>
              </a:rPr>
              <a:t>      </a:t>
            </a:r>
            <a:r>
              <a:rPr lang="en-US" altLang="zh-CN">
                <a:solidFill>
                  <a:schemeClr val="tx1"/>
                </a:solidFill>
              </a:rPr>
              <a:t>to my birthday party tomorrow. If she</a:t>
            </a:r>
            <a:r>
              <a:rPr lang="en-US" altLang="zh-CN" u="sng">
                <a:solidFill>
                  <a:schemeClr val="tx1"/>
                </a:solidFill>
              </a:rPr>
              <a:t>     </a:t>
            </a:r>
            <a:r>
              <a:rPr lang="en-US" altLang="zh-CN">
                <a:solidFill>
                  <a:schemeClr val="tx1"/>
                </a:solidFill>
              </a:rPr>
              <a:t>, I'll be very happy. (2011</a:t>
            </a:r>
            <a:r>
              <a:rPr lang="zh-CN" altLang="en-US">
                <a:solidFill>
                  <a:schemeClr val="tx1"/>
                </a:solidFill>
              </a:rPr>
              <a:t>湖南益阳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A. comes; comes      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B. will come; comes     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C. comes; will come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876300" y="3570288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  <p:bldP spid="26726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250825" y="760413"/>
            <a:ext cx="828198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 )9. Have you finished the book ____ you borrowed from the library? (2011</a:t>
            </a:r>
            <a:r>
              <a:rPr lang="zh-CN" altLang="en-US">
                <a:solidFill>
                  <a:schemeClr val="tx1"/>
                </a:solidFill>
              </a:rPr>
              <a:t>四川广元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which      B. it        C.  what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684213" y="76517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179388" y="2638425"/>
            <a:ext cx="871378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3335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)10. —Mary, could you tell me if your mother _____ our school sports meeting tomorrow?</a:t>
            </a:r>
            <a:r>
              <a:rPr lang="zh-CN" altLang="en-US">
                <a:solidFill>
                  <a:schemeClr val="tx1"/>
                </a:solidFill>
              </a:rPr>
              <a:t>　　</a:t>
            </a:r>
          </a:p>
          <a:p>
            <a:pPr indent="13335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— I think she will come to school if she _____ free.</a:t>
            </a:r>
            <a:r>
              <a:rPr lang="zh-CN" altLang="en-US">
                <a:solidFill>
                  <a:schemeClr val="tx1"/>
                </a:solidFill>
              </a:rPr>
              <a:t>　</a:t>
            </a:r>
            <a:r>
              <a:rPr lang="en-US" altLang="zh-CN">
                <a:solidFill>
                  <a:schemeClr val="tx1"/>
                </a:solidFill>
              </a:rPr>
              <a:t>(2011</a:t>
            </a:r>
            <a:r>
              <a:rPr lang="zh-CN" altLang="en-US">
                <a:solidFill>
                  <a:schemeClr val="tx1"/>
                </a:solidFill>
              </a:rPr>
              <a:t>山东滨州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　</a:t>
            </a:r>
          </a:p>
          <a:p>
            <a:pPr indent="13335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A. will take part in; will be    B. takes part in; is             </a:t>
            </a:r>
          </a:p>
          <a:p>
            <a:pPr indent="13335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C. will take part in; is     D. takes part in; will be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611188" y="26368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/>
      <p:bldP spid="26829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250825" y="476250"/>
            <a:ext cx="849788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6675">
              <a:lnSpc>
                <a:spcPct val="11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en-US" altLang="zh-CN">
                <a:solidFill>
                  <a:schemeClr val="tx1"/>
                </a:solidFill>
              </a:rPr>
              <a:t>(       )11. —Tom wants to know if you will have a picnic tomorrow.</a:t>
            </a:r>
          </a:p>
          <a:p>
            <a:pPr indent="66675">
              <a:lnSpc>
                <a:spcPct val="11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en-US" altLang="zh-CN">
                <a:solidFill>
                  <a:schemeClr val="tx1"/>
                </a:solidFill>
              </a:rPr>
              <a:t>   —Yes. But if it ______, we’ll play chess instead. (2011</a:t>
            </a:r>
            <a:r>
              <a:rPr lang="zh-CN" altLang="en-US">
                <a:solidFill>
                  <a:schemeClr val="tx1"/>
                </a:solidFill>
              </a:rPr>
              <a:t>山东泰安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66675">
              <a:lnSpc>
                <a:spcPct val="11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en-US" altLang="zh-CN">
                <a:solidFill>
                  <a:schemeClr val="tx1"/>
                </a:solidFill>
              </a:rPr>
              <a:t>    A. will rain			B. rained	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 C. is raining			D. rains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684213" y="54927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250825" y="4005263"/>
            <a:ext cx="8496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3335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  )12. I’ll give it to Jim as soon as I    </a:t>
            </a:r>
          </a:p>
          <a:p>
            <a:pPr indent="13335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   ____him tomorrow. (2011</a:t>
            </a:r>
            <a:r>
              <a:rPr lang="zh-CN" altLang="en-US">
                <a:solidFill>
                  <a:schemeClr val="tx1"/>
                </a:solidFill>
              </a:rPr>
              <a:t>广西崇左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13335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A. saw              B. will see           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 C. see                D. have seen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827088" y="407670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  <p:bldP spid="2693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323850" y="260350"/>
            <a:ext cx="8135938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)13. I will send you an e-mail as soon as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  I____ in Canada. (2011</a:t>
            </a:r>
            <a:r>
              <a:rPr lang="zh-CN" altLang="en-US">
                <a:solidFill>
                  <a:schemeClr val="tx1"/>
                </a:solidFill>
              </a:rPr>
              <a:t>北京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A. arrive                     B. arrived 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C. am arriving           D. will arrive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684213" y="47625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250825" y="3429000"/>
            <a:ext cx="849788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)14.—Where did you go last week?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 —I went to Zhang Aiping’s hometown and visited the house </a:t>
            </a:r>
            <a:r>
              <a:rPr lang="en-US" altLang="zh-CN" u="sng">
                <a:solidFill>
                  <a:schemeClr val="tx1"/>
                </a:solidFill>
              </a:rPr>
              <a:t>      </a:t>
            </a:r>
            <a:r>
              <a:rPr lang="en-US" altLang="zh-CN">
                <a:solidFill>
                  <a:schemeClr val="tx1"/>
                </a:solidFill>
              </a:rPr>
              <a:t>he was born in. (2011</a:t>
            </a:r>
            <a:r>
              <a:rPr lang="zh-CN" altLang="en-US">
                <a:solidFill>
                  <a:schemeClr val="tx1"/>
                </a:solidFill>
              </a:rPr>
              <a:t>四川达州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that                  B. there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who                  D. whose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539750" y="34290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4963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1. </a:t>
            </a:r>
            <a:r>
              <a:rPr lang="zh-CN" altLang="en-US" dirty="0">
                <a:solidFill>
                  <a:srgbClr val="0000FF"/>
                </a:solidFill>
              </a:rPr>
              <a:t>时间状语从句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常用引导词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when, as, while, before, after,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   until, whenever, since, as soon as </a:t>
            </a:r>
            <a:r>
              <a:rPr lang="zh-CN" altLang="en-US" dirty="0">
                <a:solidFill>
                  <a:schemeClr val="tx1"/>
                </a:solidFill>
              </a:rPr>
              <a:t>等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0000CC"/>
                </a:solidFill>
              </a:rPr>
              <a:t>特殊引导词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the day, the minute, the moment,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the second, every time, directly,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immediately; no sooner … than,              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  hardly …when, scarcely … when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525463" y="4724400"/>
            <a:ext cx="79200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E.g. </a:t>
            </a:r>
            <a:r>
              <a:rPr lang="en-US" altLang="zh-CN" dirty="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We can leave </a:t>
            </a:r>
            <a:r>
              <a:rPr lang="en-US" altLang="zh-CN" dirty="0">
                <a:solidFill>
                  <a:srgbClr val="FF0000"/>
                </a:solidFill>
              </a:rPr>
              <a:t>when </a:t>
            </a:r>
            <a:r>
              <a:rPr lang="en-US" altLang="zh-CN" dirty="0">
                <a:solidFill>
                  <a:schemeClr val="tx1"/>
                </a:solidFill>
              </a:rPr>
              <a:t>you are ready.</a:t>
            </a:r>
            <a:r>
              <a:rPr lang="en-US" altLang="zh-CN" b="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323850" y="333375"/>
            <a:ext cx="8280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 )15.—I hear that Lily’s brother is a worker here.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—Look, the man _____ is working over there is her brother. (2011</a:t>
            </a:r>
            <a:r>
              <a:rPr lang="zh-CN" altLang="en-US">
                <a:solidFill>
                  <a:schemeClr val="tx1"/>
                </a:solidFill>
              </a:rPr>
              <a:t>四川资阳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A. who        B. whom       C. what      D. which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684213" y="32861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323850" y="3068638"/>
            <a:ext cx="842486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)16. —Have you got any idea for the summer vacation?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—I don’t mind _____. It will be OK if there is sun, sea and beach. (2012</a:t>
            </a:r>
            <a:r>
              <a:rPr lang="zh-CN" altLang="en-US">
                <a:solidFill>
                  <a:schemeClr val="tx1"/>
                </a:solidFill>
              </a:rPr>
              <a:t>四川乐山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where do we go      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  B. where we go           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  C. when we go</a:t>
            </a: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84213" y="3068638"/>
            <a:ext cx="455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/>
      <p:bldP spid="27136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250825" y="476250"/>
            <a:ext cx="849788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6675">
              <a:lnSpc>
                <a:spcPct val="11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en-US" altLang="zh-CN">
                <a:solidFill>
                  <a:schemeClr val="tx1"/>
                </a:solidFill>
              </a:rPr>
              <a:t>(       )11. —Tom wants to know if you will have a picnic tomorrow.</a:t>
            </a:r>
          </a:p>
          <a:p>
            <a:pPr indent="66675">
              <a:lnSpc>
                <a:spcPct val="11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en-US" altLang="zh-CN">
                <a:solidFill>
                  <a:schemeClr val="tx1"/>
                </a:solidFill>
              </a:rPr>
              <a:t>   —Yes. But if it ______, we’ll play chess instead. (2011</a:t>
            </a:r>
            <a:r>
              <a:rPr lang="zh-CN" altLang="en-US">
                <a:solidFill>
                  <a:schemeClr val="tx1"/>
                </a:solidFill>
              </a:rPr>
              <a:t>山东泰安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66675">
              <a:lnSpc>
                <a:spcPct val="11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en-US" altLang="zh-CN">
                <a:solidFill>
                  <a:schemeClr val="tx1"/>
                </a:solidFill>
              </a:rPr>
              <a:t>    A. will rain			B. rained	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 C. is raining			D. rains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684213" y="54927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250825" y="4005263"/>
            <a:ext cx="8496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3335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  )12. I’ll give it to Jim as soon as I ____him tomorrow. (2011</a:t>
            </a:r>
            <a:r>
              <a:rPr lang="zh-CN" altLang="en-US">
                <a:solidFill>
                  <a:schemeClr val="tx1"/>
                </a:solidFill>
              </a:rPr>
              <a:t>广西崇左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13335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A. saw              B. will see           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    C. see                D. have seen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827088" y="407670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/>
      <p:bldP spid="27238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250825" y="260350"/>
            <a:ext cx="81375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762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)17. </a:t>
            </a:r>
            <a:r>
              <a:rPr lang="zh-CN" altLang="en-US">
                <a:solidFill>
                  <a:schemeClr val="tx1"/>
                </a:solidFill>
              </a:rPr>
              <a:t>－</a:t>
            </a:r>
            <a:r>
              <a:rPr lang="en-US" altLang="zh-CN">
                <a:solidFill>
                  <a:schemeClr val="tx1"/>
                </a:solidFill>
              </a:rPr>
              <a:t>Could you tell me _____?</a:t>
            </a:r>
          </a:p>
          <a:p>
            <a:pPr indent="276225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</a:rPr>
              <a:t>－</a:t>
            </a:r>
            <a:r>
              <a:rPr lang="en-US" altLang="zh-CN">
                <a:solidFill>
                  <a:schemeClr val="tx1"/>
                </a:solidFill>
              </a:rPr>
              <a:t>By searching the Internet. (2012</a:t>
            </a:r>
            <a:r>
              <a:rPr lang="zh-CN" altLang="en-US">
                <a:solidFill>
                  <a:schemeClr val="tx1"/>
                </a:solidFill>
              </a:rPr>
              <a:t>重庆市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762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how you got the information             </a:t>
            </a:r>
          </a:p>
          <a:p>
            <a:pPr indent="2762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B. why you got the information</a:t>
            </a:r>
          </a:p>
          <a:p>
            <a:pPr indent="2762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how did you get the information          </a:t>
            </a:r>
          </a:p>
          <a:p>
            <a:pPr indent="2762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D. why did you get the information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762000" y="2286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250825" y="3429000"/>
            <a:ext cx="82089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)18. —I can’t find Mike. Could you tell me _____?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—He is in the library. (2012</a:t>
            </a:r>
            <a:r>
              <a:rPr lang="zh-CN" altLang="en-US">
                <a:solidFill>
                  <a:schemeClr val="tx1"/>
                </a:solidFill>
              </a:rPr>
              <a:t>四川成都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what he is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B. how he is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where he is</a:t>
            </a: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539750" y="34290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/>
      <p:bldP spid="2734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23850" y="233363"/>
            <a:ext cx="856932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 19.— Can you tell me___ to travel to Dalian?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— About two hours by plane. (2012</a:t>
            </a:r>
            <a:r>
              <a:rPr lang="zh-CN" altLang="en-US">
                <a:solidFill>
                  <a:schemeClr val="tx1"/>
                </a:solidFill>
              </a:rPr>
              <a:t>浙江温州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how much it costs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B. what I should take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how long it takes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D. which is the best season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609600" y="152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50825" y="3762375"/>
            <a:ext cx="849788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)20. —Can you tell me ____ the prize,   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     Tom?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—Last year. (2012</a:t>
            </a:r>
            <a:r>
              <a:rPr lang="zh-CN" altLang="en-US">
                <a:solidFill>
                  <a:schemeClr val="tx1"/>
                </a:solidFill>
              </a:rPr>
              <a:t>北京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when you got	         B. when did you get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when will you get    D. when you will get</a:t>
            </a: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754063" y="375285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  <p:bldP spid="2744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23850" y="404813"/>
            <a:ext cx="8280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3335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 21. Steve Jobs is one of the persons ____</a:t>
            </a:r>
            <a:r>
              <a:rPr lang="en-US" altLang="zh-CN" u="sng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founded Apple Computer Company. His death marked the end of an era (</a:t>
            </a:r>
            <a:r>
              <a:rPr lang="zh-CN" altLang="en-US">
                <a:solidFill>
                  <a:schemeClr val="tx1"/>
                </a:solidFill>
              </a:rPr>
              <a:t>时代</a:t>
            </a:r>
            <a:r>
              <a:rPr lang="en-US" altLang="zh-CN">
                <a:solidFill>
                  <a:schemeClr val="tx1"/>
                </a:solidFill>
              </a:rPr>
              <a:t>). (2012</a:t>
            </a:r>
            <a:r>
              <a:rPr lang="zh-CN" altLang="en-US">
                <a:solidFill>
                  <a:schemeClr val="tx1"/>
                </a:solidFill>
              </a:rPr>
              <a:t>山东东营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13335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who	     B. whom      C. which	  D. /</a:t>
            </a: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611188" y="47625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52413" y="3592513"/>
            <a:ext cx="856773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 22. — What are you looking for?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— I'm looking for the pen _______ my father gave me last week. (2012</a:t>
            </a:r>
            <a:r>
              <a:rPr lang="zh-CN" altLang="en-US">
                <a:solidFill>
                  <a:schemeClr val="tx1"/>
                </a:solidFill>
              </a:rPr>
              <a:t>浙江衢州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who      B. which     C. whose     D. whom</a:t>
            </a: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611188" y="364490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  <p:bldP spid="27546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228600" y="609600"/>
            <a:ext cx="83534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 23. Please pass me the cartoon book ____ has a Mickey Mouse on the cover. (2012</a:t>
            </a:r>
            <a:r>
              <a:rPr lang="zh-CN" altLang="en-US">
                <a:solidFill>
                  <a:schemeClr val="tx1"/>
                </a:solidFill>
              </a:rPr>
              <a:t>天津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A. whom      B. whose     C. who     D. which</a:t>
            </a:r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95288" y="3141663"/>
            <a:ext cx="770413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54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 24. “What do you think of the school uniforms?” “Very good. I like clothes ______ make me feel comfortable.” (2012</a:t>
            </a:r>
            <a:r>
              <a:rPr lang="zh-CN" altLang="en-US">
                <a:solidFill>
                  <a:schemeClr val="tx1"/>
                </a:solidFill>
              </a:rPr>
              <a:t>贵州贵阳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654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that            B. what             C. who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684213" y="31416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533400" y="685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/>
      <p:bldP spid="27648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395288" y="476250"/>
            <a:ext cx="82089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 25. _____ I was in the US, I made a lot of American friends. (2012</a:t>
            </a:r>
            <a:r>
              <a:rPr lang="zh-CN" altLang="en-US">
                <a:solidFill>
                  <a:schemeClr val="tx1"/>
                </a:solidFill>
              </a:rPr>
              <a:t>绵阳市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While                   B. Although  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Unless                  D. Until</a:t>
            </a:r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838200" y="457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395288" y="2852738"/>
            <a:ext cx="849788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 ) 26. — We'll go for a picnic if it _____ this Sunday. (2012</a:t>
            </a:r>
            <a:r>
              <a:rPr lang="zh-CN" altLang="en-US">
                <a:solidFill>
                  <a:schemeClr val="tx1"/>
                </a:solidFill>
              </a:rPr>
              <a:t>福建福州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— Wish you a lovely weekend.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rain             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B. doesn't rain       </a:t>
            </a:r>
          </a:p>
          <a:p>
            <a:pPr indent="20002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won't rain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755650" y="2852738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/>
      <p:bldP spid="27750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250825" y="260350"/>
            <a:ext cx="82089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(       ) 27. --- What's your plan for the summer holidays?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--- I’ll go to Beijing _____ the school term ends. (2012</a:t>
            </a:r>
            <a:r>
              <a:rPr lang="zh-CN" altLang="en-US" dirty="0">
                <a:solidFill>
                  <a:schemeClr val="tx1"/>
                </a:solidFill>
              </a:rPr>
              <a:t>安徽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A. in order that	      B. so that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C. as soon as	               D. even though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539750" y="26035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50825" y="3500438"/>
            <a:ext cx="84248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(      ) 28. If a polar bear_____, it _____ fish from the water. (2012</a:t>
            </a:r>
            <a:r>
              <a:rPr lang="zh-CN" altLang="en-US">
                <a:solidFill>
                  <a:schemeClr val="tx1"/>
                </a:solidFill>
              </a:rPr>
              <a:t>四川雅安</a:t>
            </a:r>
            <a:r>
              <a:rPr lang="en-US" altLang="zh-CN">
                <a:solidFill>
                  <a:schemeClr val="tx1"/>
                </a:solidFill>
              </a:rPr>
              <a:t>)	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A. will be hungry; catches 			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B. is hungry; will catch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C. is going to be hungry; catches		</a:t>
            </a:r>
          </a:p>
          <a:p>
            <a:pPr indent="266700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    D. is hungry; won’t catch</a:t>
            </a: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827088" y="3500438"/>
            <a:ext cx="455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  <p:bldP spid="27853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667000" y="838200"/>
            <a:ext cx="35591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>
              <a:spcBef>
                <a:spcPct val="50000"/>
              </a:spcBef>
              <a:buFontTx/>
              <a:buNone/>
            </a:pPr>
            <a:r>
              <a:rPr kumimoji="1" lang="en-US" altLang="zh-CN" sz="5200">
                <a:solidFill>
                  <a:srgbClr val="003399"/>
                </a:solidFill>
                <a:latin typeface="Arial" panose="020B0604020202020204" pitchFamily="34" charset="0"/>
              </a:rPr>
              <a:t>Homework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804319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dirty="0"/>
              <a:t>Review what we have learnt in this unit.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539750" y="549275"/>
            <a:ext cx="7991475" cy="57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I did</a:t>
            </a:r>
            <a:r>
              <a:rPr lang="en-US" altLang="zh-CN" dirty="0">
                <a:solidFill>
                  <a:srgbClr val="FF0000"/>
                </a:solidFill>
              </a:rPr>
              <a:t>n’t </a:t>
            </a:r>
            <a:r>
              <a:rPr lang="en-US" altLang="zh-CN" dirty="0">
                <a:solidFill>
                  <a:schemeClr val="tx1"/>
                </a:solidFill>
              </a:rPr>
              <a:t>realize how special my mother was </a:t>
            </a:r>
            <a:r>
              <a:rPr lang="en-US" altLang="zh-CN" dirty="0">
                <a:solidFill>
                  <a:srgbClr val="FF0000"/>
                </a:solidFill>
              </a:rPr>
              <a:t>until</a:t>
            </a:r>
            <a:r>
              <a:rPr lang="en-US" altLang="zh-CN" dirty="0">
                <a:solidFill>
                  <a:schemeClr val="tx1"/>
                </a:solidFill>
              </a:rPr>
              <a:t> I became an adult.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While </a:t>
            </a:r>
            <a:r>
              <a:rPr lang="en-US" altLang="zh-CN" dirty="0">
                <a:solidFill>
                  <a:schemeClr val="tx1"/>
                </a:solidFill>
              </a:rPr>
              <a:t>John was watching TV, his wife was cooking.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The children ran away from the orchard </a:t>
            </a:r>
            <a:r>
              <a:rPr lang="en-US" altLang="zh-CN" dirty="0">
                <a:solidFill>
                  <a:srgbClr val="FF0000"/>
                </a:solidFill>
              </a:rPr>
              <a:t>the moment</a:t>
            </a:r>
            <a:r>
              <a:rPr lang="en-US" altLang="zh-CN" dirty="0">
                <a:solidFill>
                  <a:schemeClr val="tx1"/>
                </a:solidFill>
              </a:rPr>
              <a:t> they saw the guard.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I’ll tell you </a:t>
            </a:r>
            <a:r>
              <a:rPr lang="en-US" altLang="zh-CN" dirty="0">
                <a:solidFill>
                  <a:srgbClr val="FF0000"/>
                </a:solidFill>
              </a:rPr>
              <a:t>directly </a:t>
            </a:r>
            <a:r>
              <a:rPr lang="en-US" altLang="zh-CN" dirty="0">
                <a:solidFill>
                  <a:schemeClr val="tx1"/>
                </a:solidFill>
              </a:rPr>
              <a:t>he comes.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Tell me</a:t>
            </a:r>
            <a:r>
              <a:rPr lang="en-US" altLang="zh-CN" dirty="0">
                <a:solidFill>
                  <a:srgbClr val="6600FF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immediately </a:t>
            </a:r>
            <a:r>
              <a:rPr lang="en-US" altLang="zh-CN" dirty="0">
                <a:solidFill>
                  <a:schemeClr val="tx1"/>
                </a:solidFill>
              </a:rPr>
              <a:t>you have any news.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No sooner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rgbClr val="0000CC"/>
                </a:solidFill>
              </a:rPr>
              <a:t>had</a:t>
            </a:r>
            <a:r>
              <a:rPr lang="en-US" altLang="zh-CN" dirty="0">
                <a:solidFill>
                  <a:schemeClr val="tx1"/>
                </a:solidFill>
              </a:rPr>
              <a:t> I arrived home </a:t>
            </a:r>
            <a:r>
              <a:rPr lang="en-US" altLang="zh-CN" dirty="0">
                <a:solidFill>
                  <a:srgbClr val="FF0000"/>
                </a:solidFill>
              </a:rPr>
              <a:t>than</a:t>
            </a:r>
            <a:r>
              <a:rPr lang="en-US" altLang="zh-CN" dirty="0">
                <a:solidFill>
                  <a:schemeClr val="tx1"/>
                </a:solidFill>
              </a:rPr>
              <a:t> it began to rain.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I had </a:t>
            </a:r>
            <a:r>
              <a:rPr lang="en-US" altLang="zh-CN" dirty="0">
                <a:solidFill>
                  <a:srgbClr val="FF0000"/>
                </a:solidFill>
              </a:rPr>
              <a:t>hardly</a:t>
            </a:r>
            <a:r>
              <a:rPr lang="en-US" altLang="zh-CN" dirty="0">
                <a:solidFill>
                  <a:srgbClr val="6600FF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left </a:t>
            </a:r>
            <a:r>
              <a:rPr lang="en-US" altLang="zh-CN" dirty="0">
                <a:solidFill>
                  <a:srgbClr val="FF0000"/>
                </a:solidFill>
              </a:rPr>
              <a:t>when</a:t>
            </a:r>
            <a:r>
              <a:rPr lang="en-US" altLang="zh-CN" dirty="0">
                <a:solidFill>
                  <a:schemeClr val="tx1"/>
                </a:solidFill>
              </a:rPr>
              <a:t> the quarrel started.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333375" y="261938"/>
            <a:ext cx="438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2"/>
                </a:solidFill>
              </a:rPr>
              <a:t>2. </a:t>
            </a:r>
            <a:r>
              <a:rPr lang="zh-CN" altLang="en-US" dirty="0">
                <a:solidFill>
                  <a:srgbClr val="0000FF"/>
                </a:solidFill>
              </a:rPr>
              <a:t>地点状语从句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396875" y="909638"/>
            <a:ext cx="8423275" cy="496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常用引导词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0000FF"/>
                </a:solidFill>
              </a:rPr>
              <a:t>特殊引导词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wherever, anywhere, everywhere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dirty="0"/>
              <a:t>＊</a:t>
            </a:r>
            <a:r>
              <a:rPr lang="en-US" altLang="zh-CN" dirty="0">
                <a:solidFill>
                  <a:schemeClr val="tx1"/>
                </a:solidFill>
              </a:rPr>
              <a:t>Generally, air will be heavily polluted </a:t>
            </a:r>
            <a:r>
              <a:rPr lang="en-US" altLang="zh-CN" dirty="0">
                <a:solidFill>
                  <a:srgbClr val="FF0000"/>
                </a:solidFill>
              </a:rPr>
              <a:t>where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>
                <a:solidFill>
                  <a:schemeClr val="tx1"/>
                </a:solidFill>
              </a:rPr>
              <a:t>there are factories.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dirty="0"/>
              <a:t>＊</a:t>
            </a:r>
            <a:r>
              <a:rPr lang="en-US" altLang="zh-CN" dirty="0">
                <a:solidFill>
                  <a:srgbClr val="FF0000"/>
                </a:solidFill>
              </a:rPr>
              <a:t>Wherever</a:t>
            </a:r>
            <a:r>
              <a:rPr lang="en-US" altLang="zh-CN" dirty="0">
                <a:solidFill>
                  <a:schemeClr val="tx1"/>
                </a:solidFill>
              </a:rPr>
              <a:t> you go, you should work hard.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注意： </a:t>
            </a:r>
            <a:r>
              <a:rPr lang="zh-CN" altLang="en-US" dirty="0">
                <a:solidFill>
                  <a:schemeClr val="tx1"/>
                </a:solidFill>
              </a:rPr>
              <a:t>不要同</a:t>
            </a:r>
            <a:r>
              <a:rPr lang="en-US" altLang="zh-CN" dirty="0">
                <a:solidFill>
                  <a:schemeClr val="tx1"/>
                </a:solidFill>
              </a:rPr>
              <a:t>where</a:t>
            </a:r>
            <a:r>
              <a:rPr lang="zh-CN" altLang="en-US" dirty="0">
                <a:solidFill>
                  <a:schemeClr val="tx1"/>
                </a:solidFill>
              </a:rPr>
              <a:t>引导的定语从句混淆：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dirty="0"/>
              <a:t>※</a:t>
            </a:r>
            <a:r>
              <a:rPr lang="en-US" altLang="zh-CN" dirty="0">
                <a:solidFill>
                  <a:schemeClr val="tx1"/>
                </a:solidFill>
              </a:rPr>
              <a:t>We shall go </a:t>
            </a:r>
            <a:r>
              <a:rPr lang="en-US" altLang="zh-CN" dirty="0">
                <a:solidFill>
                  <a:srgbClr val="FF0000"/>
                </a:solidFill>
              </a:rPr>
              <a:t>where</a:t>
            </a:r>
            <a:r>
              <a:rPr lang="en-US" altLang="zh-CN" dirty="0">
                <a:solidFill>
                  <a:schemeClr val="tx1"/>
                </a:solidFill>
              </a:rPr>
              <a:t> working conditions are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difficult.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/>
              <a:t>※</a:t>
            </a:r>
            <a:r>
              <a:rPr lang="en-US" altLang="zh-CN" dirty="0">
                <a:solidFill>
                  <a:schemeClr val="tx1"/>
                </a:solidFill>
              </a:rPr>
              <a:t> We shall go to the place </a:t>
            </a:r>
            <a:r>
              <a:rPr lang="en-US" altLang="zh-CN" dirty="0">
                <a:solidFill>
                  <a:srgbClr val="FF0000"/>
                </a:solidFill>
              </a:rPr>
              <a:t>where</a:t>
            </a:r>
            <a:r>
              <a:rPr lang="en-US" altLang="zh-CN" dirty="0">
                <a:solidFill>
                  <a:schemeClr val="tx1"/>
                </a:solidFill>
              </a:rPr>
              <a:t> working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conditions are difficult.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Rot="1" noChangeArrowheads="1"/>
          </p:cNvSpPr>
          <p:nvPr/>
        </p:nvSpPr>
        <p:spPr bwMode="auto">
          <a:xfrm>
            <a:off x="228600" y="685800"/>
            <a:ext cx="607377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3.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方式状语从句 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位于主句之后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684213" y="1412875"/>
            <a:ext cx="8064500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常用引导词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as, as if /  though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              (</a:t>
            </a:r>
            <a:r>
              <a:rPr lang="zh-CN" altLang="en-US" dirty="0">
                <a:solidFill>
                  <a:schemeClr val="tx1"/>
                </a:solidFill>
              </a:rPr>
              <a:t>可用虚拟语气也可用陈述语气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0000CC"/>
                </a:solidFill>
              </a:rPr>
              <a:t>特殊引导词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the way, how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When in Rome, do </a:t>
            </a:r>
            <a:r>
              <a:rPr lang="en-US" altLang="zh-CN" dirty="0">
                <a:solidFill>
                  <a:srgbClr val="FF0000"/>
                </a:solidFill>
              </a:rPr>
              <a:t>as</a:t>
            </a:r>
            <a:r>
              <a:rPr lang="en-US" altLang="zh-CN" dirty="0">
                <a:solidFill>
                  <a:schemeClr val="tx1"/>
                </a:solidFill>
              </a:rPr>
              <a:t> the Roman do.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She behaved </a:t>
            </a:r>
            <a:r>
              <a:rPr lang="en-US" altLang="zh-CN" dirty="0">
                <a:solidFill>
                  <a:srgbClr val="FF0000"/>
                </a:solidFill>
              </a:rPr>
              <a:t>as if</a:t>
            </a:r>
            <a:r>
              <a:rPr lang="en-US" altLang="zh-CN" dirty="0">
                <a:solidFill>
                  <a:schemeClr val="tx1"/>
                </a:solidFill>
              </a:rPr>
              <a:t> she were the boss.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Sometimes we teach our children </a:t>
            </a:r>
            <a:r>
              <a:rPr lang="en-US" altLang="zh-CN" dirty="0">
                <a:solidFill>
                  <a:srgbClr val="FF0000"/>
                </a:solidFill>
              </a:rPr>
              <a:t>the way</a:t>
            </a:r>
            <a:r>
              <a:rPr lang="en-US" altLang="zh-CN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  our parents have taught us.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 shall wear my coat </a:t>
            </a:r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en-US" altLang="zh-CN" dirty="0">
                <a:solidFill>
                  <a:schemeClr val="tx1"/>
                </a:solidFill>
              </a:rPr>
              <a:t> I like.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</p:bldLst>
  </p:timing>
</p:sld>
</file>

<file path=ppt/theme/theme1.xml><?xml version="1.0" encoding="utf-8"?>
<a:theme xmlns:a="http://schemas.openxmlformats.org/drawingml/2006/main" name="WWW.2PPT.COM">
  <a:themeElements>
    <a:clrScheme name="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文稿1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Courier New" panose="02070309020205020404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Courier New" panose="02070309020205020404" pitchFamily="49" charset="0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4503</Words>
  <Application>Microsoft Office PowerPoint</Application>
  <PresentationFormat>全屏显示(4:3)</PresentationFormat>
  <Paragraphs>518</Paragraphs>
  <Slides>68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8" baseType="lpstr">
      <vt:lpstr>黑体</vt:lpstr>
      <vt:lpstr>宋体</vt:lpstr>
      <vt:lpstr>微软雅黑</vt:lpstr>
      <vt:lpstr>Arial</vt:lpstr>
      <vt:lpstr>Calibri</vt:lpstr>
      <vt:lpstr>Courier New</vt:lpstr>
      <vt:lpstr>Franklin Gothic Medium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9. 比较状语从句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EE53FDC5621D4B4B842C495D952FB353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