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0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268" r:id="rId4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1656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0685CBB-CD0D-477F-8FC8-08FBE9DD75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E3545FE-B514-4C55-B57F-D15908EF047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FC5B17-D115-4A62-A4E3-79988FAE3842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54374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文本占位符 54374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54476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文本占位符 54477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54579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文本占位符 54579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57753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文本占位符 57753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54784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文本占位符 54784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54988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文本占位符 54989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55296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文本占位符 55296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55193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文本占位符 55193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57856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文本占位符 57856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55603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4" name="文本占位符 55603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53760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文本占位符 53760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80998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文本占位符 809986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580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文本占位符 58061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56524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文本占位符 56525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56627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6" name="文本占位符 56627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C684AFA-E598-4AB7-A48E-0DA99564FD62}" type="slidenum">
              <a:rPr lang="en-US" altLang="zh-CN"/>
              <a:t>33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5" name="文本占位符 468996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56729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文本占位符 56729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5683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0" name="文本占位符 56832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56934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8" name="文本占位符 56934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57036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6" name="文本占位符 57037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58572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4754" name="文本占位符 58573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53862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文本占位符 53862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58777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6802" name="文本占位符 58777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59289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8850" name="文本占位符 59289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593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0898" name="文本占位符 59392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58982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2946" name="文本占位符 58982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59494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4994" name="文本占位符 59494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59596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7042" name="文本占位符 59597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59699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9090" name="文本占位符 59699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59801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1138" name="文本占位符 598019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59904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3186" name="文本占位符 59904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52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D00489-3309-4496-8252-36F7BC1F9A82}" type="slidenum">
              <a:rPr lang="zh-CN" altLang="en-US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57446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文本占位符 574467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53964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文本占位符 53965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57548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文本占位符 575491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54067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文本占位符 54067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57651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文本占位符 576515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5427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文本占位符 54272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657225"/>
            <a:ext cx="6468666" cy="2805113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8" y="1152526"/>
            <a:ext cx="6377718" cy="1724024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6149579" y="210741"/>
            <a:ext cx="2345531" cy="25360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人民教育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4" y="128709"/>
            <a:ext cx="9144002" cy="391339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36923"/>
            <a:ext cx="746879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49579" y="210741"/>
            <a:ext cx="2345531" cy="25360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人民教育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629841"/>
            <a:ext cx="9144000" cy="2341959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4" y="1595632"/>
            <a:ext cx="9144002" cy="1017598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mybaby.baby.sina.com.cn/baby.php?s_netid=924809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4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6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-45242" y="1405442"/>
            <a:ext cx="6421172" cy="2009724"/>
            <a:chOff x="1153165" y="2201218"/>
            <a:chExt cx="3576095" cy="268381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153165" y="2201218"/>
              <a:ext cx="3548172" cy="14179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7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Unit 4 </a:t>
              </a:r>
            </a:p>
            <a:p>
              <a:pPr algn="ctr">
                <a:defRPr/>
              </a:pP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Don’t eat in class.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81088" y="4206865"/>
              <a:ext cx="3548172" cy="6781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7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Section A</a:t>
              </a:r>
              <a:endParaRPr lang="zh-CN" altLang="en-US" sz="27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5791" y="1148953"/>
            <a:ext cx="2822972" cy="39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4431137"/>
            <a:ext cx="6325791" cy="3219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文本框 133123"/>
          <p:cNvSpPr txBox="1">
            <a:spLocks noChangeArrowheads="1"/>
          </p:cNvSpPr>
          <p:nvPr/>
        </p:nvSpPr>
        <p:spPr bwMode="auto">
          <a:xfrm>
            <a:off x="1377554" y="1269206"/>
            <a:ext cx="5076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Can we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arrive late for class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5" name="文本框 133124"/>
          <p:cNvSpPr txBox="1"/>
          <p:nvPr/>
        </p:nvSpPr>
        <p:spPr>
          <a:xfrm>
            <a:off x="2403872" y="2133600"/>
            <a:ext cx="3362325" cy="4381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arrive late for class.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23555" name="文本框 133125"/>
          <p:cNvSpPr txBox="1">
            <a:spLocks noChangeArrowheads="1"/>
          </p:cNvSpPr>
          <p:nvPr/>
        </p:nvSpPr>
        <p:spPr bwMode="auto">
          <a:xfrm>
            <a:off x="910829" y="3143250"/>
            <a:ext cx="54006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7" name="文本框 133126"/>
          <p:cNvSpPr txBox="1">
            <a:spLocks noChangeArrowheads="1"/>
          </p:cNvSpPr>
          <p:nvPr/>
        </p:nvSpPr>
        <p:spPr bwMode="auto">
          <a:xfrm>
            <a:off x="1377554" y="2619375"/>
            <a:ext cx="4972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 late for class.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2" name="文本框 133131"/>
          <p:cNvSpPr txBox="1">
            <a:spLocks noChangeArrowheads="1"/>
          </p:cNvSpPr>
          <p:nvPr/>
        </p:nvSpPr>
        <p:spPr bwMode="auto">
          <a:xfrm>
            <a:off x="1431131" y="1701404"/>
            <a:ext cx="184904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303030"/>
                </a:solidFill>
                <a:latin typeface="Times New Roman" panose="02020603050405020304" pitchFamily="18" charset="0"/>
              </a:rPr>
              <a:t>No,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303030"/>
                </a:solidFill>
                <a:latin typeface="Times New Roman" panose="02020603050405020304" pitchFamily="18" charset="0"/>
              </a:rPr>
              <a:t>can’t.</a:t>
            </a:r>
            <a:endParaRPr lang="en-US" altLang="zh-CN" sz="2400" b="1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33135" descr="DSC001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6973" y="3143250"/>
            <a:ext cx="2107406" cy="164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133136" descr="截图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66863" y="3165873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矩形 12289"/>
          <p:cNvSpPr>
            <a:spLocks noGrp="1" noChangeArrowheads="1"/>
          </p:cNvSpPr>
          <p:nvPr/>
        </p:nvSpPr>
        <p:spPr bwMode="auto">
          <a:xfrm>
            <a:off x="3099197" y="46553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Ask and answer</a:t>
            </a:r>
            <a:r>
              <a:rPr lang="zh-CN" alt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6022182" y="1214438"/>
            <a:ext cx="14799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[ əˈraɪv ]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1132" y="2133600"/>
            <a:ext cx="916781" cy="4381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Don’t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5" grpId="0" build="p"/>
      <p:bldP spid="133127" grpId="0" build="p"/>
      <p:bldP spid="133132" grpId="0"/>
      <p:bldP spid="7171" grpId="0" bldLvl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文本框 134147"/>
          <p:cNvSpPr txBox="1">
            <a:spLocks noChangeArrowheads="1"/>
          </p:cNvSpPr>
          <p:nvPr/>
        </p:nvSpPr>
        <p:spPr bwMode="auto">
          <a:xfrm>
            <a:off x="2443162" y="1708547"/>
            <a:ext cx="30622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303030"/>
                </a:solidFill>
                <a:latin typeface="Times New Roman" panose="02020603050405020304" pitchFamily="18" charset="0"/>
              </a:rPr>
              <a:t>run in the hallways.</a:t>
            </a:r>
            <a:endParaRPr lang="en-US" altLang="zh-CN" sz="2700" b="1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54" name="文本框 134153"/>
          <p:cNvSpPr txBox="1">
            <a:spLocks noChangeArrowheads="1"/>
          </p:cNvSpPr>
          <p:nvPr/>
        </p:nvSpPr>
        <p:spPr bwMode="auto">
          <a:xfrm>
            <a:off x="1418035" y="1195388"/>
            <a:ext cx="206216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No, we can’t.</a:t>
            </a:r>
            <a:endParaRPr lang="en-US" altLang="zh-CN" sz="27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55" name="文本框 134154"/>
          <p:cNvSpPr txBox="1">
            <a:spLocks noChangeArrowheads="1"/>
          </p:cNvSpPr>
          <p:nvPr/>
        </p:nvSpPr>
        <p:spPr bwMode="auto">
          <a:xfrm>
            <a:off x="1385887" y="759619"/>
            <a:ext cx="402550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Can we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run in the hallways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图片 134155" descr="截图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6148" y="2742010"/>
            <a:ext cx="291584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7" name="文本框 134156"/>
          <p:cNvSpPr txBox="1">
            <a:spLocks noChangeArrowheads="1"/>
          </p:cNvSpPr>
          <p:nvPr/>
        </p:nvSpPr>
        <p:spPr bwMode="auto">
          <a:xfrm>
            <a:off x="1385888" y="2244329"/>
            <a:ext cx="558403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We can run on the playground.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图片 134157" descr="pic_1727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66" y="2853929"/>
            <a:ext cx="2652713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6192441" y="813197"/>
            <a:ext cx="1924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[ ˈhɔ:lweɪ ]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8035" y="1695450"/>
            <a:ext cx="1165622" cy="483394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Don’t</a:t>
            </a:r>
            <a:r>
              <a:rPr lang="en-US" altLang="zh-CN" sz="27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4" grpId="0"/>
      <p:bldP spid="134155" grpId="0"/>
      <p:bldP spid="134157" grpId="0"/>
      <p:bldP spid="7171" grpId="0" bldLvl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文本框 136194"/>
          <p:cNvSpPr txBox="1">
            <a:spLocks noChangeArrowheads="1"/>
          </p:cNvSpPr>
          <p:nvPr/>
        </p:nvSpPr>
        <p:spPr bwMode="auto">
          <a:xfrm>
            <a:off x="1537098" y="2726532"/>
            <a:ext cx="513040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eat in class.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文本框 136195"/>
          <p:cNvSpPr txBox="1">
            <a:spLocks noChangeArrowheads="1"/>
          </p:cNvSpPr>
          <p:nvPr/>
        </p:nvSpPr>
        <p:spPr bwMode="auto">
          <a:xfrm>
            <a:off x="457200" y="1808560"/>
            <a:ext cx="52923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Can we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eat in class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201" name="文本框 136200"/>
          <p:cNvSpPr txBox="1">
            <a:spLocks noChangeArrowheads="1"/>
          </p:cNvSpPr>
          <p:nvPr/>
        </p:nvSpPr>
        <p:spPr bwMode="auto">
          <a:xfrm>
            <a:off x="511969" y="2294335"/>
            <a:ext cx="206216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No, we can’t.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204" name="文本框 136203"/>
          <p:cNvSpPr txBox="1">
            <a:spLocks noChangeArrowheads="1"/>
          </p:cNvSpPr>
          <p:nvPr/>
        </p:nvSpPr>
        <p:spPr bwMode="auto">
          <a:xfrm>
            <a:off x="511969" y="3213497"/>
            <a:ext cx="432673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We can eat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in the dinning hall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图片 136207" descr="201109140321551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8319" y="1808560"/>
            <a:ext cx="3077766" cy="20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2768204" y="3642122"/>
            <a:ext cx="1924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[ 'daɪnɪŋ ]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969" y="2781300"/>
            <a:ext cx="916781" cy="4381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Don’t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  <p:bldP spid="136201" grpId="0"/>
      <p:bldP spid="136204" grpId="0"/>
      <p:bldP spid="7171" grpId="0" bldLvl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39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997" y="2872979"/>
            <a:ext cx="2328863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文本框 139266"/>
          <p:cNvSpPr txBox="1">
            <a:spLocks noChangeArrowheads="1"/>
          </p:cNvSpPr>
          <p:nvPr/>
        </p:nvSpPr>
        <p:spPr bwMode="auto">
          <a:xfrm>
            <a:off x="2070497" y="1684735"/>
            <a:ext cx="64817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listen to music in the classroom.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文本框 139267"/>
          <p:cNvSpPr txBox="1">
            <a:spLocks noChangeArrowheads="1"/>
          </p:cNvSpPr>
          <p:nvPr/>
        </p:nvSpPr>
        <p:spPr bwMode="auto">
          <a:xfrm>
            <a:off x="1259681" y="713185"/>
            <a:ext cx="653534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Can we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listen to music </a:t>
            </a:r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in the classroom?</a:t>
            </a:r>
            <a:endParaRPr lang="en-US" altLang="zh-CN" sz="24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3" name="文本框 139272"/>
          <p:cNvSpPr txBox="1">
            <a:spLocks noChangeArrowheads="1"/>
          </p:cNvSpPr>
          <p:nvPr/>
        </p:nvSpPr>
        <p:spPr bwMode="auto">
          <a:xfrm>
            <a:off x="1314450" y="1145381"/>
            <a:ext cx="1847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No, we can’t.</a:t>
            </a:r>
            <a:endParaRPr lang="en-US" altLang="zh-CN" sz="24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图片 139273" descr="92480914_1893854007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37448" y="2913460"/>
            <a:ext cx="237767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5" name="文本框 139274"/>
          <p:cNvSpPr txBox="1">
            <a:spLocks noChangeArrowheads="1"/>
          </p:cNvSpPr>
          <p:nvPr/>
        </p:nvSpPr>
        <p:spPr bwMode="auto">
          <a:xfrm>
            <a:off x="1259681" y="2171700"/>
            <a:ext cx="426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We can listen to music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home</a:t>
            </a:r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14451" y="1684735"/>
            <a:ext cx="916781" cy="4381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Don’t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73" grpId="0"/>
      <p:bldP spid="13927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42347" descr="截图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8067" y="1865710"/>
            <a:ext cx="2753915" cy="21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文本框 142337"/>
          <p:cNvSpPr txBox="1"/>
          <p:nvPr/>
        </p:nvSpPr>
        <p:spPr>
          <a:xfrm>
            <a:off x="772716" y="1896666"/>
            <a:ext cx="3840956" cy="4845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7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we </a:t>
            </a: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fight</a:t>
            </a:r>
            <a:r>
              <a:rPr lang="en-US" altLang="zh-CN" sz="27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at school?</a:t>
            </a:r>
            <a:r>
              <a:rPr lang="en-US" altLang="zh-CN" sz="27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</a:p>
        </p:txBody>
      </p:sp>
      <p:sp>
        <p:nvSpPr>
          <p:cNvPr id="142342" name="文本框 142341"/>
          <p:cNvSpPr txBox="1">
            <a:spLocks noChangeArrowheads="1"/>
          </p:cNvSpPr>
          <p:nvPr/>
        </p:nvSpPr>
        <p:spPr bwMode="auto">
          <a:xfrm>
            <a:off x="1690688" y="2922985"/>
            <a:ext cx="91797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fight.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7" name="文本框 142346"/>
          <p:cNvSpPr txBox="1">
            <a:spLocks noChangeArrowheads="1"/>
          </p:cNvSpPr>
          <p:nvPr/>
        </p:nvSpPr>
        <p:spPr bwMode="auto">
          <a:xfrm>
            <a:off x="827485" y="2437210"/>
            <a:ext cx="206216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No, we can’t.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1794272" y="1521619"/>
            <a:ext cx="192405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[ faɪt ]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717" y="2922985"/>
            <a:ext cx="1021556" cy="483394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Don’t</a:t>
            </a:r>
            <a:r>
              <a:rPr lang="en-US" altLang="zh-CN" sz="27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2" grpId="0"/>
      <p:bldP spid="142347" grpId="0"/>
      <p:bldP spid="7171" grpId="0" bldLvl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yanbu-in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473" y="1202532"/>
            <a:ext cx="3454003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280548" y="3686175"/>
            <a:ext cx="1640681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quiet</a:t>
            </a:r>
            <a:r>
              <a:rPr lang="en-US" altLang="zh-CN" sz="27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700" b="1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185173" y="4221957"/>
            <a:ext cx="2634853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Don’t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be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noisy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4754" y="1435894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145881" y="3686176"/>
            <a:ext cx="118705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Please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85900" y="3686176"/>
            <a:ext cx="2742010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in the library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 bldLvl="0" animBg="1"/>
      <p:bldP spid="121865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034654" y="2093119"/>
            <a:ext cx="345638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Can we talk in class?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034653" y="3064669"/>
            <a:ext cx="297537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talk  in class.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034653" y="3537348"/>
            <a:ext cx="415766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Stop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talking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 in class.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8" descr="DSC010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5425" y="1779985"/>
            <a:ext cx="28622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文本框 139272"/>
          <p:cNvSpPr txBox="1">
            <a:spLocks noChangeArrowheads="1"/>
          </p:cNvSpPr>
          <p:nvPr/>
        </p:nvSpPr>
        <p:spPr bwMode="auto">
          <a:xfrm>
            <a:off x="1034653" y="2564607"/>
            <a:ext cx="206216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No, we can’t.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animBg="1"/>
      <p:bldP spid="120838" grpId="0"/>
      <p:bldP spid="1392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43361"/>
          <p:cNvSpPr txBox="1">
            <a:spLocks noChangeArrowheads="1"/>
          </p:cNvSpPr>
          <p:nvPr/>
        </p:nvSpPr>
        <p:spPr bwMode="auto">
          <a:xfrm>
            <a:off x="486966" y="2091929"/>
            <a:ext cx="8408194" cy="26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1.Don’t</a:t>
            </a:r>
            <a:r>
              <a:rPr lang="en-US" altLang="zh-CN" sz="2400" b="1" dirty="0">
                <a:latin typeface="Times New Roman" panose="02020603050405020304" pitchFamily="18" charset="0"/>
              </a:rPr>
              <a:t> arrive late for class.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2.Don’t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run in the hallways.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3.Don’t</a:t>
            </a:r>
            <a:r>
              <a:rPr lang="en-US" altLang="zh-CN" sz="2400" b="1" dirty="0">
                <a:latin typeface="Times New Roman" panose="02020603050405020304" pitchFamily="18" charset="0"/>
              </a:rPr>
              <a:t> eat in the classrooms.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4.Don’t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listen to music in the classrooms or the hallways.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5.Don’t</a:t>
            </a:r>
            <a:r>
              <a:rPr lang="en-US" altLang="zh-CN" sz="2400" b="1" dirty="0">
                <a:latin typeface="Times New Roman" panose="02020603050405020304" pitchFamily="18" charset="0"/>
              </a:rPr>
              <a:t> fight.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文本框 143363"/>
          <p:cNvSpPr txBox="1">
            <a:spLocks noChangeArrowheads="1"/>
          </p:cNvSpPr>
          <p:nvPr/>
        </p:nvSpPr>
        <p:spPr bwMode="auto">
          <a:xfrm>
            <a:off x="1201341" y="1372791"/>
            <a:ext cx="2862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School Rules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图片 143364" descr="IMG_15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5938" y="1419225"/>
            <a:ext cx="2591991" cy="19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42925" y="606029"/>
            <a:ext cx="6399610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</a:rPr>
              <a:t>What else do you have to do ?</a:t>
            </a:r>
            <a:endParaRPr lang="en-US" altLang="zh-CN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2925" y="1310811"/>
            <a:ext cx="6945589" cy="3726656"/>
          </a:xfrm>
          <a:prstGeom prst="rect">
            <a:avLst/>
          </a:prstGeom>
          <a:solidFill>
            <a:srgbClr val="FFFF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1. Don’t forget to turn off the light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when </a:t>
            </a:r>
            <a:r>
              <a:rPr lang="en-US" altLang="zh-CN" sz="2400" b="1" dirty="0">
                <a:latin typeface="Times New Roman" panose="02020603050405020304" pitchFamily="18" charset="0"/>
              </a:rPr>
              <a:t>you leave.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 Don’t draw on the wall.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3. Don’t watch TV after school.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4. Don’t play football in the street.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5. You must get up early.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9939" name="图片 15364" descr="IMG_15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8850" y="1940719"/>
            <a:ext cx="2591991" cy="15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783556" y="663179"/>
            <a:ext cx="6344841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can’t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rule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country </a:t>
            </a:r>
            <a:r>
              <a:rPr lang="en-US" altLang="zh-CN" sz="2700" b="1" u="sng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without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rules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  <a:p>
            <a:pPr eaLnBrk="1" hangingPunct="1">
              <a:spcBef>
                <a:spcPct val="10000"/>
              </a:spcBef>
            </a:pPr>
            <a:r>
              <a:rPr lang="zh-CN" altLang="en-US" sz="27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没有规章制度就不能治理好国家。</a:t>
            </a:r>
            <a:endParaRPr lang="en-US" altLang="zh-CN" sz="27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943100" y="1809750"/>
            <a:ext cx="253841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keep rules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break rules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school rules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class rules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family rules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library rules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dining rules 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4480323" y="1809750"/>
            <a:ext cx="1944290" cy="31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遵守规则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违反规则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校规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班规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家规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图书馆规则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就餐规则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526381" y="688182"/>
            <a:ext cx="17145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4228" y="2869406"/>
            <a:ext cx="18907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>
                <a:latin typeface="Times New Roman" panose="02020603050405020304" pitchFamily="18" charset="0"/>
              </a:rPr>
              <a:t> walk.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635919" y="635794"/>
            <a:ext cx="550902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Do you know these signs in a city?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What do they mean?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607469" y="2922985"/>
            <a:ext cx="92511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Walk. 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662238" y="4760119"/>
            <a:ext cx="7215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Run.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200650" y="4760119"/>
            <a:ext cx="17287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>
                <a:latin typeface="Times New Roman" panose="02020603050405020304" pitchFamily="18" charset="0"/>
              </a:rPr>
              <a:t> run.</a:t>
            </a:r>
          </a:p>
        </p:txBody>
      </p:sp>
      <p:sp>
        <p:nvSpPr>
          <p:cNvPr id="9223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创设情境</a:t>
            </a:r>
          </a:p>
        </p:txBody>
      </p:sp>
      <p:pic>
        <p:nvPicPr>
          <p:cNvPr id="922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8598" y="1526381"/>
            <a:ext cx="1591865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7078" y="1353742"/>
            <a:ext cx="1546622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5519" y="3361135"/>
            <a:ext cx="1423988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4228" y="3306367"/>
            <a:ext cx="1699022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9" grpId="0"/>
      <p:bldP spid="57347" grpId="0"/>
      <p:bldP spid="573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21544" y="1226344"/>
            <a:ext cx="2855119" cy="3657600"/>
          </a:xfrm>
          <a:prstGeom prst="rect">
            <a:avLst/>
          </a:prstGeom>
          <a:solidFill>
            <a:srgbClr val="FFCC9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/>
          <a:p>
            <a:pPr marL="457200" indent="-457200" eaLnBrk="0" hangingPunct="0"/>
            <a:r>
              <a:rPr lang="zh-CN" altLang="en-US" sz="2100" b="1" dirty="0">
                <a:latin typeface="Times New Roman" panose="02020603050405020304" pitchFamily="18" charset="0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SCHOOL RULES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Don’t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arrive late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class. You must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be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on time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Don’t run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hallways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Don’t eat in the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classroom. You must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eat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dining hall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Don’t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listen to music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in the classrooms 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or the hallways.</a:t>
            </a:r>
          </a:p>
          <a:p>
            <a:pPr marL="457200" indent="-457200" eaLnBrk="0"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Don’t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fight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432323" y="682229"/>
            <a:ext cx="6746081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1a. </a:t>
            </a:r>
            <a:r>
              <a:rPr lang="en-US" altLang="zh-CN" sz="2100" b="1" dirty="0">
                <a:latin typeface="Times New Roman" panose="02020603050405020304" pitchFamily="18" charset="0"/>
              </a:rPr>
              <a:t>Write the number of the rule next to the student.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Picture 4" descr="p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5363" y="1565672"/>
            <a:ext cx="2742010" cy="3148013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6126956" y="1640682"/>
            <a:ext cx="257175" cy="438582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6869906" y="2389585"/>
            <a:ext cx="258366" cy="438582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845844" y="4073129"/>
            <a:ext cx="259556" cy="438582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5425679" y="2438400"/>
            <a:ext cx="220265" cy="48458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矩形 8"/>
          <p:cNvSpPr>
            <a:spLocks noChangeArrowheads="1"/>
          </p:cNvSpPr>
          <p:nvPr/>
        </p:nvSpPr>
        <p:spPr bwMode="auto">
          <a:xfrm>
            <a:off x="2381" y="688182"/>
            <a:ext cx="1429941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自主或小组探究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741760" y="2228851"/>
            <a:ext cx="2214563" cy="1889522"/>
          </a:xfrm>
          <a:prstGeom prst="rect">
            <a:avLst/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Peter  _____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Amy   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Mike   _____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73831" y="781050"/>
            <a:ext cx="6343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1b. </a:t>
            </a:r>
            <a:r>
              <a:rPr lang="en-US" altLang="zh-CN" sz="2100" b="1" dirty="0">
                <a:latin typeface="Times New Roman" panose="02020603050405020304" pitchFamily="18" charset="0"/>
              </a:rPr>
              <a:t>Listen. What rules are these </a:t>
            </a:r>
          </a:p>
          <a:p>
            <a:pPr eaLnBrk="1" hangingPunct="1"/>
            <a:r>
              <a:rPr lang="en-US" altLang="zh-CN" sz="2100" b="1" dirty="0">
                <a:latin typeface="Times New Roman" panose="02020603050405020304" pitchFamily="18" charset="0"/>
              </a:rPr>
              <a:t>    students breaking? Write the </a:t>
            </a:r>
          </a:p>
          <a:p>
            <a:pPr eaLnBrk="1" hangingPunct="1"/>
            <a:r>
              <a:rPr lang="en-US" altLang="zh-CN" sz="2100" b="1" dirty="0">
                <a:latin typeface="Times New Roman" panose="02020603050405020304" pitchFamily="18" charset="0"/>
              </a:rPr>
              <a:t>    numbers after the names.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97869" y="2312194"/>
            <a:ext cx="40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97869" y="2883694"/>
            <a:ext cx="40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97869" y="3512344"/>
            <a:ext cx="40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45062" name="Picture 8" descr="p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1257300"/>
            <a:ext cx="3429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4343400" y="4057651"/>
            <a:ext cx="228600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5029200" y="2228851"/>
            <a:ext cx="2459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>
            <a:off x="6858000" y="2228851"/>
            <a:ext cx="2459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内容占位符 145409" descr="lat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2316" y="1360885"/>
            <a:ext cx="2138363" cy="15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文本框 145410"/>
          <p:cNvSpPr txBox="1">
            <a:spLocks noChangeArrowheads="1"/>
          </p:cNvSpPr>
          <p:nvPr/>
        </p:nvSpPr>
        <p:spPr bwMode="auto">
          <a:xfrm>
            <a:off x="2605088" y="682229"/>
            <a:ext cx="4457700" cy="51196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54355" indent="-554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303030"/>
                </a:solidFill>
                <a:latin typeface="Times New Roman" panose="02020603050405020304" pitchFamily="18" charset="0"/>
              </a:rPr>
              <a:t>What are the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rules</a:t>
            </a:r>
            <a:r>
              <a:rPr lang="en-US" altLang="zh-CN" sz="2400" b="1" dirty="0">
                <a:solidFill>
                  <a:srgbClr val="303030"/>
                </a:solidFill>
                <a:latin typeface="Times New Roman" panose="02020603050405020304" pitchFamily="18" charset="0"/>
              </a:rPr>
              <a:t> ?</a:t>
            </a:r>
            <a:endParaRPr lang="en-US" altLang="zh-CN" sz="2400" b="1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矩形 145411"/>
          <p:cNvSpPr>
            <a:spLocks noChangeArrowheads="1"/>
          </p:cNvSpPr>
          <p:nvPr/>
        </p:nvSpPr>
        <p:spPr bwMode="auto">
          <a:xfrm>
            <a:off x="1985963" y="3057525"/>
            <a:ext cx="3980260" cy="51196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can’t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arrive late for class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3" name="矩形 145412"/>
          <p:cNvSpPr>
            <a:spLocks noChangeArrowheads="1"/>
          </p:cNvSpPr>
          <p:nvPr/>
        </p:nvSpPr>
        <p:spPr bwMode="auto">
          <a:xfrm>
            <a:off x="1985963" y="3543300"/>
            <a:ext cx="3561160" cy="51196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arrive late for class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图片 145413" descr="e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35" y="1360885"/>
            <a:ext cx="263485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矩形 145414"/>
          <p:cNvSpPr>
            <a:spLocks noChangeArrowheads="1"/>
          </p:cNvSpPr>
          <p:nvPr/>
        </p:nvSpPr>
        <p:spPr bwMode="auto">
          <a:xfrm>
            <a:off x="1985963" y="4083844"/>
            <a:ext cx="4064794" cy="4381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eat in the classroom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6" name="矩形 145415"/>
          <p:cNvSpPr>
            <a:spLocks noChangeArrowheads="1"/>
          </p:cNvSpPr>
          <p:nvPr/>
        </p:nvSpPr>
        <p:spPr bwMode="auto">
          <a:xfrm>
            <a:off x="2039541" y="4623197"/>
            <a:ext cx="3645694" cy="4381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eat in the classroom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ldLvl="0" animBg="1"/>
      <p:bldP spid="145413" grpId="0" bldLvl="0" animBg="1"/>
      <p:bldP spid="145415" grpId="0" bldLvl="0" animBg="1"/>
      <p:bldP spid="14541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内容占位符 147457" descr="listen to mus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8535" y="1296591"/>
            <a:ext cx="2393156" cy="1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矩形 147459"/>
          <p:cNvSpPr>
            <a:spLocks noChangeArrowheads="1"/>
          </p:cNvSpPr>
          <p:nvPr/>
        </p:nvSpPr>
        <p:spPr bwMode="auto">
          <a:xfrm>
            <a:off x="1815704" y="3318273"/>
            <a:ext cx="64781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listen to music in the classroom.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1" name="矩形 147460"/>
          <p:cNvSpPr>
            <a:spLocks noChangeArrowheads="1"/>
          </p:cNvSpPr>
          <p:nvPr/>
        </p:nvSpPr>
        <p:spPr bwMode="auto">
          <a:xfrm>
            <a:off x="1815704" y="3804048"/>
            <a:ext cx="6056709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listen to music in the classroom.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图片 147461" descr="figh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5394" y="1296591"/>
            <a:ext cx="2339579" cy="1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3" name="矩形 147462"/>
          <p:cNvSpPr>
            <a:spLocks noChangeArrowheads="1"/>
          </p:cNvSpPr>
          <p:nvPr/>
        </p:nvSpPr>
        <p:spPr bwMode="auto">
          <a:xfrm>
            <a:off x="1815704" y="4273154"/>
            <a:ext cx="2913459" cy="4381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fight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4" name="矩形 147463"/>
          <p:cNvSpPr>
            <a:spLocks noChangeArrowheads="1"/>
          </p:cNvSpPr>
          <p:nvPr/>
        </p:nvSpPr>
        <p:spPr bwMode="auto">
          <a:xfrm>
            <a:off x="1870473" y="4705350"/>
            <a:ext cx="2234803" cy="4381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fight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文本框 145410"/>
          <p:cNvSpPr txBox="1">
            <a:spLocks noChangeArrowheads="1"/>
          </p:cNvSpPr>
          <p:nvPr/>
        </p:nvSpPr>
        <p:spPr bwMode="auto">
          <a:xfrm>
            <a:off x="3218260" y="619125"/>
            <a:ext cx="4457700" cy="51196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54355" indent="-5543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What are the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rules</a:t>
            </a:r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</a:rPr>
              <a:t> ?</a:t>
            </a:r>
            <a:endParaRPr lang="en-US" altLang="zh-CN" sz="24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474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474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3" grpId="0" build="p" animBg="1"/>
      <p:bldP spid="14746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6256" y="1358504"/>
            <a:ext cx="4425554" cy="3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en-US" altLang="zh-CN" sz="2400" b="1">
                <a:solidFill>
                  <a:srgbClr val="30303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Let’s practice in pairs</a:t>
            </a:r>
          </a:p>
        </p:txBody>
      </p:sp>
      <p:sp>
        <p:nvSpPr>
          <p:cNvPr id="50178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526256" y="2059782"/>
            <a:ext cx="6858000" cy="46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What are the rules?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B: Well, we can’t______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Can we _______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B: No, we can’t.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…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B: …</a:t>
            </a:r>
          </a:p>
        </p:txBody>
      </p:sp>
      <p:pic>
        <p:nvPicPr>
          <p:cNvPr id="50179" name="Picture 3" descr="File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7006" y="3501629"/>
            <a:ext cx="2066925" cy="14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133136" descr="截图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8673" y="1869282"/>
            <a:ext cx="2164556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File0001"/>
          <p:cNvPicPr>
            <a:picLocks noGrp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0575" y="2921794"/>
            <a:ext cx="1893094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图片 147461" descr="figh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8672" y="667942"/>
            <a:ext cx="1562100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File00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5819" y="1389460"/>
            <a:ext cx="1821656" cy="13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表格占位符 40961"/>
          <p:cNvGraphicFramePr>
            <a:graphicFrameLocks noGrp="1"/>
          </p:cNvGraphicFramePr>
          <p:nvPr>
            <p:ph type="tbl" idx="4294967295"/>
          </p:nvPr>
        </p:nvGraphicFramePr>
        <p:xfrm>
          <a:off x="1366837" y="1421607"/>
          <a:ext cx="5940028" cy="3517106"/>
        </p:xfrm>
        <a:graphic>
          <a:graphicData uri="http://schemas.openxmlformats.org/drawingml/2006/table">
            <a:tbl>
              <a:tblPr/>
              <a:tblGrid>
                <a:gridCol w="437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___ listen to music in the classrooms or   hallways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___ listen to music in the music room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___  listen to music </a:t>
                      </a: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outside</a:t>
                      </a: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6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___ eat in the classrooms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 ___ eat in the dinning hall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 ___ eat </a:t>
                      </a: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outside</a:t>
                      </a: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 ___ wear a hat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 ___ fight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002" name="Text Box 42"/>
          <p:cNvSpPr txBox="1"/>
          <p:nvPr/>
        </p:nvSpPr>
        <p:spPr>
          <a:xfrm>
            <a:off x="1394222" y="2358629"/>
            <a:ext cx="342900" cy="34624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08" name="Text Box 48"/>
          <p:cNvSpPr txBox="1"/>
          <p:nvPr/>
        </p:nvSpPr>
        <p:spPr>
          <a:xfrm>
            <a:off x="1564482" y="1687116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09" name="Text Box 49"/>
          <p:cNvSpPr txBox="1"/>
          <p:nvPr/>
        </p:nvSpPr>
        <p:spPr>
          <a:xfrm>
            <a:off x="1564482" y="2605087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0" name="Text Box 50"/>
          <p:cNvSpPr txBox="1"/>
          <p:nvPr/>
        </p:nvSpPr>
        <p:spPr>
          <a:xfrm>
            <a:off x="1564482" y="2983706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1" name="Text Box 51"/>
          <p:cNvSpPr txBox="1"/>
          <p:nvPr/>
        </p:nvSpPr>
        <p:spPr>
          <a:xfrm>
            <a:off x="1618060" y="4495800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2" name="Text Box 52"/>
          <p:cNvSpPr txBox="1"/>
          <p:nvPr/>
        </p:nvSpPr>
        <p:spPr>
          <a:xfrm>
            <a:off x="1587104" y="4177904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4" name="Text Box 54"/>
          <p:cNvSpPr txBox="1"/>
          <p:nvPr/>
        </p:nvSpPr>
        <p:spPr>
          <a:xfrm>
            <a:off x="1618060" y="2227660"/>
            <a:ext cx="457200" cy="52982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5" name="Text Box 55"/>
          <p:cNvSpPr txBox="1"/>
          <p:nvPr/>
        </p:nvSpPr>
        <p:spPr>
          <a:xfrm>
            <a:off x="1618060" y="3415904"/>
            <a:ext cx="400050" cy="52982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51249" name="WordArt 57"/>
          <p:cNvSpPr>
            <a:spLocks noChangeArrowheads="1" noChangeShapeType="1" noTextEdit="1"/>
          </p:cNvSpPr>
          <p:nvPr/>
        </p:nvSpPr>
        <p:spPr bwMode="auto">
          <a:xfrm>
            <a:off x="2432447" y="746522"/>
            <a:ext cx="3786188" cy="5095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000" b="1" kern="10" spc="-30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Check  the activities.</a:t>
            </a:r>
            <a:endParaRPr lang="zh-CN" altLang="en-US" sz="3000" b="1" kern="10" spc="-30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9" grpId="0"/>
      <p:bldP spid="41010" grpId="0"/>
      <p:bldP spid="41011" grpId="0"/>
      <p:bldP spid="41012" grpId="0"/>
      <p:bldP spid="41014" grpId="0"/>
      <p:bldP spid="410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表格占位符 40961"/>
          <p:cNvGraphicFramePr>
            <a:graphicFrameLocks noGrp="1"/>
          </p:cNvGraphicFramePr>
          <p:nvPr>
            <p:ph type="tbl" idx="4294967295"/>
          </p:nvPr>
        </p:nvGraphicFramePr>
        <p:xfrm>
          <a:off x="1423987" y="1387079"/>
          <a:ext cx="5940028" cy="3517106"/>
        </p:xfrm>
        <a:graphic>
          <a:graphicData uri="http://schemas.openxmlformats.org/drawingml/2006/table">
            <a:tbl>
              <a:tblPr/>
              <a:tblGrid>
                <a:gridCol w="437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___ listen to music in the classrooms or   hallways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___ listen to music in the music room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___  listen to music</a:t>
                      </a: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outside</a:t>
                      </a: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6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___ eat in the classrooms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 ___ eat in the dinning hall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 ___ eat </a:t>
                      </a: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outside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 ___ wear a hat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 ___ fight 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2" charset="2"/>
                        <a:buChar char="ß"/>
                        <a:defRPr sz="2800" b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2" charset="0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</a:p>
                  </a:txBody>
                  <a:tcPr marL="68583" marR="68583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002" name="Text Box 42"/>
          <p:cNvSpPr txBox="1"/>
          <p:nvPr/>
        </p:nvSpPr>
        <p:spPr>
          <a:xfrm>
            <a:off x="1423988" y="2389585"/>
            <a:ext cx="342900" cy="34624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6567488" y="4275535"/>
            <a:ext cx="685800" cy="285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5824537" y="3532585"/>
            <a:ext cx="510779" cy="33932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2268" name="Oval 45"/>
          <p:cNvSpPr>
            <a:spLocks noChangeArrowheads="1"/>
          </p:cNvSpPr>
          <p:nvPr/>
        </p:nvSpPr>
        <p:spPr bwMode="auto">
          <a:xfrm>
            <a:off x="6567488" y="1818085"/>
            <a:ext cx="685800" cy="285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6510338" y="3075385"/>
            <a:ext cx="6858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6567488" y="4561285"/>
            <a:ext cx="6858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008" name="Text Box 48"/>
          <p:cNvSpPr txBox="1"/>
          <p:nvPr/>
        </p:nvSpPr>
        <p:spPr>
          <a:xfrm>
            <a:off x="1594247" y="1718073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09" name="Text Box 49"/>
          <p:cNvSpPr txBox="1"/>
          <p:nvPr/>
        </p:nvSpPr>
        <p:spPr>
          <a:xfrm>
            <a:off x="1594247" y="2636044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0" name="Text Box 50"/>
          <p:cNvSpPr txBox="1"/>
          <p:nvPr/>
        </p:nvSpPr>
        <p:spPr>
          <a:xfrm>
            <a:off x="1594247" y="3014662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1" name="Text Box 51"/>
          <p:cNvSpPr txBox="1"/>
          <p:nvPr/>
        </p:nvSpPr>
        <p:spPr>
          <a:xfrm>
            <a:off x="1647826" y="4526756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2" name="Text Box 52"/>
          <p:cNvSpPr txBox="1"/>
          <p:nvPr/>
        </p:nvSpPr>
        <p:spPr>
          <a:xfrm>
            <a:off x="1594247" y="4218385"/>
            <a:ext cx="350096" cy="530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5751910" y="2475310"/>
            <a:ext cx="685800" cy="285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014" name="Text Box 54"/>
          <p:cNvSpPr txBox="1"/>
          <p:nvPr/>
        </p:nvSpPr>
        <p:spPr>
          <a:xfrm>
            <a:off x="1594247" y="2313385"/>
            <a:ext cx="457200" cy="52982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5" name="Text Box 55"/>
          <p:cNvSpPr txBox="1"/>
          <p:nvPr/>
        </p:nvSpPr>
        <p:spPr>
          <a:xfrm>
            <a:off x="1647825" y="3446860"/>
            <a:ext cx="400050" cy="52982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ea"/>
              </a:rPr>
              <a:t>√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5767388" y="2732485"/>
            <a:ext cx="6858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2280" name="WordArt 57"/>
          <p:cNvSpPr>
            <a:spLocks noChangeArrowheads="1" noChangeShapeType="1" noTextEdit="1"/>
          </p:cNvSpPr>
          <p:nvPr/>
        </p:nvSpPr>
        <p:spPr bwMode="auto">
          <a:xfrm>
            <a:off x="2452687" y="675085"/>
            <a:ext cx="3786188" cy="5095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000" b="1" kern="10" spc="-30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Check your answers!</a:t>
            </a:r>
            <a:endParaRPr lang="zh-CN" altLang="en-US" sz="3000" b="1" kern="10" spc="-30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3" grpId="0" bldLvl="0" animBg="1"/>
      <p:bldP spid="41004" grpId="0" bldLvl="0" animBg="1"/>
      <p:bldP spid="41006" grpId="0" bldLvl="0" animBg="1"/>
      <p:bldP spid="41007" grpId="0" bldLvl="0" animBg="1"/>
      <p:bldP spid="41013" grpId="0" bldLvl="0" animBg="1"/>
      <p:bldP spid="4101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8028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585" y="673894"/>
            <a:ext cx="37861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图片 8028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556" y="3051572"/>
            <a:ext cx="37433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1" name="Group 5"/>
          <p:cNvGrpSpPr/>
          <p:nvPr/>
        </p:nvGrpSpPr>
        <p:grpSpPr bwMode="auto">
          <a:xfrm>
            <a:off x="1445419" y="673894"/>
            <a:ext cx="2807494" cy="834629"/>
            <a:chOff x="1429" y="255"/>
            <a:chExt cx="2676" cy="701"/>
          </a:xfrm>
        </p:grpSpPr>
        <p:pic>
          <p:nvPicPr>
            <p:cNvPr id="53252" name="Picture 6" descr="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29" y="255"/>
              <a:ext cx="2676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Rectangle 7"/>
            <p:cNvSpPr>
              <a:spLocks noChangeArrowheads="1"/>
            </p:cNvSpPr>
            <p:nvPr/>
          </p:nvSpPr>
          <p:spPr bwMode="auto">
            <a:xfrm>
              <a:off x="1746" y="346"/>
              <a:ext cx="195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6600FF"/>
                  </a:solidFill>
                </a:rPr>
                <a:t> </a:t>
              </a:r>
              <a:r>
                <a:rPr lang="en-US" altLang="zh-CN" sz="2400">
                  <a:solidFill>
                    <a:srgbClr val="6600FF"/>
                  </a:solidFill>
                  <a:latin typeface="Times New Roman" panose="02020603050405020304" pitchFamily="18" charset="0"/>
                </a:rPr>
                <a:t>Tape script</a:t>
              </a:r>
            </a:p>
          </p:txBody>
        </p:sp>
      </p:grpSp>
      <p:sp>
        <p:nvSpPr>
          <p:cNvPr id="53254" name="椭圆 802824"/>
          <p:cNvSpPr>
            <a:spLocks noChangeArrowheads="1"/>
          </p:cNvSpPr>
          <p:nvPr/>
        </p:nvSpPr>
        <p:spPr bwMode="auto">
          <a:xfrm>
            <a:off x="1741885" y="1484710"/>
            <a:ext cx="5715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CCCC"/>
            </a:solidFill>
            <a:rou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53255" name="椭圆 802825"/>
          <p:cNvSpPr>
            <a:spLocks noChangeArrowheads="1"/>
          </p:cNvSpPr>
          <p:nvPr/>
        </p:nvSpPr>
        <p:spPr bwMode="auto">
          <a:xfrm>
            <a:off x="3038475" y="1484710"/>
            <a:ext cx="5715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CCCC"/>
            </a:solidFill>
            <a:rou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2b</a:t>
            </a:r>
          </a:p>
        </p:txBody>
      </p:sp>
      <p:pic>
        <p:nvPicPr>
          <p:cNvPr id="53256" name="图片 802827" descr="listen-log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33538" y="2078832"/>
            <a:ext cx="2514600" cy="946547"/>
          </a:xfrm>
          <a:prstGeom prst="rect">
            <a:avLst/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图片 802828" descr="17649cadc8f1abdb6ba88442b0f4bb7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2088" y="3213497"/>
            <a:ext cx="2591991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7300" y="1434704"/>
            <a:ext cx="7005638" cy="3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Suppose you are Alan and your partner is Cindy. Talk about the rules in 2a.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8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57237" y="2319338"/>
            <a:ext cx="7273529" cy="20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A: Can we _______?</a:t>
            </a:r>
          </a:p>
          <a:p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B: No, we can’t. But we can... /Yes, we can.</a:t>
            </a:r>
          </a:p>
          <a:p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A: ………</a:t>
            </a:r>
          </a:p>
          <a:p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B: ………</a:t>
            </a:r>
          </a:p>
        </p:txBody>
      </p:sp>
      <p:sp>
        <p:nvSpPr>
          <p:cNvPr id="55299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协作交流</a:t>
            </a:r>
          </a:p>
        </p:txBody>
      </p:sp>
      <p:pic>
        <p:nvPicPr>
          <p:cNvPr id="5530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6110" y="3320653"/>
            <a:ext cx="1900238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>
            <a:spLocks noChangeArrowheads="1"/>
          </p:cNvSpPr>
          <p:nvPr/>
        </p:nvSpPr>
        <p:spPr bwMode="auto">
          <a:xfrm>
            <a:off x="2311003" y="821531"/>
            <a:ext cx="4862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>
                <a:solidFill>
                  <a:srgbClr val="303030"/>
                </a:solidFill>
                <a:latin typeface="Times New Roman" panose="02020603050405020304" pitchFamily="18" charset="0"/>
              </a:rPr>
              <a:t>Reading——P20   2d</a:t>
            </a:r>
          </a:p>
        </p:txBody>
      </p:sp>
      <p:sp>
        <p:nvSpPr>
          <p:cNvPr id="56322" name="文本框 2"/>
          <p:cNvSpPr txBox="1">
            <a:spLocks noChangeArrowheads="1"/>
          </p:cNvSpPr>
          <p:nvPr/>
        </p:nvSpPr>
        <p:spPr bwMode="auto">
          <a:xfrm>
            <a:off x="1166812" y="1450181"/>
            <a:ext cx="6006704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1. How many rules are mentioned(</a:t>
            </a:r>
            <a:r>
              <a:rPr lang="zh-CN" altLang="en-US" sz="2700" b="1">
                <a:solidFill>
                  <a:srgbClr val="303030"/>
                </a:solidFill>
                <a:latin typeface="Times New Roman" panose="02020603050405020304" pitchFamily="18" charset="0"/>
              </a:rPr>
              <a:t>提及</a:t>
            </a:r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    in the passage?</a:t>
            </a:r>
          </a:p>
          <a:p>
            <a:pPr eaLnBrk="1" hangingPunct="1"/>
            <a:r>
              <a:rPr lang="en-US" altLang="zh-CN" sz="3000" b="1">
                <a:solidFill>
                  <a:srgbClr val="303030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en-US" altLang="zh-CN" sz="2700" b="1">
                <a:solidFill>
                  <a:srgbClr val="303030"/>
                </a:solidFill>
                <a:latin typeface="Times New Roman" panose="02020603050405020304" pitchFamily="18" charset="0"/>
              </a:rPr>
              <a:t>2. What are the rules?</a:t>
            </a:r>
            <a:endParaRPr lang="en-US" altLang="zh-CN" sz="2700" b="1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文本框 3"/>
          <p:cNvSpPr txBox="1">
            <a:spLocks noChangeArrowheads="1"/>
          </p:cNvSpPr>
          <p:nvPr/>
        </p:nvSpPr>
        <p:spPr bwMode="auto">
          <a:xfrm>
            <a:off x="1337072" y="2313385"/>
            <a:ext cx="397073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Four rules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37072" y="3226594"/>
            <a:ext cx="6428184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Don’t be late for class.</a:t>
            </a:r>
          </a:p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Students can’t bring music player to school.</a:t>
            </a:r>
          </a:p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Students have to wear the school uniform.</a:t>
            </a:r>
          </a:p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Students have to be quiet in the library.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u=209672929,432736773&amp;g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681038"/>
            <a:ext cx="1620441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871663" y="2139554"/>
            <a:ext cx="21597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Don’t</a:t>
            </a:r>
            <a:r>
              <a:rPr lang="en-US" altLang="zh-CN"/>
              <a:t>  </a:t>
            </a:r>
            <a:r>
              <a:rPr lang="en-US" altLang="zh-CN" sz="2400">
                <a:latin typeface="Times New Roman" panose="02020603050405020304" pitchFamily="18" charset="0"/>
              </a:rPr>
              <a:t>turn</a:t>
            </a:r>
            <a:r>
              <a:rPr lang="en-US" altLang="zh-CN"/>
              <a:t>  </a:t>
            </a:r>
            <a:r>
              <a:rPr lang="en-US" altLang="zh-CN" sz="2400">
                <a:latin typeface="Times New Roman" panose="02020603050405020304" pitchFamily="18" charset="0"/>
              </a:rPr>
              <a:t>left.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219700" y="2247900"/>
            <a:ext cx="1781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/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smoking.</a:t>
            </a:r>
            <a:r>
              <a:rPr lang="en-US" altLang="zh-CN"/>
              <a:t> 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033588" y="4030266"/>
            <a:ext cx="172759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Be careful!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219700" y="4137422"/>
            <a:ext cx="2052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2400">
                <a:latin typeface="Times New Roman" panose="02020603050405020304" pitchFamily="18" charset="0"/>
              </a:rPr>
              <a:t> parking!</a:t>
            </a:r>
          </a:p>
        </p:txBody>
      </p:sp>
      <p:sp>
        <p:nvSpPr>
          <p:cNvPr id="11270" name="Rectangle 28"/>
          <p:cNvSpPr>
            <a:spLocks noChangeArrowheads="1"/>
          </p:cNvSpPr>
          <p:nvPr/>
        </p:nvSpPr>
        <p:spPr bwMode="auto">
          <a:xfrm>
            <a:off x="6246019" y="1815704"/>
            <a:ext cx="378619" cy="535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algn="ctr"/>
            <a:endParaRPr lang="zh-CN" altLang="zh-CN"/>
          </a:p>
        </p:txBody>
      </p:sp>
      <p:pic>
        <p:nvPicPr>
          <p:cNvPr id="11271" name="图片 336910" descr="u=715351856,2613703395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394" y="2680098"/>
            <a:ext cx="1403747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10" descr="4634938_135004068061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6153" y="760810"/>
            <a:ext cx="1423988" cy="13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94310" y="2596754"/>
            <a:ext cx="1606153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 bwMode="auto">
          <a:xfrm>
            <a:off x="5160169" y="2020491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563916" y="2051447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160169" y="3924300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6629400" y="3917156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7" grpId="0"/>
      <p:bldP spid="58388" grpId="0"/>
      <p:bldP spid="58392" grpId="0"/>
      <p:bldP spid="583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4618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197769"/>
            <a:ext cx="5684044" cy="37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2"/>
          <p:cNvSpPr txBox="1">
            <a:spLocks noChangeArrowheads="1"/>
          </p:cNvSpPr>
          <p:nvPr/>
        </p:nvSpPr>
        <p:spPr bwMode="auto">
          <a:xfrm>
            <a:off x="2033587" y="2271713"/>
            <a:ext cx="150137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Yes, he is.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33588" y="2868216"/>
            <a:ext cx="20169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Yes, there are.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3588" y="3568304"/>
            <a:ext cx="17168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No, he can’t.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926431" y="4426744"/>
            <a:ext cx="171569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Yes, they do.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0" name="图片 461836" descr="logo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92969"/>
            <a:ext cx="5684044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图片 461837" descr="logo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739878"/>
            <a:ext cx="5684044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56122" y="1707356"/>
            <a:ext cx="6399609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1) arrive  </a:t>
            </a:r>
            <a:r>
              <a:rPr lang="zh-CN" alt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后面可以不跟到达的地点。</a:t>
            </a:r>
            <a:endParaRPr lang="en-US" altLang="zh-CN" sz="2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Don’t arrive late for school.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不要上学迟到。</a:t>
            </a:r>
            <a:endParaRPr lang="en-US" altLang="zh-CN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arrive</a:t>
            </a:r>
            <a:r>
              <a:rPr lang="zh-CN" alt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后面也可以跟到达的地点。但后面必须要跟介词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</a:t>
            </a:r>
            <a:r>
              <a:rPr lang="zh-CN" alt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（大地方）或 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at</a:t>
            </a:r>
            <a:r>
              <a:rPr lang="zh-CN" alt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（小地方）。</a:t>
            </a:r>
            <a:endParaRPr lang="en-US" altLang="zh-CN" sz="2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56123" y="1168004"/>
            <a:ext cx="42933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arrive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到达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= get (to)</a:t>
            </a:r>
          </a:p>
        </p:txBody>
      </p:sp>
      <p:sp>
        <p:nvSpPr>
          <p:cNvPr id="59395" name="WordArt 9"/>
          <p:cNvSpPr>
            <a:spLocks noChangeArrowheads="1" noChangeShapeType="1" noTextEdit="1"/>
          </p:cNvSpPr>
          <p:nvPr/>
        </p:nvSpPr>
        <p:spPr bwMode="auto">
          <a:xfrm>
            <a:off x="2645569" y="590550"/>
            <a:ext cx="3401616" cy="5405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altLang="zh-CN" sz="27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/>
                </a:gradFill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sz="2700" b="1" kern="10" dirty="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4902" name="矩形 464901"/>
          <p:cNvSpPr>
            <a:spLocks noChangeArrowheads="1"/>
          </p:cNvSpPr>
          <p:nvPr/>
        </p:nvSpPr>
        <p:spPr bwMode="auto">
          <a:xfrm>
            <a:off x="1491853" y="3444479"/>
            <a:ext cx="6156722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They arrived in Beijing at six.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他们六点钟到的北京。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We usually arrive at the village in the morning.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我们通常在早上到那个小村庄。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9397" name="矩形 8"/>
          <p:cNvSpPr>
            <a:spLocks noChangeArrowheads="1"/>
          </p:cNvSpPr>
          <p:nvPr/>
        </p:nvSpPr>
        <p:spPr bwMode="auto">
          <a:xfrm>
            <a:off x="-98823" y="681038"/>
            <a:ext cx="125492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sz="1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总结提高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64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0429" y="1481138"/>
            <a:ext cx="6101953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1. My mother usually get ___ school at 7:40 in the morning.</a:t>
            </a:r>
          </a:p>
          <a:p>
            <a:pPr marL="400050" indent="-4000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2. When do you usually arrive ____ the bus station?</a:t>
            </a:r>
          </a:p>
          <a:p>
            <a:pPr marL="400050" indent="-4000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3.  Jenny’s uncle usually  arrives ___ Shanghai in the evening. </a:t>
            </a:r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1547812" y="1006079"/>
            <a:ext cx="4158854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选词填空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in, at, to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850607" y="1479947"/>
            <a:ext cx="5405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706666" y="3239692"/>
            <a:ext cx="485775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391150" y="2361010"/>
            <a:ext cx="7024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at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4"/>
          <p:cNvSpPr txBox="1">
            <a:spLocks noChangeArrowheads="1"/>
          </p:cNvSpPr>
          <p:nvPr/>
        </p:nvSpPr>
        <p:spPr bwMode="auto">
          <a:xfrm>
            <a:off x="927497" y="1589484"/>
            <a:ext cx="6800850" cy="272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1) listen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听；用来提醒某人注意，后面不跟事物。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Listen! Who’s singing in the classroom?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听！谁在教室里唱歌？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如果后面跟要听的事物，应跟介词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再跟事物。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Listen to our teacher carefully.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认真听老师讲。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1000125" y="1151335"/>
            <a:ext cx="26336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listen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的用法；</a:t>
            </a:r>
          </a:p>
        </p:txBody>
      </p:sp>
      <p:pic>
        <p:nvPicPr>
          <p:cNvPr id="63491" name="图片 467971" descr="17649cadc8f1abdb6ba88442b0f4bb7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897" y="3499247"/>
            <a:ext cx="242292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8"/>
          <p:cNvSpPr txBox="1">
            <a:spLocks noChangeArrowheads="1"/>
          </p:cNvSpPr>
          <p:nvPr/>
        </p:nvSpPr>
        <p:spPr bwMode="auto">
          <a:xfrm>
            <a:off x="1091804" y="934641"/>
            <a:ext cx="364450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fight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打架，争吵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777" name="Text Box 19"/>
          <p:cNvSpPr txBox="1">
            <a:spLocks noChangeArrowheads="1"/>
          </p:cNvSpPr>
          <p:nvPr/>
        </p:nvSpPr>
        <p:spPr bwMode="auto">
          <a:xfrm>
            <a:off x="1091804" y="1581150"/>
            <a:ext cx="6263878" cy="31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作动词用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Jack never fights with his brother.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杰克从不和他的弟弟打架。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作名词，意为“打架；争吵”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常用词组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a fight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“打架；吵架”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Did you have a fight with her?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你和她吵过架吗？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539" name="图片 470019" descr="截图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6828" y="3165872"/>
            <a:ext cx="1890713" cy="167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20"/>
          <p:cNvSpPr txBox="1">
            <a:spLocks noChangeArrowheads="1"/>
          </p:cNvSpPr>
          <p:nvPr/>
        </p:nvSpPr>
        <p:spPr bwMode="auto">
          <a:xfrm>
            <a:off x="1295400" y="1518047"/>
            <a:ext cx="6129338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 wear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意为“穿、戴”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My aunt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wears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a blue skirt and a white T-shirt.</a:t>
            </a:r>
            <a:b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我姑姑穿着蓝色的裙子，白色的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恤。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Does he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wear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glasses?</a:t>
            </a:r>
            <a:b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他戴眼镜吗？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117997" y="854869"/>
            <a:ext cx="6561534" cy="25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800100" indent="-800100" eaLnBrk="0" hangingPunct="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932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5. have to</a:t>
            </a:r>
            <a:r>
              <a:rPr lang="zh-CN" altLang="en-US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与</a:t>
            </a: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must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1) have to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意为“必须做某事”强调“客观需要”</a:t>
            </a:r>
            <a:endParaRPr lang="en-US" altLang="zh-CN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	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They have to wear school uniforms every day.</a:t>
            </a:r>
            <a:b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他们每天必须穿校服。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must 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意为“必须”强调主观上的愿望</a:t>
            </a:r>
            <a:endParaRPr lang="en-US" altLang="zh-CN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It’s late. I must go home now.</a:t>
            </a:r>
            <a:b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天晚了。现在我必须要回家。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72067" name="文本框 472066"/>
          <p:cNvSpPr txBox="1">
            <a:spLocks noChangeArrowheads="1"/>
          </p:cNvSpPr>
          <p:nvPr/>
        </p:nvSpPr>
        <p:spPr bwMode="auto">
          <a:xfrm>
            <a:off x="1377554" y="3411141"/>
            <a:ext cx="57792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练一练：用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have to, must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填空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1. It’s cold outside. We ________ stay at home.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2. We ______ be good with our parents.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43363" y="3789760"/>
            <a:ext cx="13501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87179" y="4204097"/>
            <a:ext cx="8643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must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2"/>
          <p:cNvSpPr txBox="1">
            <a:spLocks noChangeArrowheads="1"/>
          </p:cNvSpPr>
          <p:nvPr/>
        </p:nvSpPr>
        <p:spPr bwMode="auto">
          <a:xfrm>
            <a:off x="1397794" y="829867"/>
            <a:ext cx="6172200" cy="41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不要在上课时听音乐。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我们必须准时。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___________________________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我们能把音乐播放器带到学校里来吗？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___________________________________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rabicPeriod" startAt="4"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在图书馆里我们必须保持安静。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________________________________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rabicPeriod" startAt="5"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不要在楼道里跑 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_________________________________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738313" y="1201341"/>
            <a:ext cx="394216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listen to music in class.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793081" y="1953816"/>
            <a:ext cx="399573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must be on time.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38313" y="2800350"/>
            <a:ext cx="5831681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 we bring the music player to school?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38313" y="3577829"/>
            <a:ext cx="4860131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must keep quiet in the library.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45469" y="4333875"/>
            <a:ext cx="399573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run in the hallways.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/>
      <p:bldP spid="101390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37047" y="933450"/>
            <a:ext cx="628650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一、祈使句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用法：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一般以动词原形开头，表示请求、命令、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劝说、警告等。在祈使句中，通常省略句子主语第二人称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you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5620" name="文本框 495619"/>
          <p:cNvSpPr txBox="1">
            <a:spLocks noChangeArrowheads="1"/>
          </p:cNvSpPr>
          <p:nvPr/>
        </p:nvSpPr>
        <p:spPr bwMode="auto">
          <a:xfrm>
            <a:off x="1137047" y="2607469"/>
            <a:ext cx="6229350" cy="23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句子结构</a:t>
            </a:r>
            <a:endParaRPr lang="en-US" altLang="zh-CN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(1)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肯定句：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__________+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其他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在餐厅里吃东西。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在音乐教室里听音乐。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骑自行车去上学。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_________________________________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02719" y="2824163"/>
            <a:ext cx="121562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动词原形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69244" y="3418285"/>
            <a:ext cx="40005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Eat in the dining hall.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69244" y="4012407"/>
            <a:ext cx="394811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Listen to music in the music room. 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14475" y="4606529"/>
            <a:ext cx="38862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Ride the bike to school.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3735" name="WordArt 9"/>
          <p:cNvSpPr>
            <a:spLocks noChangeArrowheads="1" noChangeShapeType="1" noTextEdit="1"/>
          </p:cNvSpPr>
          <p:nvPr/>
        </p:nvSpPr>
        <p:spPr bwMode="auto">
          <a:xfrm>
            <a:off x="3055144" y="460773"/>
            <a:ext cx="3401616" cy="5405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altLang="zh-CN" sz="2700" b="1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/>
                </a:gradFill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sz="2700" b="1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" grpId="0"/>
      <p:bldP spid="7" grpId="0"/>
      <p:bldP spid="1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5"/>
          <p:cNvSpPr txBox="1">
            <a:spLocks noChangeArrowheads="1"/>
          </p:cNvSpPr>
          <p:nvPr/>
        </p:nvSpPr>
        <p:spPr bwMode="auto">
          <a:xfrm>
            <a:off x="1229916" y="694135"/>
            <a:ext cx="64008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99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(2)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否定句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_____ + _________+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其他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不要和同学们打架。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	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	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不要在教室里打篮球。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	________________________________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5" name="Text Box 34"/>
          <p:cNvSpPr txBox="1">
            <a:spLocks noChangeArrowheads="1"/>
          </p:cNvSpPr>
          <p:nvPr/>
        </p:nvSpPr>
        <p:spPr bwMode="auto">
          <a:xfrm>
            <a:off x="1669256" y="1506142"/>
            <a:ext cx="53149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fight with your classmates. 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669257" y="2370535"/>
            <a:ext cx="434697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play basketball in the classroom.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88419" y="750094"/>
            <a:ext cx="217646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    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动词原形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1229916" y="2909887"/>
            <a:ext cx="6515100" cy="20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arenBoth" startAt="3"/>
            </a:pP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以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let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引起的句子 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____+ sb.+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动词原形            	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让我们步行去上学吧。	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(4) No +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-ing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形式。表示“禁止、规劝”</a:t>
            </a:r>
            <a:endParaRPr lang="en-US" altLang="zh-CN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禁止停车！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No Parking.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禁止吸烟！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No Smoking. </a:t>
            </a: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3559969" y="2909888"/>
            <a:ext cx="49649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Let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4694635" y="3288506"/>
            <a:ext cx="280749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Let’s walk to school.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9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9972" grpId="0"/>
      <p:bldP spid="14" grpId="0"/>
      <p:bldP spid="39976" grpId="0" build="allAtOnce"/>
      <p:bldP spid="39977" grpId="0"/>
      <p:bldP spid="399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文本框 125954"/>
          <p:cNvSpPr txBox="1">
            <a:spLocks noChangeArrowheads="1"/>
          </p:cNvSpPr>
          <p:nvPr/>
        </p:nvSpPr>
        <p:spPr bwMode="auto">
          <a:xfrm>
            <a:off x="3114675" y="1668066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Don’t smoke!</a:t>
            </a:r>
          </a:p>
        </p:txBody>
      </p:sp>
      <p:sp>
        <p:nvSpPr>
          <p:cNvPr id="125956" name="文本框 125955"/>
          <p:cNvSpPr txBox="1">
            <a:spLocks noChangeArrowheads="1"/>
          </p:cNvSpPr>
          <p:nvPr/>
        </p:nvSpPr>
        <p:spPr bwMode="auto">
          <a:xfrm>
            <a:off x="3114675" y="2153841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No smoking!</a:t>
            </a:r>
          </a:p>
        </p:txBody>
      </p:sp>
      <p:sp>
        <p:nvSpPr>
          <p:cNvPr id="125957" name="文本框 125956"/>
          <p:cNvSpPr txBox="1">
            <a:spLocks noChangeArrowheads="1"/>
          </p:cNvSpPr>
          <p:nvPr/>
        </p:nvSpPr>
        <p:spPr bwMode="auto">
          <a:xfrm>
            <a:off x="3059907" y="803672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does</a:t>
            </a: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 the sign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mean</a:t>
            </a: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?</a:t>
            </a:r>
          </a:p>
        </p:txBody>
      </p:sp>
      <p:sp>
        <p:nvSpPr>
          <p:cNvPr id="125958" name="文本框 125957"/>
          <p:cNvSpPr txBox="1">
            <a:spLocks noChangeArrowheads="1"/>
          </p:cNvSpPr>
          <p:nvPr/>
        </p:nvSpPr>
        <p:spPr bwMode="auto">
          <a:xfrm>
            <a:off x="3114675" y="1182291"/>
            <a:ext cx="3205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can’t smoke here.</a:t>
            </a:r>
          </a:p>
        </p:txBody>
      </p:sp>
      <p:pic>
        <p:nvPicPr>
          <p:cNvPr id="125959" name="图片 125958" descr="4634938_13500406806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7" y="912019"/>
            <a:ext cx="178236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文本框 125960"/>
          <p:cNvSpPr txBox="1">
            <a:spLocks noChangeArrowheads="1"/>
          </p:cNvSpPr>
          <p:nvPr/>
        </p:nvSpPr>
        <p:spPr bwMode="auto">
          <a:xfrm>
            <a:off x="1170385" y="3395662"/>
            <a:ext cx="426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can’t take photos here!</a:t>
            </a:r>
          </a:p>
        </p:txBody>
      </p:sp>
      <p:sp>
        <p:nvSpPr>
          <p:cNvPr id="125962" name="文本框 125961"/>
          <p:cNvSpPr txBox="1">
            <a:spLocks noChangeArrowheads="1"/>
          </p:cNvSpPr>
          <p:nvPr/>
        </p:nvSpPr>
        <p:spPr bwMode="auto">
          <a:xfrm>
            <a:off x="1170385" y="4421981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No photos!</a:t>
            </a:r>
          </a:p>
        </p:txBody>
      </p:sp>
      <p:sp>
        <p:nvSpPr>
          <p:cNvPr id="125963" name="文本框 125962"/>
          <p:cNvSpPr txBox="1">
            <a:spLocks noChangeArrowheads="1"/>
          </p:cNvSpPr>
          <p:nvPr/>
        </p:nvSpPr>
        <p:spPr bwMode="auto">
          <a:xfrm>
            <a:off x="1170384" y="2963466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does</a:t>
            </a: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 the sign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mean</a:t>
            </a: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?</a:t>
            </a:r>
          </a:p>
        </p:txBody>
      </p:sp>
      <p:sp>
        <p:nvSpPr>
          <p:cNvPr id="125964" name="文本框 125963"/>
          <p:cNvSpPr txBox="1">
            <a:spLocks noChangeArrowheads="1"/>
          </p:cNvSpPr>
          <p:nvPr/>
        </p:nvSpPr>
        <p:spPr bwMode="auto">
          <a:xfrm>
            <a:off x="1170385" y="3881438"/>
            <a:ext cx="3995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Don’t take photos here!</a:t>
            </a:r>
          </a:p>
        </p:txBody>
      </p:sp>
      <p:pic>
        <p:nvPicPr>
          <p:cNvPr id="125965" name="图片 125964" descr="截图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2341" y="2639617"/>
            <a:ext cx="2100263" cy="2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 bwMode="auto">
          <a:xfrm>
            <a:off x="963216" y="2531269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5461397" y="2490788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490788" y="2503885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  <p:bldP spid="125957" grpId="0" bldLvl="0" animBg="1"/>
      <p:bldP spid="125958" grpId="0"/>
      <p:bldP spid="125961" grpId="0"/>
      <p:bldP spid="125962" grpId="0"/>
      <p:bldP spid="125963" grpId="0" bldLvl="0" animBg="1"/>
      <p:bldP spid="1259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  <p:sp>
        <p:nvSpPr>
          <p:cNvPr id="77826" name="文本框 287746"/>
          <p:cNvSpPr txBox="1">
            <a:spLocks noChangeArrowheads="1"/>
          </p:cNvSpPr>
          <p:nvPr/>
        </p:nvSpPr>
        <p:spPr bwMode="auto">
          <a:xfrm>
            <a:off x="2817019" y="910829"/>
            <a:ext cx="3338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情态动词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的用法</a:t>
            </a:r>
          </a:p>
        </p:txBody>
      </p:sp>
      <p:sp>
        <p:nvSpPr>
          <p:cNvPr id="47108" name="文本框 287747"/>
          <p:cNvSpPr txBox="1">
            <a:spLocks noChangeArrowheads="1"/>
          </p:cNvSpPr>
          <p:nvPr/>
        </p:nvSpPr>
        <p:spPr bwMode="auto">
          <a:xfrm>
            <a:off x="981075" y="1618060"/>
            <a:ext cx="786646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表示能力（如体力和脑力方面），意为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“能；会”等。例如： 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Can you speak English?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你会讲英语吗？ 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表示请求或允许，多用在口语中，意为“可以；能”等。例如： 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Can I help you?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我能帮助你吗？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用于否定句表示不允许。例如： 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You can’t play basketball. 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你不能玩篮球。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文本框 288770"/>
          <p:cNvSpPr txBox="1">
            <a:spLocks noChangeArrowheads="1"/>
          </p:cNvSpPr>
          <p:nvPr/>
        </p:nvSpPr>
        <p:spPr bwMode="auto">
          <a:xfrm>
            <a:off x="3157538" y="902494"/>
            <a:ext cx="28074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情态动词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的用法</a:t>
            </a:r>
          </a:p>
        </p:txBody>
      </p:sp>
      <p:sp>
        <p:nvSpPr>
          <p:cNvPr id="79874" name="文本框 288771"/>
          <p:cNvSpPr txBox="1">
            <a:spLocks noChangeArrowheads="1"/>
          </p:cNvSpPr>
          <p:nvPr/>
        </p:nvSpPr>
        <p:spPr bwMode="auto">
          <a:xfrm>
            <a:off x="1277541" y="1600200"/>
            <a:ext cx="6318647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用于疑问句中用来提出要求。例如：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Can you...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？“请你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好吗？”表示说话人的请求。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Can I...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？“我可以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吗？”用来征求对方是否允许自己做某事。如在句末加上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please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一词就显得更有礼貌了。例如：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Can you help me, please?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 请你帮助我好吗？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79875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文本框 289794"/>
          <p:cNvSpPr txBox="1">
            <a:spLocks noChangeArrowheads="1"/>
          </p:cNvSpPr>
          <p:nvPr/>
        </p:nvSpPr>
        <p:spPr bwMode="auto">
          <a:xfrm>
            <a:off x="3113485" y="923925"/>
            <a:ext cx="28074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情态动词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的用法</a:t>
            </a:r>
          </a:p>
        </p:txBody>
      </p:sp>
      <p:sp>
        <p:nvSpPr>
          <p:cNvPr id="81922" name="文本框 289795"/>
          <p:cNvSpPr txBox="1">
            <a:spLocks noChangeArrowheads="1"/>
          </p:cNvSpPr>
          <p:nvPr/>
        </p:nvSpPr>
        <p:spPr bwMode="auto">
          <a:xfrm>
            <a:off x="1435894" y="1674019"/>
            <a:ext cx="61626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表示可能。例如：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He can be at home now.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他现在可能在家。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The moon can’t always be full.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月亮不可能常圆。 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表示怀疑。在表达此意时，只能用于一般  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疑问句中，带有感情色彩。例如：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Can it be true?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 那会是真的吗？ </a:t>
            </a:r>
          </a:p>
          <a:p>
            <a:pPr eaLnBrk="1" hangingPunct="1">
              <a:buClr>
                <a:schemeClr val="bg1"/>
              </a:buClr>
            </a:pP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1923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矩形 290818"/>
          <p:cNvSpPr>
            <a:spLocks noChangeArrowheads="1"/>
          </p:cNvSpPr>
          <p:nvPr/>
        </p:nvSpPr>
        <p:spPr bwMode="auto">
          <a:xfrm>
            <a:off x="2231231" y="1703785"/>
            <a:ext cx="411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与一般情态动词的异同</a:t>
            </a:r>
          </a:p>
        </p:txBody>
      </p:sp>
      <p:sp>
        <p:nvSpPr>
          <p:cNvPr id="83970" name="矩形 290819"/>
          <p:cNvSpPr>
            <a:spLocks noChangeArrowheads="1"/>
          </p:cNvSpPr>
          <p:nvPr/>
        </p:nvSpPr>
        <p:spPr bwMode="auto">
          <a:xfrm>
            <a:off x="1084660" y="2765822"/>
            <a:ext cx="626387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相同点：</a:t>
            </a:r>
          </a:p>
          <a:p>
            <a:pPr>
              <a:lnSpc>
                <a:spcPct val="140000"/>
              </a:lnSpc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一般的情态动词不能单独作谓语，后面必须接动词原形一起构成谓语，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have to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也是这样。</a:t>
            </a:r>
          </a:p>
        </p:txBody>
      </p:sp>
      <p:sp>
        <p:nvSpPr>
          <p:cNvPr id="83971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矩形 291842"/>
          <p:cNvSpPr>
            <a:spLocks noChangeArrowheads="1"/>
          </p:cNvSpPr>
          <p:nvPr/>
        </p:nvSpPr>
        <p:spPr bwMode="auto">
          <a:xfrm>
            <a:off x="2524125" y="923925"/>
            <a:ext cx="411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与一般情态动词的异同</a:t>
            </a:r>
          </a:p>
        </p:txBody>
      </p:sp>
      <p:sp>
        <p:nvSpPr>
          <p:cNvPr id="86018" name="文本框 291843"/>
          <p:cNvSpPr txBox="1">
            <a:spLocks noChangeArrowheads="1"/>
          </p:cNvSpPr>
          <p:nvPr/>
        </p:nvSpPr>
        <p:spPr bwMode="auto">
          <a:xfrm>
            <a:off x="1340644" y="1518048"/>
            <a:ext cx="6481763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不同点： </a:t>
            </a:r>
            <a:b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、一般的情态动词没有人称和数的变化，而 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且所用的时态也受到一定的限制，而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have 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to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有人称和数的变化。可用于多种时态中：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一般现在时中当主语是第三人称单数时要用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has to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，其余的人称用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，一般过去时中要用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had to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。如： 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She has to go to school by bus. </a:t>
            </a:r>
            <a:b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她不得不乘公汽上学。 </a:t>
            </a:r>
          </a:p>
        </p:txBody>
      </p:sp>
      <p:sp>
        <p:nvSpPr>
          <p:cNvPr id="86019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292866"/>
          <p:cNvSpPr>
            <a:spLocks noChangeArrowheads="1"/>
          </p:cNvSpPr>
          <p:nvPr/>
        </p:nvSpPr>
        <p:spPr bwMode="auto">
          <a:xfrm>
            <a:off x="1460897" y="1396603"/>
            <a:ext cx="650676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342900" indent="-342900">
              <a:buClr>
                <a:schemeClr val="bg1"/>
              </a:buClr>
            </a:pP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、否定句和疑问句的构成方式不同： </a:t>
            </a:r>
            <a:b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①一般的情态动词直接在后面加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not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构成否定句， </a:t>
            </a:r>
          </a:p>
          <a:p>
            <a:pPr marL="342900" indent="-342900">
              <a:buClr>
                <a:schemeClr val="bg1"/>
              </a:buClr>
            </a:pP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把这些情态动词提到句首就构成一般疑问句。 </a:t>
            </a:r>
            <a:b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②而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have to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的否定句和疑问句的构成往往要借助 </a:t>
            </a:r>
          </a:p>
          <a:p>
            <a:pPr marL="342900" indent="-342900">
              <a:buClr>
                <a:schemeClr val="bg1"/>
              </a:buClr>
            </a:pP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于助动词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的适当形式或助动词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will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即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have to, </a:t>
            </a:r>
          </a:p>
          <a:p>
            <a:pPr marL="342900" indent="-342900">
              <a:buClr>
                <a:schemeClr val="bg1"/>
              </a:buClr>
            </a:pP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has to, had to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的否定式分别为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don't have to,</a:t>
            </a:r>
          </a:p>
          <a:p>
            <a:pPr marL="342900" indent="-342900">
              <a:buClr>
                <a:schemeClr val="bg1"/>
              </a:buClr>
            </a:pP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doesn’t have to, didn’t have to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，疑问句是在句</a:t>
            </a:r>
          </a:p>
          <a:p>
            <a:pPr marL="342900" indent="-342900">
              <a:buClr>
                <a:schemeClr val="bg1"/>
              </a:buClr>
            </a:pP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首加助动词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的相应形式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句中还原成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 </a:t>
            </a:r>
          </a:p>
          <a:p>
            <a:pPr marL="342900" indent="-342900">
              <a:buClr>
                <a:schemeClr val="bg1"/>
              </a:buClr>
            </a:pP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What does she have to do?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她必须做什么？ </a:t>
            </a:r>
          </a:p>
          <a:p>
            <a:pPr marL="342900" indent="-342900">
              <a:buClr>
                <a:schemeClr val="bg1"/>
              </a:buClr>
            </a:pP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You didn’t have to wait for me yesterday. </a:t>
            </a:r>
            <a:b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昨天你没有必要等我。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88066" name="矩形 292867"/>
          <p:cNvSpPr>
            <a:spLocks noChangeArrowheads="1"/>
          </p:cNvSpPr>
          <p:nvPr/>
        </p:nvSpPr>
        <p:spPr bwMode="auto">
          <a:xfrm>
            <a:off x="2657475" y="833438"/>
            <a:ext cx="411361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与一般情态动词的异同</a:t>
            </a:r>
          </a:p>
        </p:txBody>
      </p:sp>
      <p:sp>
        <p:nvSpPr>
          <p:cNvPr id="88067" name="椭圆 287745"/>
          <p:cNvSpPr>
            <a:spLocks noChangeArrowheads="1"/>
          </p:cNvSpPr>
          <p:nvPr/>
        </p:nvSpPr>
        <p:spPr bwMode="auto">
          <a:xfrm>
            <a:off x="145256" y="767954"/>
            <a:ext cx="1195388" cy="750094"/>
          </a:xfrm>
          <a:prstGeom prst="ellipse">
            <a:avLst/>
          </a:prstGeom>
          <a:solidFill>
            <a:srgbClr val="00CCFF">
              <a:alpha val="56078"/>
            </a:srgbClr>
          </a:solidFill>
          <a:ln w="63500">
            <a:solidFill>
              <a:srgbClr val="00CCFF"/>
            </a:solidFill>
            <a:prstDash val="sysDot"/>
            <a:round/>
          </a:ln>
        </p:spPr>
        <p:txBody>
          <a:bodyPr wrap="none" lIns="68580" tIns="34290" rIns="68580" bIns="34290" anchor="ctr"/>
          <a:lstStyle/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717947" y="682229"/>
            <a:ext cx="7795022" cy="41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根据句意，用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can’t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填空。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Mr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Green_______ smoke here because there’s a sign on the wall. It says “No smoking.”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It’s very hot outside. You______ wear a hat.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We _______ eat in the classroom because it’s impolite to teachers.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I ______ go to bed after 11:00 on school night.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 The students _____ read books and magazines in the library.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615804" y="1204913"/>
            <a:ext cx="1133475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can’t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616054" y="2176463"/>
            <a:ext cx="971550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472804" y="3719513"/>
            <a:ext cx="1512094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can’t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958704" y="4233863"/>
            <a:ext cx="1350169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758553" y="2747963"/>
            <a:ext cx="156686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can’t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9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95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ldLvl="0" animBg="1"/>
      <p:bldP spid="109572" grpId="0" bldLvl="0" animBg="1"/>
      <p:bldP spid="109573" grpId="0" bldLvl="0" animBg="1"/>
      <p:bldP spid="10957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"/>
          <p:cNvSpPr txBox="1">
            <a:spLocks noChangeArrowheads="1"/>
          </p:cNvSpPr>
          <p:nvPr/>
        </p:nvSpPr>
        <p:spPr bwMode="auto">
          <a:xfrm>
            <a:off x="1187054" y="1308498"/>
            <a:ext cx="6426994" cy="34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5000"/>
              </a:spcBef>
            </a:pP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或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has to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填空。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1.We ________ clean our classroom after school.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2.She _________ make her bed after getting up.   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3.It’s late.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Mr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Beckman ______ go to work by car.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4.Emily and Peter join a music club. They _______ practice the guitar every day.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01453" y="1937148"/>
            <a:ext cx="1241822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505576" y="3592116"/>
            <a:ext cx="1108472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to  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158604" y="2508648"/>
            <a:ext cx="1188244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has to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4387454" y="3080148"/>
            <a:ext cx="162044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has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6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6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ldLvl="0" animBg="1"/>
      <p:bldP spid="136196" grpId="0" bldLvl="0" animBg="1"/>
      <p:bldP spid="136197" grpId="0" bldLvl="0" animBg="1"/>
      <p:bldP spid="13619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文本框 128002"/>
          <p:cNvSpPr txBox="1">
            <a:spLocks noChangeArrowheads="1"/>
          </p:cNvSpPr>
          <p:nvPr/>
        </p:nvSpPr>
        <p:spPr bwMode="auto">
          <a:xfrm>
            <a:off x="3100388" y="1364456"/>
            <a:ext cx="40505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can’t park cars here!</a:t>
            </a:r>
          </a:p>
        </p:txBody>
      </p:sp>
      <p:sp>
        <p:nvSpPr>
          <p:cNvPr id="128004" name="文本框 128003"/>
          <p:cNvSpPr txBox="1">
            <a:spLocks noChangeArrowheads="1"/>
          </p:cNvSpPr>
          <p:nvPr/>
        </p:nvSpPr>
        <p:spPr bwMode="auto">
          <a:xfrm>
            <a:off x="3153966" y="2282429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No parking!</a:t>
            </a:r>
          </a:p>
        </p:txBody>
      </p:sp>
      <p:sp>
        <p:nvSpPr>
          <p:cNvPr id="128005" name="文本框 128004"/>
          <p:cNvSpPr txBox="1">
            <a:spLocks noChangeArrowheads="1"/>
          </p:cNvSpPr>
          <p:nvPr/>
        </p:nvSpPr>
        <p:spPr bwMode="auto">
          <a:xfrm>
            <a:off x="3100388" y="932260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does the sign mean?</a:t>
            </a:r>
          </a:p>
        </p:txBody>
      </p:sp>
      <p:pic>
        <p:nvPicPr>
          <p:cNvPr id="128006" name="图片 128005" descr="u=715351856,2613703395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77492"/>
            <a:ext cx="162044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8" name="文本框 128007"/>
          <p:cNvSpPr txBox="1">
            <a:spLocks noChangeArrowheads="1"/>
          </p:cNvSpPr>
          <p:nvPr/>
        </p:nvSpPr>
        <p:spPr bwMode="auto">
          <a:xfrm>
            <a:off x="1426369" y="3415904"/>
            <a:ext cx="3348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can’t spit here!</a:t>
            </a:r>
          </a:p>
        </p:txBody>
      </p:sp>
      <p:sp>
        <p:nvSpPr>
          <p:cNvPr id="128009" name="文本框 128008"/>
          <p:cNvSpPr txBox="1">
            <a:spLocks noChangeArrowheads="1"/>
          </p:cNvSpPr>
          <p:nvPr/>
        </p:nvSpPr>
        <p:spPr bwMode="auto">
          <a:xfrm>
            <a:off x="1479947" y="4280297"/>
            <a:ext cx="320040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No spitting</a:t>
            </a:r>
            <a:r>
              <a:rPr lang="en-US" altLang="zh-CN" sz="360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28010" name="文本框 128009"/>
          <p:cNvSpPr txBox="1">
            <a:spLocks noChangeArrowheads="1"/>
          </p:cNvSpPr>
          <p:nvPr/>
        </p:nvSpPr>
        <p:spPr bwMode="auto">
          <a:xfrm>
            <a:off x="1371601" y="2983706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does the sign mean?</a:t>
            </a:r>
          </a:p>
        </p:txBody>
      </p:sp>
      <p:sp>
        <p:nvSpPr>
          <p:cNvPr id="128011" name="文本框 128010"/>
          <p:cNvSpPr txBox="1">
            <a:spLocks noChangeArrowheads="1"/>
          </p:cNvSpPr>
          <p:nvPr/>
        </p:nvSpPr>
        <p:spPr bwMode="auto">
          <a:xfrm>
            <a:off x="3100388" y="1795463"/>
            <a:ext cx="378023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Don’t park cars here!</a:t>
            </a:r>
          </a:p>
        </p:txBody>
      </p:sp>
      <p:sp>
        <p:nvSpPr>
          <p:cNvPr id="128012" name="文本框 128011"/>
          <p:cNvSpPr txBox="1">
            <a:spLocks noChangeArrowheads="1"/>
          </p:cNvSpPr>
          <p:nvPr/>
        </p:nvSpPr>
        <p:spPr bwMode="auto">
          <a:xfrm>
            <a:off x="1479947" y="3901679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Don’t spit here!</a:t>
            </a:r>
          </a:p>
        </p:txBody>
      </p:sp>
      <p:pic>
        <p:nvPicPr>
          <p:cNvPr id="128015" name="图片 128014" descr="截图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4506" y="2821782"/>
            <a:ext cx="1781175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1223963" y="2424113"/>
            <a:ext cx="55245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602707" y="2412206"/>
            <a:ext cx="551260" cy="266700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 bldLvl="0" animBg="1"/>
      <p:bldP spid="128008" grpId="0"/>
      <p:bldP spid="128009" grpId="0"/>
      <p:bldP spid="128010" grpId="0" bldLvl="0" animBg="1"/>
      <p:bldP spid="128011" grpId="0"/>
      <p:bldP spid="1280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文本框 130050"/>
          <p:cNvSpPr txBox="1">
            <a:spLocks noChangeArrowheads="1"/>
          </p:cNvSpPr>
          <p:nvPr/>
        </p:nvSpPr>
        <p:spPr bwMode="auto">
          <a:xfrm>
            <a:off x="3505200" y="1524000"/>
            <a:ext cx="38076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 turn right here!</a:t>
            </a:r>
          </a:p>
        </p:txBody>
      </p:sp>
      <p:sp>
        <p:nvSpPr>
          <p:cNvPr id="130052" name="文本框 130051"/>
          <p:cNvSpPr txBox="1">
            <a:spLocks noChangeArrowheads="1"/>
          </p:cNvSpPr>
          <p:nvPr/>
        </p:nvSpPr>
        <p:spPr bwMode="auto">
          <a:xfrm>
            <a:off x="3451623" y="2009775"/>
            <a:ext cx="29979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Please turn right!</a:t>
            </a:r>
          </a:p>
        </p:txBody>
      </p:sp>
      <p:sp>
        <p:nvSpPr>
          <p:cNvPr id="130053" name="文本框 130052"/>
          <p:cNvSpPr txBox="1">
            <a:spLocks noChangeArrowheads="1"/>
          </p:cNvSpPr>
          <p:nvPr/>
        </p:nvSpPr>
        <p:spPr bwMode="auto">
          <a:xfrm>
            <a:off x="3527822" y="983456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does the sign mean?</a:t>
            </a:r>
          </a:p>
        </p:txBody>
      </p:sp>
      <p:pic>
        <p:nvPicPr>
          <p:cNvPr id="130054" name="图片 130053" descr="197717_111036074798_2_conew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6166" y="2874169"/>
            <a:ext cx="2052638" cy="19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文本框 130054"/>
          <p:cNvSpPr txBox="1">
            <a:spLocks noChangeArrowheads="1"/>
          </p:cNvSpPr>
          <p:nvPr/>
        </p:nvSpPr>
        <p:spPr bwMode="auto">
          <a:xfrm>
            <a:off x="1290638" y="2874169"/>
            <a:ext cx="4432697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What does the sign mean?</a:t>
            </a:r>
          </a:p>
        </p:txBody>
      </p:sp>
      <p:sp>
        <p:nvSpPr>
          <p:cNvPr id="130056" name="文本框 130055"/>
          <p:cNvSpPr txBox="1">
            <a:spLocks noChangeArrowheads="1"/>
          </p:cNvSpPr>
          <p:nvPr/>
        </p:nvSpPr>
        <p:spPr bwMode="auto">
          <a:xfrm>
            <a:off x="1345407" y="3306366"/>
            <a:ext cx="38076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You can’t swim here.</a:t>
            </a:r>
          </a:p>
        </p:txBody>
      </p:sp>
      <p:sp>
        <p:nvSpPr>
          <p:cNvPr id="130057" name="文本框 130056"/>
          <p:cNvSpPr txBox="1">
            <a:spLocks noChangeArrowheads="1"/>
          </p:cNvSpPr>
          <p:nvPr/>
        </p:nvSpPr>
        <p:spPr bwMode="auto">
          <a:xfrm>
            <a:off x="1345406" y="3792141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Don’t swim here!</a:t>
            </a:r>
          </a:p>
        </p:txBody>
      </p:sp>
      <p:sp>
        <p:nvSpPr>
          <p:cNvPr id="130058" name="文本框 130057"/>
          <p:cNvSpPr txBox="1">
            <a:spLocks noChangeArrowheads="1"/>
          </p:cNvSpPr>
          <p:nvPr/>
        </p:nvSpPr>
        <p:spPr bwMode="auto">
          <a:xfrm>
            <a:off x="1398985" y="4169569"/>
            <a:ext cx="32004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tx2"/>
                </a:solidFill>
                <a:latin typeface="Comic Sans MS" panose="030F0702030302020204" pitchFamily="66" charset="0"/>
                <a:ea typeface="新宋体" panose="02010609030101010101" pitchFamily="49" charset="-122"/>
              </a:rPr>
              <a:t>No swimming!</a:t>
            </a:r>
            <a:endParaRPr lang="en-US" altLang="zh-CN" sz="3600"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0175" y="859809"/>
            <a:ext cx="1716857" cy="183948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  <p:bldP spid="130053" grpId="0" bldLvl="0" animBg="1"/>
      <p:bldP spid="130055" grpId="0" bldLvl="0" animBg="1"/>
      <p:bldP spid="130056" grpId="0"/>
      <p:bldP spid="130057" grpId="0"/>
      <p:bldP spid="1300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文本框 131073"/>
          <p:cNvSpPr txBox="1">
            <a:spLocks noChangeArrowheads="1"/>
          </p:cNvSpPr>
          <p:nvPr/>
        </p:nvSpPr>
        <p:spPr bwMode="auto">
          <a:xfrm>
            <a:off x="1398985" y="2961085"/>
            <a:ext cx="41648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There are many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rules</a:t>
            </a:r>
            <a:r>
              <a:rPr lang="en-US" altLang="zh-CN" sz="2400">
                <a:latin typeface="Times New Roman" panose="02020603050405020304" pitchFamily="18" charset="0"/>
              </a:rPr>
              <a:t> in our life.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5" name="文本框 131074"/>
          <p:cNvSpPr txBox="1">
            <a:spLocks noChangeArrowheads="1"/>
          </p:cNvSpPr>
          <p:nvPr/>
        </p:nvSpPr>
        <p:spPr bwMode="auto">
          <a:xfrm>
            <a:off x="1452563" y="3444479"/>
            <a:ext cx="831770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We can’t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break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rules</a:t>
            </a:r>
            <a:r>
              <a:rPr lang="en-US" altLang="zh-CN" sz="2400">
                <a:latin typeface="Times New Roman" panose="02020603050405020304" pitchFamily="18" charset="0"/>
              </a:rPr>
              <a:t>, we must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obey/keep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rules</a:t>
            </a:r>
            <a:r>
              <a:rPr lang="en-US" altLang="zh-CN" sz="2400">
                <a:latin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6" name="文本框 131075"/>
          <p:cNvSpPr txBox="1">
            <a:spLocks noChangeArrowheads="1"/>
          </p:cNvSpPr>
          <p:nvPr/>
        </p:nvSpPr>
        <p:spPr bwMode="auto">
          <a:xfrm>
            <a:off x="1529954" y="3913585"/>
            <a:ext cx="259199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break the rules:</a:t>
            </a:r>
          </a:p>
          <a:p>
            <a:pPr eaLnBrk="1" hangingPunct="1"/>
            <a:r>
              <a:rPr lang="en-US" altLang="zh-CN" sz="2400">
                <a:latin typeface="Times New Roman" panose="02020603050405020304" pitchFamily="18" charset="0"/>
              </a:rPr>
              <a:t>obey/keep the rules: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7" name="文本框 131076"/>
          <p:cNvSpPr txBox="1">
            <a:spLocks noChangeArrowheads="1"/>
          </p:cNvSpPr>
          <p:nvPr/>
        </p:nvSpPr>
        <p:spPr bwMode="auto">
          <a:xfrm>
            <a:off x="4770835" y="3911204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违反规则</a:t>
            </a:r>
          </a:p>
        </p:txBody>
      </p:sp>
      <p:sp>
        <p:nvSpPr>
          <p:cNvPr id="131078" name="文本框 131077"/>
          <p:cNvSpPr txBox="1">
            <a:spLocks noChangeArrowheads="1"/>
          </p:cNvSpPr>
          <p:nvPr/>
        </p:nvSpPr>
        <p:spPr bwMode="auto">
          <a:xfrm>
            <a:off x="4770835" y="4289822"/>
            <a:ext cx="162044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遵守规则</a:t>
            </a:r>
          </a:p>
        </p:txBody>
      </p:sp>
      <p:pic>
        <p:nvPicPr>
          <p:cNvPr id="19462" name="图片 131078" descr="4634938_13500406806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4179" y="1048941"/>
            <a:ext cx="1351359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31079" descr="u=715351856,2613703395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8197" y="1019175"/>
            <a:ext cx="1403747" cy="14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31080" descr="197717_111036074798_2_cone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38650" y="903685"/>
            <a:ext cx="1744266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99896" y="1145391"/>
            <a:ext cx="1367974" cy="14656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 bwMode="auto">
          <a:xfrm>
            <a:off x="470298" y="903685"/>
            <a:ext cx="420290" cy="14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79885" y="2418160"/>
            <a:ext cx="419100" cy="14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184798" y="2428876"/>
            <a:ext cx="420290" cy="14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661048" y="2399110"/>
            <a:ext cx="420290" cy="14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94535" y="2294335"/>
            <a:ext cx="420290" cy="14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 decel="100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  <p:bldP spid="131076" grpId="0"/>
      <p:bldP spid="131077" grpId="0"/>
      <p:bldP spid="1310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9916" y="1637110"/>
            <a:ext cx="643413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</a:rPr>
              <a:t>We should </a:t>
            </a:r>
            <a:r>
              <a:rPr lang="en-US" altLang="zh-CN" sz="2700" b="1">
                <a:latin typeface="Times New Roman" panose="02020603050405020304" pitchFamily="18" charset="0"/>
              </a:rPr>
              <a:t>follow/</a:t>
            </a:r>
            <a:r>
              <a:rPr lang="zh-CN" altLang="en-US" sz="2700" b="1">
                <a:latin typeface="Times New Roman" panose="02020603050405020304" pitchFamily="18" charset="0"/>
              </a:rPr>
              <a:t>obey the rules.</a:t>
            </a: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3794522" y="1366838"/>
            <a:ext cx="8620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[r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:l]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矩形 7171"/>
          <p:cNvSpPr>
            <a:spLocks noGrp="1" noChangeArrowheads="1"/>
          </p:cNvSpPr>
          <p:nvPr/>
        </p:nvSpPr>
        <p:spPr bwMode="auto">
          <a:xfrm>
            <a:off x="1220391" y="2494360"/>
            <a:ext cx="6434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We shouldn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’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t </a:t>
            </a:r>
            <a:r>
              <a:rPr lang="en-US" altLang="zh-CN" sz="2700" b="1">
                <a:latin typeface="Times New Roman" panose="02020603050405020304" pitchFamily="18" charset="0"/>
                <a:ea typeface="幼圆" panose="02010509060101010101" pitchFamily="49" charset="-122"/>
              </a:rPr>
              <a:t>break</a:t>
            </a:r>
            <a:r>
              <a:rPr lang="zh-CN" altLang="en-US" sz="2700" b="1">
                <a:latin typeface="Times New Roman" panose="02020603050405020304" pitchFamily="18" charset="0"/>
                <a:ea typeface="幼圆" panose="02010509060101010101" pitchFamily="49" charset="-122"/>
              </a:rPr>
              <a:t> the rules.</a:t>
            </a:r>
          </a:p>
        </p:txBody>
      </p:sp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3273029" y="3032523"/>
            <a:ext cx="16740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 [ br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eɪ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k ]</a:t>
            </a:r>
            <a:endParaRPr lang="en-US" altLang="zh-CN" sz="27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图片 71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1529" y="1608535"/>
            <a:ext cx="22848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7171" grpId="0" bldLvl="0"/>
      <p:bldP spid="7172" grpId="0" bldLvl="0"/>
      <p:bldP spid="717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566" y="1375172"/>
            <a:ext cx="2761059" cy="1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>
            <a:spLocks noChangeArrowheads="1"/>
          </p:cNvSpPr>
          <p:nvPr/>
        </p:nvSpPr>
        <p:spPr bwMode="auto">
          <a:xfrm>
            <a:off x="4905375" y="2057401"/>
            <a:ext cx="2883694" cy="1754981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67628" tIns="35243" rIns="67628" bIns="35243" anchor="ctr"/>
          <a:lstStyle/>
          <a:p>
            <a:pPr algn="ctr"/>
            <a:endParaRPr lang="zh-CN" altLang="zh-CN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05376" y="2531269"/>
            <a:ext cx="3051572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rules do we have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school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t01ce3e0a5eefd433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6625" y="3381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启发思考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2035</Words>
  <Application>Microsoft Office PowerPoint</Application>
  <PresentationFormat>全屏显示(16:9)</PresentationFormat>
  <Paragraphs>412</Paragraphs>
  <Slides>48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黑体</vt:lpstr>
      <vt:lpstr>宋体</vt:lpstr>
      <vt:lpstr>微软雅黑</vt:lpstr>
      <vt:lpstr>新宋体</vt:lpstr>
      <vt:lpstr>幼圆</vt:lpstr>
      <vt:lpstr>Arial</vt:lpstr>
      <vt:lpstr>Calibri</vt:lpstr>
      <vt:lpstr>Calibri Light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We should follow/obey the rules.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practice in pairs</vt:lpstr>
      <vt:lpstr>PowerPoint 演示文稿</vt:lpstr>
      <vt:lpstr>PowerPoint 演示文稿</vt:lpstr>
      <vt:lpstr>PowerPoint 演示文稿</vt:lpstr>
      <vt:lpstr>Suppose you are Alan and your partner is Cindy. Talk about the rules in 2a.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2647FC81E38A4E50B6238DE89A8909D5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