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notesSlides/notesSlide2.xml" ContentType="application/vnd.openxmlformats-officedocument.presentationml.notesSlide+xml"/>
  <Override PartName="/ppt/activeX/activeX4.xml" ContentType="application/vnd.ms-office.activeX+xml"/>
  <Override PartName="/ppt/activeX/activeX5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94" r:id="rId2"/>
    <p:sldId id="274" r:id="rId3"/>
    <p:sldId id="285" r:id="rId4"/>
    <p:sldId id="286" r:id="rId5"/>
    <p:sldId id="263" r:id="rId6"/>
    <p:sldId id="267" r:id="rId7"/>
    <p:sldId id="284" r:id="rId8"/>
    <p:sldId id="283" r:id="rId9"/>
    <p:sldId id="293" r:id="rId10"/>
    <p:sldId id="268" r:id="rId11"/>
    <p:sldId id="261" r:id="rId12"/>
    <p:sldId id="275" r:id="rId13"/>
    <p:sldId id="290" r:id="rId14"/>
    <p:sldId id="273" r:id="rId15"/>
    <p:sldId id="276" r:id="rId16"/>
    <p:sldId id="287" r:id="rId17"/>
    <p:sldId id="292" r:id="rId18"/>
    <p:sldId id="277" r:id="rId19"/>
    <p:sldId id="295" r:id="rId20"/>
    <p:sldId id="288" r:id="rId21"/>
    <p:sldId id="262" r:id="rId22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6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3333FF"/>
    <a:srgbClr val="FFBE7D"/>
    <a:srgbClr val="FF9933"/>
    <a:srgbClr val="FFFF00"/>
    <a:srgbClr val="8181FF"/>
    <a:srgbClr val="FFC7AB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0" autoAdjust="0"/>
    <p:restoredTop sz="94660"/>
  </p:normalViewPr>
  <p:slideViewPr>
    <p:cSldViewPr>
      <p:cViewPr>
        <p:scale>
          <a:sx n="100" d="100"/>
          <a:sy n="100" d="100"/>
        </p:scale>
        <p:origin x="-19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1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0160"/>
  <ax:ocxPr ax:name="_cy" ax:value="1693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1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9948"/>
  <ax:ocxPr ax:name="_cy" ax:value="1693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2-2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0583"/>
  <ax:ocxPr ax:name="_cy" ax:value="1693"/>
</ax:ocx>
</file>

<file path=ppt/activeX/activeX4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2-3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0795"/>
  <ax:ocxPr ax:name="_cy" ax:value="1693"/>
</ax:ocx>
</file>

<file path=ppt/activeX/activeX5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12-3b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9525"/>
  <ax:ocxPr ax:name="_cy" ax:value="1693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E8B87B8-92A5-48A2-9DA6-8191707EEEA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8B87B8-92A5-48A2-9DA6-8191707EEEA2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/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CN" altLang="en-US" smtClean="0">
              <a:ea typeface="宋体" panose="02010600030101010101" pitchFamily="2" charset="-122"/>
            </a:endParaRPr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F747A947-AD46-4149-A87D-7426651D37CF}" type="slidenum">
              <a:rPr lang="en-US" altLang="zh-CN" sz="1200" smtClean="0"/>
              <a:t>14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C2DB2-EC38-4A47-8D46-4DC4C899482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836C81-07CC-4161-AA3C-DA54A88F86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30687-42A5-4F43-B1DA-B93CA7CD88D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B8CD7-DA99-4D0E-B54A-44D038CAD50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773D9-66A6-4D87-A357-051A9E494BB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E014B-3070-40C5-8193-DA99F9EFA5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64134-F2C4-4DC6-952B-12ED5507F8D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4467B-63C7-4718-AEE7-0F0C3212A85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55906E-1A7A-4386-B9AD-638E7D89843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C2AAE-5365-4189-AED9-072EFFE1708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61E13-5B8B-4099-ACDE-F7E464873ED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E039C-30E4-4E6C-9AED-BE082AAA294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8195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4AC3127-1493-412B-93CE-62777533E73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4.wmf"/><Relationship Id="rId5" Type="http://schemas.openxmlformats.org/officeDocument/2006/relationships/image" Target="../media/image15.jpeg"/><Relationship Id="rId4" Type="http://schemas.openxmlformats.org/officeDocument/2006/relationships/audio" Target="../media/audio1.wav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6.wmf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8.wmf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wmf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2.wmf"/><Relationship Id="rId4" Type="http://schemas.openxmlformats.org/officeDocument/2006/relationships/image" Target="../media/image1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7"/>
          <p:cNvSpPr>
            <a:spLocks noChangeArrowheads="1" noChangeShapeType="1" noTextEdit="1"/>
          </p:cNvSpPr>
          <p:nvPr/>
        </p:nvSpPr>
        <p:spPr bwMode="auto">
          <a:xfrm>
            <a:off x="3581400" y="3848100"/>
            <a:ext cx="1981200" cy="419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noFill/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gsana New"/>
                <a:cs typeface="Angsana New"/>
              </a:rPr>
              <a:t>Section B</a:t>
            </a:r>
            <a:endParaRPr lang="zh-CN" altLang="en-US" sz="3600" b="1" kern="10" dirty="0">
              <a:ln w="12700">
                <a:noFill/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gsana New"/>
              <a:cs typeface="Angsana New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0" y="1219200"/>
            <a:ext cx="9144000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4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DFKai-SB"/>
                <a:cs typeface="Times New Roman" panose="02020603050405020304" pitchFamily="18" charset="0"/>
              </a:rPr>
              <a:t>Unit 5 Topic 2</a:t>
            </a:r>
          </a:p>
          <a:p>
            <a:pPr algn="ctr"/>
            <a:r>
              <a:rPr lang="en-US" altLang="zh-CN" sz="5400" b="1" kern="10" dirty="0" smtClean="0">
                <a:solidFill>
                  <a:srgbClr val="FF0000"/>
                </a:solidFill>
                <a:latin typeface="Times New Roman" panose="02020603050405020304" pitchFamily="18" charset="0"/>
                <a:ea typeface="DFKai-SB"/>
                <a:cs typeface="Times New Roman" panose="02020603050405020304" pitchFamily="18" charset="0"/>
              </a:rPr>
              <a:t>I’m feeling better now</a:t>
            </a:r>
            <a:endParaRPr lang="zh-CN" altLang="en-US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924754" y="5473700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 idx="4294967295"/>
          </p:nvPr>
        </p:nvSpPr>
        <p:spPr>
          <a:xfrm>
            <a:off x="990600" y="609600"/>
            <a:ext cx="7848600" cy="685800"/>
          </a:xfrm>
        </p:spPr>
        <p:txBody>
          <a:bodyPr/>
          <a:lstStyle/>
          <a:p>
            <a:pPr algn="l" eaLnBrk="1" hangingPunct="1"/>
            <a:r>
              <a:rPr lang="en-US" altLang="zh-CN" sz="3200" b="1" dirty="0" smtClean="0">
                <a:solidFill>
                  <a:schemeClr val="hlink"/>
                </a:solidFill>
              </a:rPr>
              <a:t>Read 1a and fill in the blanks with the correct phrases. </a:t>
            </a:r>
          </a:p>
        </p:txBody>
      </p:sp>
      <p:grpSp>
        <p:nvGrpSpPr>
          <p:cNvPr id="22531" name="Group 6"/>
          <p:cNvGrpSpPr/>
          <p:nvPr/>
        </p:nvGrpSpPr>
        <p:grpSpPr bwMode="auto">
          <a:xfrm>
            <a:off x="203200" y="457200"/>
            <a:ext cx="635000" cy="457200"/>
            <a:chOff x="240" y="288"/>
            <a:chExt cx="550" cy="288"/>
          </a:xfrm>
        </p:grpSpPr>
        <p:sp>
          <p:nvSpPr>
            <p:cNvPr id="22539" name="Oval 5"/>
            <p:cNvSpPr>
              <a:spLocks noChangeArrowheads="1"/>
            </p:cNvSpPr>
            <p:nvPr/>
          </p:nvSpPr>
          <p:spPr bwMode="auto">
            <a:xfrm>
              <a:off x="240" y="288"/>
              <a:ext cx="528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2540" name="Rectangle 4"/>
            <p:cNvSpPr>
              <a:spLocks noChangeArrowheads="1"/>
            </p:cNvSpPr>
            <p:nvPr/>
          </p:nvSpPr>
          <p:spPr bwMode="auto">
            <a:xfrm>
              <a:off x="336" y="288"/>
              <a:ext cx="45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rgbClr val="003300"/>
                  </a:solidFill>
                </a:rPr>
                <a:t>1c</a:t>
              </a:r>
            </a:p>
          </p:txBody>
        </p:sp>
      </p:grpSp>
      <p:sp>
        <p:nvSpPr>
          <p:cNvPr id="22532" name="Rectangle 216"/>
          <p:cNvSpPr/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solidFill>
            <a:srgbClr val="00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>
                <a:solidFill>
                  <a:schemeClr val="bg1"/>
                </a:solidFill>
                <a:latin typeface="Times New Roman" panose="02020603050405020304" pitchFamily="18" charset="0"/>
              </a:rPr>
              <a:t>		Li Hong is feeling sad because she ________________.  She doesn’t know how to talk with others about it. Miss Wang tells her that everyone _____________    at her age. Li Hong wants to ______________   Helen because Helen always ____________ and ______________. Miss Wang is sure Helen would like to be her friend. Li Hong is ____________ after a talk with her teacher. </a:t>
            </a:r>
          </a:p>
        </p:txBody>
      </p:sp>
      <p:sp>
        <p:nvSpPr>
          <p:cNvPr id="34009" name="Text Box 217"/>
          <p:cNvSpPr txBox="1">
            <a:spLocks noChangeArrowheads="1"/>
          </p:cNvSpPr>
          <p:nvPr/>
        </p:nvSpPr>
        <p:spPr bwMode="auto">
          <a:xfrm>
            <a:off x="609600" y="2133600"/>
            <a:ext cx="38862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66FF"/>
                </a:solidFill>
                <a:latin typeface="Arial Narrow" panose="020B0606020202030204" pitchFamily="34" charset="0"/>
              </a:rPr>
              <a:t>failed the English exam</a:t>
            </a:r>
          </a:p>
        </p:txBody>
      </p:sp>
      <p:sp>
        <p:nvSpPr>
          <p:cNvPr id="34010" name="Text Box 218"/>
          <p:cNvSpPr txBox="1">
            <a:spLocks noChangeArrowheads="1"/>
          </p:cNvSpPr>
          <p:nvPr/>
        </p:nvSpPr>
        <p:spPr bwMode="auto">
          <a:xfrm>
            <a:off x="3048000" y="3124200"/>
            <a:ext cx="3810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66FF"/>
                </a:solidFill>
                <a:latin typeface="Arial Narrow" panose="020B0606020202030204" pitchFamily="34" charset="0"/>
              </a:rPr>
              <a:t>gets these feelings  </a:t>
            </a:r>
          </a:p>
        </p:txBody>
      </p:sp>
      <p:sp>
        <p:nvSpPr>
          <p:cNvPr id="34012" name="Text Box 220"/>
          <p:cNvSpPr txBox="1">
            <a:spLocks noChangeArrowheads="1"/>
          </p:cNvSpPr>
          <p:nvPr/>
        </p:nvSpPr>
        <p:spPr bwMode="auto">
          <a:xfrm>
            <a:off x="3429000" y="3581400"/>
            <a:ext cx="3048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66FF"/>
                </a:solidFill>
                <a:latin typeface="Arial Narrow" panose="020B0606020202030204" pitchFamily="34" charset="0"/>
              </a:rPr>
              <a:t>make friends with</a:t>
            </a:r>
          </a:p>
        </p:txBody>
      </p:sp>
      <p:sp>
        <p:nvSpPr>
          <p:cNvPr id="34013" name="Text Box 221"/>
          <p:cNvSpPr txBox="1">
            <a:spLocks noChangeArrowheads="1"/>
          </p:cNvSpPr>
          <p:nvPr/>
        </p:nvSpPr>
        <p:spPr bwMode="auto">
          <a:xfrm>
            <a:off x="4572000" y="4114800"/>
            <a:ext cx="2590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66FF"/>
                </a:solidFill>
                <a:latin typeface="Arial Narrow" panose="020B0606020202030204" pitchFamily="34" charset="0"/>
              </a:rPr>
              <a:t>tells her jokes</a:t>
            </a:r>
          </a:p>
        </p:txBody>
      </p:sp>
      <p:sp>
        <p:nvSpPr>
          <p:cNvPr id="34014" name="Text Box 222"/>
          <p:cNvSpPr txBox="1">
            <a:spLocks noChangeArrowheads="1"/>
          </p:cNvSpPr>
          <p:nvPr/>
        </p:nvSpPr>
        <p:spPr bwMode="auto">
          <a:xfrm>
            <a:off x="838200" y="4495800"/>
            <a:ext cx="2971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66FF"/>
                </a:solidFill>
                <a:latin typeface="Arial Narrow" panose="020B0606020202030204" pitchFamily="34" charset="0"/>
              </a:rPr>
              <a:t>makes her laugh</a:t>
            </a:r>
          </a:p>
        </p:txBody>
      </p:sp>
      <p:sp>
        <p:nvSpPr>
          <p:cNvPr id="34015" name="Text Box 223"/>
          <p:cNvSpPr txBox="1">
            <a:spLocks noChangeArrowheads="1"/>
          </p:cNvSpPr>
          <p:nvPr/>
        </p:nvSpPr>
        <p:spPr bwMode="auto">
          <a:xfrm>
            <a:off x="990600" y="5562600"/>
            <a:ext cx="2438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66FF"/>
                </a:solidFill>
                <a:latin typeface="Arial Narrow" panose="020B0606020202030204" pitchFamily="34" charset="0"/>
              </a:rPr>
              <a:t>feeling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0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0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4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4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4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4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4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009" grpId="0"/>
      <p:bldP spid="34010" grpId="0"/>
      <p:bldP spid="34012" grpId="0"/>
      <p:bldP spid="34013" grpId="0"/>
      <p:bldP spid="34014" grpId="0"/>
      <p:bldP spid="340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剪去同侧角的矩形 4"/>
          <p:cNvSpPr>
            <a:spLocks noChangeArrowheads="1"/>
          </p:cNvSpPr>
          <p:nvPr/>
        </p:nvSpPr>
        <p:spPr bwMode="auto">
          <a:xfrm>
            <a:off x="1676400" y="304800"/>
            <a:ext cx="6477000" cy="685800"/>
          </a:xfrm>
          <a:custGeom>
            <a:avLst/>
            <a:gdLst>
              <a:gd name="T0" fmla="*/ 4096880 w 8143932"/>
              <a:gd name="T1" fmla="*/ 192881 h 914400"/>
              <a:gd name="T2" fmla="*/ 2048440 w 8143932"/>
              <a:gd name="T3" fmla="*/ 385762 h 914400"/>
              <a:gd name="T4" fmla="*/ 0 w 8143932"/>
              <a:gd name="T5" fmla="*/ 192881 h 914400"/>
              <a:gd name="T6" fmla="*/ 2048440 w 8143932"/>
              <a:gd name="T7" fmla="*/ 0 h 9144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76202 w 8143932"/>
              <a:gd name="T13" fmla="*/ 76203 h 914400"/>
              <a:gd name="T14" fmla="*/ 8067728 w 8143932"/>
              <a:gd name="T15" fmla="*/ 914400 h 9144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143932" h="914400">
                <a:moveTo>
                  <a:pt x="152403" y="0"/>
                </a:moveTo>
                <a:lnTo>
                  <a:pt x="7991529" y="0"/>
                </a:lnTo>
                <a:lnTo>
                  <a:pt x="8143932" y="152403"/>
                </a:lnTo>
                <a:lnTo>
                  <a:pt x="8143932" y="914400"/>
                </a:lnTo>
                <a:lnTo>
                  <a:pt x="0" y="914400"/>
                </a:lnTo>
                <a:lnTo>
                  <a:pt x="0" y="152403"/>
                </a:lnTo>
                <a:close/>
              </a:path>
            </a:pathLst>
          </a:custGeom>
          <a:solidFill>
            <a:srgbClr val="3333FF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200" dirty="0">
                <a:solidFill>
                  <a:srgbClr val="FFFFFF"/>
                </a:solidFill>
              </a:rPr>
              <a:t>Find out and learn the key points.</a:t>
            </a:r>
          </a:p>
        </p:txBody>
      </p:sp>
      <p:sp>
        <p:nvSpPr>
          <p:cNvPr id="18450" name="Rectangle 18"/>
          <p:cNvSpPr>
            <a:spLocks noChangeArrowheads="1"/>
          </p:cNvSpPr>
          <p:nvPr/>
        </p:nvSpPr>
        <p:spPr bwMode="auto">
          <a:xfrm>
            <a:off x="304800" y="1143000"/>
            <a:ext cx="7543800" cy="5029200"/>
          </a:xfrm>
          <a:prstGeom prst="rect">
            <a:avLst/>
          </a:prstGeom>
          <a:solidFill>
            <a:srgbClr val="CAF2F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2800" dirty="0"/>
              <a:t>fail the exam: </a:t>
            </a:r>
            <a:r>
              <a:rPr lang="zh-CN" altLang="en-US" sz="2800" dirty="0"/>
              <a:t>不及格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dirty="0"/>
              <a:t>		</a:t>
            </a:r>
            <a:r>
              <a:rPr lang="en-US" altLang="zh-CN" sz="2800" dirty="0"/>
              <a:t>fail to do </a:t>
            </a:r>
            <a:r>
              <a:rPr lang="en-US" altLang="zh-CN" sz="2800" dirty="0" err="1"/>
              <a:t>sth</a:t>
            </a:r>
            <a:r>
              <a:rPr lang="en-US" altLang="zh-CN" sz="2800" dirty="0"/>
              <a:t>. </a:t>
            </a:r>
            <a:r>
              <a:rPr lang="zh-CN" altLang="en-US" sz="2800" dirty="0"/>
              <a:t>未能做到。如： 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dirty="0"/>
              <a:t>		</a:t>
            </a:r>
            <a:r>
              <a:rPr lang="en-US" altLang="zh-CN" sz="2800" dirty="0"/>
              <a:t>He failed to get to the top of the mountain. 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2800" dirty="0"/>
              <a:t>someone: somebody </a:t>
            </a:r>
            <a:r>
              <a:rPr lang="zh-CN" altLang="en-US" sz="2800" dirty="0"/>
              <a:t>某人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2800" dirty="0"/>
              <a:t>at one’s age: </a:t>
            </a:r>
            <a:r>
              <a:rPr lang="zh-CN" altLang="en-US" sz="2800" dirty="0"/>
              <a:t>在某人这样的年龄时，如： 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dirty="0"/>
              <a:t>		</a:t>
            </a:r>
            <a:r>
              <a:rPr lang="en-US" altLang="zh-CN" sz="2800" dirty="0"/>
              <a:t>Your</a:t>
            </a:r>
            <a:r>
              <a:rPr lang="zh-CN" altLang="en-US" sz="2800" dirty="0"/>
              <a:t> </a:t>
            </a:r>
            <a:r>
              <a:rPr lang="en-US" altLang="zh-CN" sz="2800" dirty="0"/>
              <a:t>father began to work at your age. 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2800" dirty="0"/>
              <a:t>tell sb. jokes </a:t>
            </a:r>
            <a:r>
              <a:rPr lang="zh-CN" altLang="en-US" sz="2800" dirty="0"/>
              <a:t>给某人讲笑话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None/>
            </a:pPr>
            <a:r>
              <a:rPr lang="zh-CN" altLang="en-US" sz="2800" dirty="0"/>
              <a:t>	开某人玩笑</a:t>
            </a:r>
            <a:r>
              <a:rPr lang="en-US" altLang="zh-CN" sz="2800" dirty="0"/>
              <a:t>:	play a joke/ trick on sb. </a:t>
            </a:r>
          </a:p>
          <a:p>
            <a:pPr marL="457200" indent="-457200">
              <a:spcBef>
                <a:spcPct val="20000"/>
              </a:spcBef>
              <a:buFont typeface="Wingdings" panose="05000000000000000000" pitchFamily="2" charset="2"/>
              <a:buChar char="Ø"/>
            </a:pPr>
            <a:r>
              <a:rPr lang="en-US" altLang="zh-CN" sz="2800" dirty="0"/>
              <a:t>There, there. </a:t>
            </a:r>
            <a:r>
              <a:rPr lang="zh-CN" altLang="en-US" sz="2800" dirty="0"/>
              <a:t>好啦，好啦！</a:t>
            </a:r>
            <a:r>
              <a:rPr lang="en-US" altLang="zh-CN" sz="2800" dirty="0"/>
              <a:t>there</a:t>
            </a:r>
            <a:r>
              <a:rPr lang="zh-CN" altLang="en-US" sz="2800" dirty="0"/>
              <a:t>在这为语气词，表示安慰别人。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18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18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8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18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8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 build="allAtOnce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19" descr="p12-2a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683125" y="914400"/>
            <a:ext cx="4460875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56" name="Rectangle 24"/>
          <p:cNvSpPr/>
          <p:nvPr/>
        </p:nvSpPr>
        <p:spPr bwMode="auto">
          <a:xfrm>
            <a:off x="0" y="838200"/>
            <a:ext cx="9144000" cy="5105400"/>
          </a:xfrm>
          <a:prstGeom prst="rect">
            <a:avLst/>
          </a:prstGeom>
          <a:solidFill>
            <a:srgbClr val="B1C5E5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2800">
                <a:latin typeface="Times New Roman" panose="02020603050405020304" pitchFamily="18" charset="0"/>
              </a:rPr>
              <a:t>Helen:	Hi, Li Hong! Are you OK today?</a:t>
            </a:r>
            <a:br>
              <a:rPr lang="en-US" altLang="zh-CN" sz="2800">
                <a:latin typeface="Times New Roman" panose="02020603050405020304" pitchFamily="18" charset="0"/>
              </a:rPr>
            </a:br>
            <a:r>
              <a:rPr lang="en-US" altLang="zh-CN" sz="2800">
                <a:latin typeface="Times New Roman" panose="02020603050405020304" pitchFamily="18" charset="0"/>
              </a:rPr>
              <a:t>Li Hong:	Oh, yes. After talking with Miss Wang, I’m 			feeling ________ now. </a:t>
            </a:r>
            <a:br>
              <a:rPr lang="en-US" altLang="zh-CN" sz="2800">
                <a:latin typeface="Times New Roman" panose="02020603050405020304" pitchFamily="18" charset="0"/>
              </a:rPr>
            </a:br>
            <a:r>
              <a:rPr lang="en-US" altLang="zh-CN" sz="2800">
                <a:latin typeface="Times New Roman" panose="02020603050405020304" pitchFamily="18" charset="0"/>
              </a:rPr>
              <a:t>Helen:	I’m ______ to hear that. </a:t>
            </a:r>
            <a:r>
              <a:rPr lang="en-US" altLang="zh-CN" sz="2800">
                <a:solidFill>
                  <a:srgbClr val="000066"/>
                </a:solidFill>
                <a:latin typeface="Times New Roman" panose="02020603050405020304" pitchFamily="18" charset="0"/>
              </a:rPr>
              <a:t>By the way</a:t>
            </a:r>
            <a:r>
              <a:rPr lang="en-US" altLang="zh-CN" sz="2800">
                <a:latin typeface="Times New Roman" panose="02020603050405020304" pitchFamily="18" charset="0"/>
              </a:rPr>
              <a:t>, Miss Wang 		says that you want to be friends with me.  </a:t>
            </a:r>
            <a:br>
              <a:rPr lang="en-US" altLang="zh-CN" sz="2800">
                <a:latin typeface="Times New Roman" panose="02020603050405020304" pitchFamily="18" charset="0"/>
              </a:rPr>
            </a:br>
            <a:r>
              <a:rPr lang="en-US" altLang="zh-CN" sz="2800">
                <a:latin typeface="Times New Roman" panose="02020603050405020304" pitchFamily="18" charset="0"/>
              </a:rPr>
              <a:t>Li Hong:	Yes. Would you like to become my friend, Helen? </a:t>
            </a:r>
            <a:br>
              <a:rPr lang="en-US" altLang="zh-CN" sz="2800">
                <a:latin typeface="Times New Roman" panose="02020603050405020304" pitchFamily="18" charset="0"/>
              </a:rPr>
            </a:br>
            <a:r>
              <a:rPr lang="en-US" altLang="zh-CN" sz="2800">
                <a:latin typeface="Times New Roman" panose="02020603050405020304" pitchFamily="18" charset="0"/>
              </a:rPr>
              <a:t>Helen:	I’d love to. If you have any ________ with your 		studies, just let me know. </a:t>
            </a:r>
            <a:br>
              <a:rPr lang="en-US" altLang="zh-CN" sz="2800">
                <a:latin typeface="Times New Roman" panose="02020603050405020304" pitchFamily="18" charset="0"/>
              </a:rPr>
            </a:br>
            <a:r>
              <a:rPr lang="en-US" altLang="zh-CN" sz="2800">
                <a:latin typeface="Times New Roman" panose="02020603050405020304" pitchFamily="18" charset="0"/>
              </a:rPr>
              <a:t>Li Hong: 	Yeah, I find it ________ to learn English well. </a:t>
            </a:r>
            <a:br>
              <a:rPr lang="en-US" altLang="zh-CN" sz="2800">
                <a:latin typeface="Times New Roman" panose="02020603050405020304" pitchFamily="18" charset="0"/>
              </a:rPr>
            </a:br>
            <a:r>
              <a:rPr lang="en-US" altLang="zh-CN" sz="2800">
                <a:latin typeface="Times New Roman" panose="02020603050405020304" pitchFamily="18" charset="0"/>
              </a:rPr>
              <a:t>Helen:	Don’t _______. I’ll help you with it. </a:t>
            </a:r>
            <a:br>
              <a:rPr lang="en-US" altLang="zh-CN" sz="2800">
                <a:latin typeface="Times New Roman" panose="02020603050405020304" pitchFamily="18" charset="0"/>
              </a:rPr>
            </a:br>
            <a:r>
              <a:rPr lang="en-US" altLang="zh-CN" sz="2800">
                <a:latin typeface="Times New Roman" panose="02020603050405020304" pitchFamily="18" charset="0"/>
              </a:rPr>
              <a:t>Li Hong:	Thank you. You’re so ______ to me.   </a:t>
            </a:r>
          </a:p>
        </p:txBody>
      </p:sp>
      <p:sp>
        <p:nvSpPr>
          <p:cNvPr id="44058" name="Text Box 26"/>
          <p:cNvSpPr txBox="1">
            <a:spLocks noChangeArrowheads="1"/>
          </p:cNvSpPr>
          <p:nvPr/>
        </p:nvSpPr>
        <p:spPr bwMode="auto">
          <a:xfrm>
            <a:off x="3048000" y="1828800"/>
            <a:ext cx="1219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better</a:t>
            </a:r>
          </a:p>
        </p:txBody>
      </p:sp>
      <p:sp>
        <p:nvSpPr>
          <p:cNvPr id="44059" name="Text Box 27"/>
          <p:cNvSpPr txBox="1">
            <a:spLocks noChangeArrowheads="1"/>
          </p:cNvSpPr>
          <p:nvPr/>
        </p:nvSpPr>
        <p:spPr bwMode="auto">
          <a:xfrm>
            <a:off x="2514600" y="2209800"/>
            <a:ext cx="914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glad</a:t>
            </a:r>
          </a:p>
        </p:txBody>
      </p:sp>
      <p:sp>
        <p:nvSpPr>
          <p:cNvPr id="44060" name="Text Box 28"/>
          <p:cNvSpPr txBox="1">
            <a:spLocks noChangeArrowheads="1"/>
          </p:cNvSpPr>
          <p:nvPr/>
        </p:nvSpPr>
        <p:spPr bwMode="auto">
          <a:xfrm>
            <a:off x="5791200" y="3519488"/>
            <a:ext cx="1905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problems</a:t>
            </a:r>
          </a:p>
        </p:txBody>
      </p:sp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4038600" y="4419600"/>
            <a:ext cx="1295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difficult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2895600" y="481488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worry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5334000" y="5272088"/>
            <a:ext cx="1295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>
                <a:solidFill>
                  <a:srgbClr val="FF0066"/>
                </a:solidFill>
              </a:rPr>
              <a:t>kind</a:t>
            </a:r>
          </a:p>
        </p:txBody>
      </p:sp>
      <p:grpSp>
        <p:nvGrpSpPr>
          <p:cNvPr id="2" name="Group 36"/>
          <p:cNvGrpSpPr/>
          <p:nvPr/>
        </p:nvGrpSpPr>
        <p:grpSpPr bwMode="auto">
          <a:xfrm>
            <a:off x="5867400" y="1981200"/>
            <a:ext cx="2895600" cy="457200"/>
            <a:chOff x="3408" y="1152"/>
            <a:chExt cx="1392" cy="407"/>
          </a:xfrm>
        </p:grpSpPr>
        <p:sp>
          <p:nvSpPr>
            <p:cNvPr id="4113" name="AutoShape 32"/>
            <p:cNvSpPr>
              <a:spLocks noChangeArrowheads="1"/>
            </p:cNvSpPr>
            <p:nvPr/>
          </p:nvSpPr>
          <p:spPr bwMode="auto">
            <a:xfrm>
              <a:off x="3408" y="1152"/>
              <a:ext cx="1200" cy="329"/>
            </a:xfrm>
            <a:prstGeom prst="wedgeRoundRectCallout">
              <a:avLst>
                <a:gd name="adj1" fmla="val -37417"/>
                <a:gd name="adj2" fmla="val 90120"/>
                <a:gd name="adj3" fmla="val 16667"/>
              </a:avLst>
            </a:prstGeom>
            <a:solidFill>
              <a:srgbClr val="E6FFA1"/>
            </a:solidFill>
            <a:ln w="28575" algn="ctr">
              <a:solidFill>
                <a:srgbClr val="D2DC00"/>
              </a:solidFill>
              <a:miter lim="800000"/>
            </a:ln>
          </p:spPr>
          <p:txBody>
            <a:bodyPr wrap="none" anchor="ctr"/>
            <a:lstStyle/>
            <a:p>
              <a:pPr algn="ctr"/>
              <a:endParaRPr kumimoji="1" lang="zh-CN" altLang="zh-CN" sz="1800">
                <a:solidFill>
                  <a:schemeClr val="hlink"/>
                </a:solidFill>
                <a:ea typeface="DFKai-SB" pitchFamily="65" charset="-120"/>
              </a:endParaRPr>
            </a:p>
          </p:txBody>
        </p:sp>
        <p:sp>
          <p:nvSpPr>
            <p:cNvPr id="4114" name="Text Box 35"/>
            <p:cNvSpPr txBox="1">
              <a:spLocks noChangeArrowheads="1"/>
            </p:cNvSpPr>
            <p:nvPr/>
          </p:nvSpPr>
          <p:spPr bwMode="auto">
            <a:xfrm>
              <a:off x="3456" y="1152"/>
              <a:ext cx="1344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>
                  <a:solidFill>
                    <a:schemeClr val="hlink"/>
                  </a:solidFill>
                </a:rPr>
                <a:t>BTW, </a:t>
              </a:r>
              <a:r>
                <a:rPr lang="zh-CN" altLang="en-US" sz="2400">
                  <a:solidFill>
                    <a:schemeClr val="hlink"/>
                  </a:solidFill>
                </a:rPr>
                <a:t>顺便提一下</a:t>
              </a:r>
            </a:p>
          </p:txBody>
        </p:sp>
      </p:grpSp>
      <p:sp>
        <p:nvSpPr>
          <p:cNvPr id="4109" name="Rectangle 20"/>
          <p:cNvSpPr>
            <a:spLocks noGrp="1"/>
          </p:cNvSpPr>
          <p:nvPr>
            <p:ph type="title" idx="4294967295"/>
          </p:nvPr>
        </p:nvSpPr>
        <p:spPr>
          <a:xfrm>
            <a:off x="914400" y="198438"/>
            <a:ext cx="8229600" cy="639762"/>
          </a:xfrm>
          <a:noFill/>
        </p:spPr>
        <p:txBody>
          <a:bodyPr/>
          <a:lstStyle/>
          <a:p>
            <a:pPr eaLnBrk="1" hangingPunct="1"/>
            <a:r>
              <a:rPr lang="en-US" altLang="zh-CN" sz="2800" b="1" smtClean="0"/>
              <a:t>Listen  to the conversation and fill in the blanks. </a:t>
            </a:r>
          </a:p>
        </p:txBody>
      </p:sp>
      <p:grpSp>
        <p:nvGrpSpPr>
          <p:cNvPr id="4110" name="Group 21"/>
          <p:cNvGrpSpPr/>
          <p:nvPr/>
        </p:nvGrpSpPr>
        <p:grpSpPr bwMode="auto">
          <a:xfrm>
            <a:off x="228600" y="228600"/>
            <a:ext cx="762000" cy="533400"/>
            <a:chOff x="960" y="3072"/>
            <a:chExt cx="480" cy="336"/>
          </a:xfrm>
        </p:grpSpPr>
        <p:sp>
          <p:nvSpPr>
            <p:cNvPr id="4111" name="Oval 22"/>
            <p:cNvSpPr>
              <a:spLocks noChangeArrowheads="1"/>
            </p:cNvSpPr>
            <p:nvPr/>
          </p:nvSpPr>
          <p:spPr bwMode="auto">
            <a:xfrm>
              <a:off x="960" y="3072"/>
              <a:ext cx="480" cy="33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4112" name="Rectangle 23"/>
            <p:cNvSpPr>
              <a:spLocks noChangeArrowheads="1"/>
            </p:cNvSpPr>
            <p:nvPr/>
          </p:nvSpPr>
          <p:spPr bwMode="auto">
            <a:xfrm>
              <a:off x="1008" y="3072"/>
              <a:ext cx="384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800">
                  <a:latin typeface="Calibri" panose="020F0502020204030204" pitchFamily="34" charset="0"/>
                </a:rPr>
                <a:t>2a</a:t>
              </a:r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spid="4103" name="WindowsMediaPlayer1" r:id="rId2" imgW="3809880" imgH="609480"/>
        </mc:Choice>
        <mc:Fallback>
          <p:control name="WindowsMediaPlayer1" r:id="rId2" imgW="3809880" imgH="609480">
            <p:pic>
              <p:nvPicPr>
                <p:cNvPr id="3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76200" y="6096000"/>
                  <a:ext cx="38100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6" grpId="0" animBg="1"/>
      <p:bldP spid="44058" grpId="0"/>
      <p:bldP spid="44059" grpId="0"/>
      <p:bldP spid="44060" grpId="0"/>
      <p:bldP spid="44061" grpId="0"/>
      <p:bldP spid="44062" grpId="0"/>
      <p:bldP spid="4406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4000" smtClean="0"/>
              <a:t>Retell 2a according to the key words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2819400" y="1828800"/>
            <a:ext cx="6019800" cy="40386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sz="4400" smtClean="0">
                <a:solidFill>
                  <a:srgbClr val="0000FF"/>
                </a:solidFill>
              </a:rPr>
              <a:t>	OK </a:t>
            </a:r>
            <a:r>
              <a:rPr lang="en-US" altLang="zh-CN" smtClean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4400" smtClean="0">
                <a:solidFill>
                  <a:srgbClr val="0000FF"/>
                </a:solidFill>
                <a:sym typeface="Wingdings" panose="05000000000000000000" pitchFamily="2" charset="2"/>
              </a:rPr>
              <a:t> after</a:t>
            </a:r>
            <a:r>
              <a:rPr lang="en-US" altLang="zh-CN" smtClean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4400" smtClean="0">
                <a:solidFill>
                  <a:srgbClr val="0000FF"/>
                </a:solidFill>
              </a:rPr>
              <a:t> glad</a:t>
            </a:r>
            <a:r>
              <a:rPr lang="en-US" altLang="zh-CN" smtClean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4400" smtClean="0">
                <a:solidFill>
                  <a:srgbClr val="0000FF"/>
                </a:solidFill>
              </a:rPr>
              <a:t> be friends with </a:t>
            </a:r>
            <a:r>
              <a:rPr lang="en-US" altLang="zh-CN" smtClean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4400" smtClean="0">
                <a:solidFill>
                  <a:srgbClr val="0000FF"/>
                </a:solidFill>
              </a:rPr>
              <a:t> would you like </a:t>
            </a:r>
            <a:r>
              <a:rPr lang="en-US" altLang="zh-CN" smtClean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440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altLang="zh-CN" sz="4400" smtClean="0">
                <a:solidFill>
                  <a:srgbClr val="0000FF"/>
                </a:solidFill>
              </a:rPr>
              <a:t>have trouble with </a:t>
            </a:r>
            <a:r>
              <a:rPr lang="en-US" altLang="zh-CN" smtClean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4400" smtClean="0">
                <a:solidFill>
                  <a:srgbClr val="0000FF"/>
                </a:solidFill>
              </a:rPr>
              <a:t>difficult </a:t>
            </a:r>
            <a:r>
              <a:rPr lang="en-US" altLang="zh-CN" smtClean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4400" smtClean="0">
                <a:solidFill>
                  <a:srgbClr val="0000FF"/>
                </a:solidFill>
              </a:rPr>
              <a:t> worry</a:t>
            </a:r>
            <a:r>
              <a:rPr lang="en-US" altLang="zh-CN" smtClean="0">
                <a:solidFill>
                  <a:srgbClr val="0000FF"/>
                </a:solidFill>
                <a:sym typeface="Wingdings" panose="05000000000000000000" pitchFamily="2" charset="2"/>
              </a:rPr>
              <a:t></a:t>
            </a:r>
            <a:r>
              <a:rPr lang="en-US" altLang="zh-CN" sz="4400" smtClean="0">
                <a:solidFill>
                  <a:srgbClr val="0000FF"/>
                </a:solidFill>
                <a:sym typeface="Wingdings" panose="05000000000000000000" pitchFamily="2" charset="2"/>
              </a:rPr>
              <a:t> </a:t>
            </a:r>
            <a:r>
              <a:rPr lang="en-US" altLang="zh-CN" sz="4400" smtClean="0">
                <a:solidFill>
                  <a:srgbClr val="0000FF"/>
                </a:solidFill>
              </a:rPr>
              <a:t>kind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z="2800" smtClean="0"/>
              <a:t>	</a:t>
            </a:r>
          </a:p>
        </p:txBody>
      </p:sp>
      <p:graphicFrame>
        <p:nvGraphicFramePr>
          <p:cNvPr id="41021" name="Group 61"/>
          <p:cNvGraphicFramePr>
            <a:graphicFrameLocks noGrp="1"/>
          </p:cNvGraphicFramePr>
          <p:nvPr>
            <p:ph type="tbl" idx="1"/>
          </p:nvPr>
        </p:nvGraphicFramePr>
        <p:xfrm>
          <a:off x="609600" y="2286000"/>
          <a:ext cx="8153400" cy="2971800"/>
        </p:xfrm>
        <a:graphic>
          <a:graphicData uri="http://schemas.openxmlformats.org/drawingml/2006/table">
            <a:tbl>
              <a:tblPr/>
              <a:tblGrid>
                <a:gridCol w="41204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329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9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Problem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Suggestion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2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miss his family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have no friends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know little about Chinese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call your parents often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talk to others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find new friends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 Narrow" panose="020B0606020202030204" pitchFamily="34" charset="0"/>
                          <a:ea typeface="宋体" panose="02010600030101010101" pitchFamily="2" charset="-122"/>
                        </a:rPr>
                        <a:t>ask … for help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03" name="Rectangle 10"/>
          <p:cNvSpPr>
            <a:spLocks noChangeArrowheads="1"/>
          </p:cNvSpPr>
          <p:nvPr/>
        </p:nvSpPr>
        <p:spPr bwMode="auto">
          <a:xfrm>
            <a:off x="1066800" y="228600"/>
            <a:ext cx="7620000" cy="1187450"/>
          </a:xfrm>
          <a:prstGeom prst="rect">
            <a:avLst/>
          </a:prstGeom>
          <a:gradFill rotWithShape="1">
            <a:gsLst>
              <a:gs pos="0">
                <a:srgbClr val="8181FF"/>
              </a:gs>
              <a:gs pos="100000">
                <a:srgbClr val="FFC7AB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400" b="1">
                <a:solidFill>
                  <a:srgbClr val="000066"/>
                </a:solidFill>
              </a:rPr>
              <a:t>Suppose Tom is new in your class and feels lonely. Talk with him and try to help him. The following phrases may help you.</a:t>
            </a:r>
            <a:r>
              <a:rPr lang="en-US" altLang="zh-CN" sz="2400" b="1">
                <a:solidFill>
                  <a:schemeClr val="bg1"/>
                </a:solidFill>
              </a:rPr>
              <a:t> </a:t>
            </a:r>
          </a:p>
        </p:txBody>
      </p:sp>
      <p:grpSp>
        <p:nvGrpSpPr>
          <p:cNvPr id="25604" name="Group 12"/>
          <p:cNvGrpSpPr/>
          <p:nvPr/>
        </p:nvGrpSpPr>
        <p:grpSpPr bwMode="auto">
          <a:xfrm>
            <a:off x="228600" y="228600"/>
            <a:ext cx="609600" cy="457200"/>
            <a:chOff x="1536" y="1968"/>
            <a:chExt cx="384" cy="288"/>
          </a:xfrm>
        </p:grpSpPr>
        <p:sp>
          <p:nvSpPr>
            <p:cNvPr id="25616" name="Oval 11"/>
            <p:cNvSpPr>
              <a:spLocks noChangeArrowheads="1"/>
            </p:cNvSpPr>
            <p:nvPr/>
          </p:nvSpPr>
          <p:spPr bwMode="auto">
            <a:xfrm>
              <a:off x="1536" y="1968"/>
              <a:ext cx="384" cy="288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25617" name="Rectangle 9"/>
            <p:cNvSpPr>
              <a:spLocks noChangeArrowheads="1"/>
            </p:cNvSpPr>
            <p:nvPr/>
          </p:nvSpPr>
          <p:spPr bwMode="auto">
            <a:xfrm>
              <a:off x="1584" y="1968"/>
              <a:ext cx="303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000" b="1">
                  <a:solidFill>
                    <a:schemeClr val="bg1"/>
                  </a:solidFill>
                </a:rPr>
                <a:t>2b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77200" cy="1219200"/>
          </a:xfrm>
          <a:solidFill>
            <a:srgbClr val="FF9900"/>
          </a:solidFill>
        </p:spPr>
        <p:txBody>
          <a:bodyPr/>
          <a:lstStyle/>
          <a:p>
            <a:pPr algn="l" eaLnBrk="1" hangingPunct="1"/>
            <a:r>
              <a:rPr lang="en-US" altLang="zh-CN" sz="2800" b="1" smtClean="0">
                <a:solidFill>
                  <a:schemeClr val="bg1"/>
                </a:solidFill>
              </a:rPr>
              <a:t>Read the following pairs of words and pay attention to the sounds of the underlined letters. Then listen and try to imitate. </a:t>
            </a:r>
          </a:p>
        </p:txBody>
      </p:sp>
      <p:sp>
        <p:nvSpPr>
          <p:cNvPr id="48144" name="Rectangle 16"/>
          <p:cNvSpPr>
            <a:spLocks noGrp="1"/>
          </p:cNvSpPr>
          <p:nvPr>
            <p:ph idx="1"/>
          </p:nvPr>
        </p:nvSpPr>
        <p:spPr>
          <a:xfrm>
            <a:off x="1066800" y="2514600"/>
            <a:ext cx="6781800" cy="22098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3600" smtClean="0">
                <a:latin typeface="Times New Roman" panose="02020603050405020304" pitchFamily="18" charset="0"/>
              </a:rPr>
              <a:t>	h</a:t>
            </a:r>
            <a:r>
              <a:rPr lang="en-US" altLang="zh-CN" sz="3600" u="sng" smtClean="0">
                <a:latin typeface="Times New Roman" panose="02020603050405020304" pitchFamily="18" charset="0"/>
              </a:rPr>
              <a:t>ear</a:t>
            </a:r>
            <a:r>
              <a:rPr lang="en-US" altLang="zh-CN" sz="3600" smtClean="0">
                <a:latin typeface="Times New Roman" panose="02020603050405020304" pitchFamily="18" charset="0"/>
              </a:rPr>
              <a:t> – 	h</a:t>
            </a:r>
            <a:r>
              <a:rPr lang="en-US" altLang="zh-CN" sz="3600" u="sng" smtClean="0">
                <a:latin typeface="Times New Roman" panose="02020603050405020304" pitchFamily="18" charset="0"/>
              </a:rPr>
              <a:t>air</a:t>
            </a:r>
            <a:r>
              <a:rPr lang="en-US" altLang="zh-CN" sz="3600" smtClean="0">
                <a:latin typeface="Times New Roman" panose="02020603050405020304" pitchFamily="18" charset="0"/>
              </a:rPr>
              <a:t>		f</a:t>
            </a:r>
            <a:r>
              <a:rPr lang="en-US" altLang="zh-CN" sz="3600" u="sng" smtClean="0">
                <a:latin typeface="Times New Roman" panose="02020603050405020304" pitchFamily="18" charset="0"/>
              </a:rPr>
              <a:t>ear</a:t>
            </a:r>
            <a:r>
              <a:rPr lang="en-US" altLang="zh-CN" sz="3600" smtClean="0">
                <a:latin typeface="Times New Roman" panose="02020603050405020304" pitchFamily="18" charset="0"/>
              </a:rPr>
              <a:t> – 	f</a:t>
            </a:r>
            <a:r>
              <a:rPr lang="en-US" altLang="zh-CN" sz="3600" u="sng" smtClean="0">
                <a:latin typeface="Times New Roman" panose="02020603050405020304" pitchFamily="18" charset="0"/>
              </a:rPr>
              <a:t>air</a:t>
            </a:r>
          </a:p>
          <a:p>
            <a:pPr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en-US" altLang="zh-CN" sz="3600" smtClean="0">
                <a:latin typeface="Times New Roman" panose="02020603050405020304" pitchFamily="18" charset="0"/>
              </a:rPr>
              <a:t>	d</a:t>
            </a:r>
            <a:r>
              <a:rPr lang="en-US" altLang="zh-CN" sz="3600" u="sng" smtClean="0">
                <a:latin typeface="Times New Roman" panose="02020603050405020304" pitchFamily="18" charset="0"/>
              </a:rPr>
              <a:t>ear</a:t>
            </a:r>
            <a:r>
              <a:rPr lang="en-US" altLang="zh-CN" sz="3600" smtClean="0">
                <a:latin typeface="Times New Roman" panose="02020603050405020304" pitchFamily="18" charset="0"/>
              </a:rPr>
              <a:t> – 	d</a:t>
            </a:r>
            <a:r>
              <a:rPr lang="en-US" altLang="zh-CN" sz="3600" u="sng" smtClean="0">
                <a:latin typeface="Times New Roman" panose="02020603050405020304" pitchFamily="18" charset="0"/>
              </a:rPr>
              <a:t>are</a:t>
            </a:r>
            <a:r>
              <a:rPr lang="en-US" altLang="zh-CN" sz="3600" smtClean="0">
                <a:latin typeface="Times New Roman" panose="02020603050405020304" pitchFamily="18" charset="0"/>
              </a:rPr>
              <a:t>		r</a:t>
            </a:r>
            <a:r>
              <a:rPr lang="en-US" altLang="zh-CN" sz="3600" u="sng" smtClean="0">
                <a:latin typeface="Times New Roman" panose="02020603050405020304" pitchFamily="18" charset="0"/>
              </a:rPr>
              <a:t>ea</a:t>
            </a:r>
            <a:r>
              <a:rPr lang="en-US" altLang="zh-CN" sz="3600" smtClean="0">
                <a:latin typeface="Times New Roman" panose="02020603050405020304" pitchFamily="18" charset="0"/>
              </a:rPr>
              <a:t>lly – 	r</a:t>
            </a:r>
            <a:r>
              <a:rPr lang="en-US" altLang="zh-CN" sz="3600" u="sng" smtClean="0">
                <a:latin typeface="Times New Roman" panose="02020603050405020304" pitchFamily="18" charset="0"/>
              </a:rPr>
              <a:t>are</a:t>
            </a:r>
            <a:r>
              <a:rPr lang="en-US" altLang="zh-CN" sz="3600" smtClean="0">
                <a:latin typeface="Times New Roman" panose="02020603050405020304" pitchFamily="18" charset="0"/>
              </a:rPr>
              <a:t>ly</a:t>
            </a:r>
          </a:p>
        </p:txBody>
      </p:sp>
      <p:sp>
        <p:nvSpPr>
          <p:cNvPr id="5124" name="Text Box 5"/>
          <p:cNvSpPr txBox="1">
            <a:spLocks noChangeArrowheads="1"/>
          </p:cNvSpPr>
          <p:nvPr/>
        </p:nvSpPr>
        <p:spPr bwMode="auto">
          <a:xfrm>
            <a:off x="7010400" y="685800"/>
            <a:ext cx="990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1800"/>
          </a:p>
        </p:txBody>
      </p:sp>
      <p:grpSp>
        <p:nvGrpSpPr>
          <p:cNvPr id="5125" name="Group 14"/>
          <p:cNvGrpSpPr/>
          <p:nvPr/>
        </p:nvGrpSpPr>
        <p:grpSpPr bwMode="auto">
          <a:xfrm>
            <a:off x="0" y="228600"/>
            <a:ext cx="762000" cy="533400"/>
            <a:chOff x="912" y="2832"/>
            <a:chExt cx="576" cy="336"/>
          </a:xfrm>
        </p:grpSpPr>
        <p:sp>
          <p:nvSpPr>
            <p:cNvPr id="5128" name="Oval 13"/>
            <p:cNvSpPr>
              <a:spLocks noChangeArrowheads="1"/>
            </p:cNvSpPr>
            <p:nvPr/>
          </p:nvSpPr>
          <p:spPr bwMode="auto">
            <a:xfrm>
              <a:off x="912" y="2832"/>
              <a:ext cx="576" cy="33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5129" name="Rectangle 12"/>
            <p:cNvSpPr>
              <a:spLocks noChangeArrowheads="1"/>
            </p:cNvSpPr>
            <p:nvPr/>
          </p:nvSpPr>
          <p:spPr bwMode="auto">
            <a:xfrm>
              <a:off x="1008" y="2832"/>
              <a:ext cx="39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chemeClr val="bg1"/>
                  </a:solidFill>
                </a:rPr>
                <a:t>3a</a:t>
              </a:r>
            </a:p>
          </p:txBody>
        </p:sp>
      </p:grpSp>
      <p:pic>
        <p:nvPicPr>
          <p:cNvPr id="48149" name="Picture 2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535113"/>
            <a:ext cx="26670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5127" name="WindowsMediaPlayer1" r:id="rId2" imgW="3886200" imgH="609480"/>
        </mc:Choice>
        <mc:Fallback>
          <p:control name="WindowsMediaPlayer1" r:id="rId2" imgW="388620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1524000" y="5867400"/>
                  <a:ext cx="38862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8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4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5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  <a:gradFill rotWithShape="1">
            <a:gsLst>
              <a:gs pos="0">
                <a:srgbClr val="FF8837">
                  <a:alpha val="99001"/>
                </a:srgbClr>
              </a:gs>
              <a:gs pos="100000">
                <a:srgbClr val="FFFF99"/>
              </a:gs>
            </a:gsLst>
            <a:lin ang="5400000" scaled="1"/>
          </a:gradFill>
        </p:spPr>
        <p:txBody>
          <a:bodyPr/>
          <a:lstStyle/>
          <a:p>
            <a:pPr marL="609600" indent="-609600" eaLnBrk="1" hangingPunct="1">
              <a:buFont typeface="Arial" panose="020B0604020202020204" pitchFamily="34" charset="0"/>
              <a:buAutoNum type="arabicPeriod"/>
            </a:pPr>
            <a:r>
              <a:rPr lang="en-US" altLang="zh-CN" dirty="0" smtClean="0"/>
              <a:t>She always tells me jokes / </a:t>
            </a:r>
            <a:r>
              <a:rPr lang="en-US" altLang="zh-CN" u="sng" dirty="0" smtClean="0"/>
              <a:t>a</a:t>
            </a:r>
            <a:r>
              <a:rPr lang="en-US" altLang="zh-CN" dirty="0" smtClean="0"/>
              <a:t>n(d) makes me laugh. </a:t>
            </a:r>
          </a:p>
          <a:p>
            <a:pPr marL="609600" indent="-609600" eaLnBrk="1" hangingPunct="1">
              <a:buFont typeface="Arial" panose="020B0604020202020204" pitchFamily="34" charset="0"/>
              <a:buAutoNum type="arabicPeriod"/>
            </a:pPr>
            <a:r>
              <a:rPr lang="en-US" altLang="zh-CN" dirty="0" smtClean="0"/>
              <a:t>Mr. Brown was </a:t>
            </a:r>
            <a:r>
              <a:rPr lang="en-US" altLang="zh-CN" dirty="0" err="1" smtClean="0"/>
              <a:t>disappointe</a:t>
            </a:r>
            <a:r>
              <a:rPr lang="en-US" altLang="zh-CN" dirty="0" smtClean="0"/>
              <a:t>(d) because he </a:t>
            </a:r>
            <a:r>
              <a:rPr lang="en-US" altLang="zh-CN" dirty="0" err="1" smtClean="0"/>
              <a:t>couldn</a:t>
            </a:r>
            <a:r>
              <a:rPr lang="en-US" altLang="zh-CN" dirty="0" smtClean="0">
                <a:latin typeface="Arial" panose="020B0604020202020204" pitchFamily="34" charset="0"/>
              </a:rPr>
              <a:t>’</a:t>
            </a:r>
            <a:r>
              <a:rPr lang="en-US" altLang="zh-CN" dirty="0" smtClean="0"/>
              <a:t>(t) buy a </a:t>
            </a:r>
            <a:r>
              <a:rPr lang="en-US" altLang="zh-CN" dirty="0" err="1" smtClean="0"/>
              <a:t>ticke</a:t>
            </a:r>
            <a:r>
              <a:rPr lang="en-US" altLang="zh-CN" dirty="0" smtClean="0"/>
              <a:t>(t) to the film. </a:t>
            </a:r>
          </a:p>
          <a:p>
            <a:pPr marL="609600" indent="-609600" eaLnBrk="1" hangingPunct="1">
              <a:buFont typeface="Arial" panose="020B0604020202020204" pitchFamily="34" charset="0"/>
              <a:buAutoNum type="arabicPeriod"/>
            </a:pPr>
            <a:r>
              <a:rPr lang="en-US" altLang="zh-CN" dirty="0" smtClean="0"/>
              <a:t>I</a:t>
            </a:r>
            <a:r>
              <a:rPr lang="en-US" altLang="zh-CN" dirty="0" smtClean="0">
                <a:latin typeface="Arial" panose="020B0604020202020204" pitchFamily="34" charset="0"/>
              </a:rPr>
              <a:t>’</a:t>
            </a:r>
            <a:r>
              <a:rPr lang="en-US" altLang="zh-CN" dirty="0" smtClean="0"/>
              <a:t>m feeling really </a:t>
            </a:r>
            <a:r>
              <a:rPr lang="en-US" altLang="zh-CN" dirty="0" err="1" smtClean="0"/>
              <a:t>sa</a:t>
            </a:r>
            <a:r>
              <a:rPr lang="en-US" altLang="zh-CN" dirty="0" smtClean="0"/>
              <a:t>(d) / because I </a:t>
            </a:r>
            <a:r>
              <a:rPr lang="en-US" altLang="zh-CN" dirty="0" err="1" smtClean="0"/>
              <a:t>faile</a:t>
            </a:r>
            <a:r>
              <a:rPr lang="en-US" altLang="zh-CN" dirty="0" smtClean="0"/>
              <a:t>(d) the English exam. </a:t>
            </a:r>
          </a:p>
          <a:p>
            <a:pPr marL="609600" indent="-609600" eaLnBrk="1" hangingPunct="1">
              <a:buFont typeface="Arial" panose="020B0604020202020204" pitchFamily="34" charset="0"/>
              <a:buAutoNum type="arabicPeriod"/>
            </a:pPr>
            <a:r>
              <a:rPr lang="en-US" altLang="zh-CN" dirty="0" smtClean="0"/>
              <a:t>I </a:t>
            </a:r>
            <a:r>
              <a:rPr lang="en-US" altLang="zh-CN" dirty="0" err="1" smtClean="0"/>
              <a:t>fel</a:t>
            </a:r>
            <a:r>
              <a:rPr lang="en-US" altLang="zh-CN" dirty="0" smtClean="0"/>
              <a:t>(t) lonely </a:t>
            </a:r>
            <a:r>
              <a:rPr lang="en-US" altLang="zh-CN" u="sng" dirty="0" smtClean="0"/>
              <a:t>a(</a:t>
            </a:r>
            <a:r>
              <a:rPr lang="en-US" altLang="zh-CN" dirty="0" smtClean="0"/>
              <a:t>t) firs(t) / </a:t>
            </a:r>
            <a:r>
              <a:rPr lang="en-US" altLang="zh-CN" dirty="0" err="1" smtClean="0"/>
              <a:t>b</a:t>
            </a:r>
            <a:r>
              <a:rPr lang="en-US" altLang="zh-CN" u="sng" dirty="0" err="1" smtClean="0"/>
              <a:t>u</a:t>
            </a:r>
            <a:r>
              <a:rPr lang="en-US" altLang="zh-CN" u="sng" dirty="0" smtClean="0"/>
              <a:t>(</a:t>
            </a:r>
            <a:r>
              <a:rPr lang="en-US" altLang="zh-CN" dirty="0" smtClean="0"/>
              <a:t>t) now  I</a:t>
            </a:r>
            <a:r>
              <a:rPr lang="en-US" altLang="zh-CN" dirty="0" smtClean="0">
                <a:latin typeface="Arial" panose="020B0604020202020204" pitchFamily="34" charset="0"/>
              </a:rPr>
              <a:t>’</a:t>
            </a:r>
            <a:r>
              <a:rPr lang="en-US" altLang="zh-CN" dirty="0" smtClean="0"/>
              <a:t>m use(d) to </a:t>
            </a:r>
          </a:p>
          <a:p>
            <a:pPr marL="609600" indent="-609600" eaLnBrk="1" hangingPunct="1">
              <a:buFont typeface="Arial" panose="020B0604020202020204" pitchFamily="34" charset="0"/>
              <a:buNone/>
            </a:pPr>
            <a:r>
              <a:rPr lang="en-US" altLang="zh-CN" dirty="0" smtClean="0"/>
              <a:t>	everything here. </a:t>
            </a:r>
          </a:p>
        </p:txBody>
      </p:sp>
      <p:sp>
        <p:nvSpPr>
          <p:cNvPr id="6149" name="Rectangle 6"/>
          <p:cNvSpPr/>
          <p:nvPr/>
        </p:nvSpPr>
        <p:spPr bwMode="auto">
          <a:xfrm>
            <a:off x="685800" y="152400"/>
            <a:ext cx="8763000" cy="7620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Read the following sentences, paying attention to the pause, weak form and incomplete </a:t>
            </a:r>
            <a:r>
              <a:rPr lang="en-US" altLang="zh-CN" sz="2400" b="1" dirty="0" err="1">
                <a:solidFill>
                  <a:schemeClr val="bg1"/>
                </a:solidFill>
                <a:latin typeface="Calibri" panose="020F0502020204030204" pitchFamily="34" charset="0"/>
              </a:rPr>
              <a:t>plosion</a:t>
            </a:r>
            <a:r>
              <a:rPr lang="en-US" altLang="zh-CN" sz="2400" b="1" dirty="0">
                <a:solidFill>
                  <a:schemeClr val="bg1"/>
                </a:solidFill>
                <a:latin typeface="Calibri" panose="020F0502020204030204" pitchFamily="34" charset="0"/>
              </a:rPr>
              <a:t>.  Then listen and try to imitate. </a:t>
            </a:r>
          </a:p>
        </p:txBody>
      </p:sp>
      <p:grpSp>
        <p:nvGrpSpPr>
          <p:cNvPr id="6150" name="Group 7"/>
          <p:cNvGrpSpPr/>
          <p:nvPr/>
        </p:nvGrpSpPr>
        <p:grpSpPr bwMode="auto">
          <a:xfrm>
            <a:off x="0" y="228600"/>
            <a:ext cx="762000" cy="533400"/>
            <a:chOff x="912" y="2832"/>
            <a:chExt cx="576" cy="336"/>
          </a:xfrm>
        </p:grpSpPr>
        <p:sp>
          <p:nvSpPr>
            <p:cNvPr id="6154" name="Oval 8"/>
            <p:cNvSpPr>
              <a:spLocks noChangeArrowheads="1"/>
            </p:cNvSpPr>
            <p:nvPr/>
          </p:nvSpPr>
          <p:spPr bwMode="auto">
            <a:xfrm>
              <a:off x="912" y="2832"/>
              <a:ext cx="576" cy="336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6155" name="Rectangle 9"/>
            <p:cNvSpPr>
              <a:spLocks noChangeArrowheads="1"/>
            </p:cNvSpPr>
            <p:nvPr/>
          </p:nvSpPr>
          <p:spPr bwMode="auto">
            <a:xfrm>
              <a:off x="1008" y="2832"/>
              <a:ext cx="4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2400" b="1">
                  <a:solidFill>
                    <a:schemeClr val="bg1"/>
                  </a:solidFill>
                </a:rPr>
                <a:t>3b</a:t>
              </a:r>
            </a:p>
          </p:txBody>
        </p:sp>
      </p:grpSp>
      <p:grpSp>
        <p:nvGrpSpPr>
          <p:cNvPr id="6151" name="Group 13"/>
          <p:cNvGrpSpPr/>
          <p:nvPr/>
        </p:nvGrpSpPr>
        <p:grpSpPr bwMode="auto">
          <a:xfrm>
            <a:off x="5334000" y="4114800"/>
            <a:ext cx="3810000" cy="2743200"/>
            <a:chOff x="3360" y="2448"/>
            <a:chExt cx="2400" cy="1872"/>
          </a:xfrm>
        </p:grpSpPr>
        <p:pic>
          <p:nvPicPr>
            <p:cNvPr id="6152" name="Picture 11" descr="TIP6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360" y="2448"/>
              <a:ext cx="2400" cy="18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3" name="Rectangle 12"/>
            <p:cNvSpPr>
              <a:spLocks noChangeArrowheads="1"/>
            </p:cNvSpPr>
            <p:nvPr/>
          </p:nvSpPr>
          <p:spPr bwMode="auto">
            <a:xfrm>
              <a:off x="3456" y="3206"/>
              <a:ext cx="2112" cy="8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lang="en-US" altLang="zh-CN" sz="2000">
                  <a:solidFill>
                    <a:srgbClr val="0000FF"/>
                  </a:solidFill>
                  <a:latin typeface="Meiryo UI" pitchFamily="34" charset="-128"/>
                  <a:ea typeface="Meiryo UI" pitchFamily="34" charset="-128"/>
                  <a:cs typeface="Meiryo UI" pitchFamily="34" charset="-128"/>
                </a:rPr>
                <a:t>You can pause briefly before the conjunction such as </a:t>
              </a:r>
              <a:r>
                <a:rPr lang="en-US" altLang="zh-CN" sz="2000" i="1">
                  <a:solidFill>
                    <a:srgbClr val="0000FF"/>
                  </a:solidFill>
                  <a:latin typeface="Meiryo UI" pitchFamily="34" charset="-128"/>
                  <a:ea typeface="Meiryo UI" pitchFamily="34" charset="-128"/>
                  <a:cs typeface="Meiryo UI" pitchFamily="34" charset="-128"/>
                </a:rPr>
                <a:t>and, but</a:t>
              </a:r>
              <a:r>
                <a:rPr lang="en-US" altLang="zh-CN" sz="2000">
                  <a:solidFill>
                    <a:srgbClr val="0000FF"/>
                  </a:solidFill>
                  <a:latin typeface="Meiryo UI" pitchFamily="34" charset="-128"/>
                  <a:ea typeface="Meiryo UI" pitchFamily="34" charset="-128"/>
                  <a:cs typeface="Meiryo UI" pitchFamily="34" charset="-128"/>
                </a:rPr>
                <a:t> and </a:t>
              </a:r>
              <a:r>
                <a:rPr lang="en-US" altLang="zh-CN" sz="2000" i="1">
                  <a:solidFill>
                    <a:srgbClr val="0000FF"/>
                  </a:solidFill>
                  <a:latin typeface="Meiryo UI" pitchFamily="34" charset="-128"/>
                  <a:ea typeface="Meiryo UI" pitchFamily="34" charset="-128"/>
                  <a:cs typeface="Meiryo UI" pitchFamily="34" charset="-128"/>
                </a:rPr>
                <a:t>because</a:t>
              </a:r>
              <a:r>
                <a:rPr lang="en-US" altLang="zh-CN" sz="2000">
                  <a:solidFill>
                    <a:srgbClr val="0000FF"/>
                  </a:solidFill>
                  <a:latin typeface="Meiryo UI" pitchFamily="34" charset="-128"/>
                  <a:ea typeface="Meiryo UI" pitchFamily="34" charset="-128"/>
                  <a:cs typeface="Meiryo UI" pitchFamily="34" charset="-128"/>
                </a:rPr>
                <a:t>.  </a:t>
              </a:r>
              <a:endParaRPr lang="en-US" altLang="zh-CN" sz="2000" u="sng">
                <a:solidFill>
                  <a:srgbClr val="0000FF"/>
                </a:solidFill>
                <a:latin typeface="Meiryo UI" pitchFamily="34" charset="-128"/>
                <a:ea typeface="Meiryo UI" pitchFamily="34" charset="-128"/>
                <a:cs typeface="Meiryo UI" pitchFamily="34" charset="-128"/>
              </a:endParaRPr>
            </a:p>
          </p:txBody>
        </p:sp>
      </p:grpSp>
    </p:spTree>
    <p:controls>
      <mc:AlternateContent xmlns:mc="http://schemas.openxmlformats.org/markup-compatibility/2006">
        <mc:Choice xmlns:v="urn:schemas-microsoft-com:vml" Requires="v">
          <p:control spid="6151" name="WindowsMediaPlayer1" r:id="rId2" imgW="3429000" imgH="609480"/>
        </mc:Choice>
        <mc:Fallback>
          <p:control name="WindowsMediaPlayer1" r:id="rId2" imgW="342900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685800" y="5257800"/>
                  <a:ext cx="3429000" cy="6858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9144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solidFill>
                  <a:srgbClr val="0066CC"/>
                </a:solidFill>
              </a:rPr>
              <a:t>Project</a:t>
            </a:r>
          </a:p>
        </p:txBody>
      </p:sp>
      <p:sp>
        <p:nvSpPr>
          <p:cNvPr id="26627" name="Rectangle 3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zh-CN" dirty="0" smtClean="0"/>
              <a:t>		Make a survey to find out your friends’ unhappy feelings. Talk about the reasons and try to give them advice. Then make conversations to talk about it. </a:t>
            </a:r>
          </a:p>
        </p:txBody>
      </p:sp>
      <p:graphicFrame>
        <p:nvGraphicFramePr>
          <p:cNvPr id="89115" name="Group 27"/>
          <p:cNvGraphicFramePr>
            <a:graphicFrameLocks noGrp="1"/>
          </p:cNvGraphicFramePr>
          <p:nvPr/>
        </p:nvGraphicFramePr>
        <p:xfrm>
          <a:off x="838200" y="3470275"/>
          <a:ext cx="7467600" cy="2168525"/>
        </p:xfrm>
        <a:graphic>
          <a:graphicData uri="http://schemas.openxmlformats.org/drawingml/2006/table">
            <a:tbl>
              <a:tblPr/>
              <a:tblGrid>
                <a:gridCol w="248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8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Name </a:t>
                      </a: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Feeling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2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Reason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2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7D23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99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5"/>
          <p:cNvSpPr>
            <a:spLocks noChangeArrowheads="1"/>
          </p:cNvSpPr>
          <p:nvPr/>
        </p:nvSpPr>
        <p:spPr bwMode="auto">
          <a:xfrm>
            <a:off x="228600" y="838200"/>
            <a:ext cx="8686800" cy="5334000"/>
          </a:xfrm>
          <a:prstGeom prst="bevel">
            <a:avLst>
              <a:gd name="adj" fmla="val 6829"/>
            </a:avLst>
          </a:prstGeom>
          <a:gradFill rotWithShape="1">
            <a:gsLst>
              <a:gs pos="0">
                <a:srgbClr val="FF9933">
                  <a:alpha val="70000"/>
                </a:srgbClr>
              </a:gs>
              <a:gs pos="100000">
                <a:srgbClr val="FFBE7D"/>
              </a:gs>
            </a:gsLst>
            <a:lin ang="5400000" scaled="1"/>
          </a:gradFill>
          <a:ln w="9525">
            <a:solidFill>
              <a:srgbClr val="339933"/>
            </a:solidFill>
            <a:miter lim="800000"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1" name="Rectang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gradFill rotWithShape="1">
            <a:gsLst>
              <a:gs pos="0">
                <a:srgbClr val="FF9900"/>
              </a:gs>
              <a:gs pos="100000">
                <a:srgbClr val="FFFFFF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en-US" altLang="zh-CN" b="1" dirty="0" smtClean="0">
                <a:solidFill>
                  <a:srgbClr val="008000"/>
                </a:solidFill>
              </a:rPr>
              <a:t>Summary</a:t>
            </a:r>
          </a:p>
        </p:txBody>
      </p:sp>
      <p:sp>
        <p:nvSpPr>
          <p:cNvPr id="49155" name="Rectangle 3"/>
          <p:cNvSpPr>
            <a:spLocks noGrp="1"/>
          </p:cNvSpPr>
          <p:nvPr>
            <p:ph idx="1"/>
          </p:nvPr>
        </p:nvSpPr>
        <p:spPr>
          <a:xfrm>
            <a:off x="228600" y="1143000"/>
            <a:ext cx="8382000" cy="4876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b="1" dirty="0" smtClean="0">
                <a:latin typeface="Times New Roman" panose="02020603050405020304" pitchFamily="18" charset="0"/>
              </a:rPr>
              <a:t>		We learn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	New words and phrases: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feeling, fail, someone, joke, at one’s age, by the way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	Some sentences of comforting others: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 Don’t worry.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 There, there! It’ll be OK.</a:t>
            </a:r>
          </a:p>
          <a:p>
            <a:pPr lvl="1"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Phonetics: 	       , pause, weak form and incomplete </a:t>
            </a:r>
            <a:r>
              <a:rPr lang="en-US" altLang="zh-CN" sz="2600" dirty="0" err="1" smtClean="0">
                <a:latin typeface="Times New Roman" panose="02020603050405020304" pitchFamily="18" charset="0"/>
              </a:rPr>
              <a:t>plosion</a:t>
            </a:r>
            <a:r>
              <a:rPr lang="en-US" altLang="zh-CN" sz="2600" dirty="0" smtClean="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	</a:t>
            </a:r>
            <a:r>
              <a:rPr lang="en-US" altLang="zh-CN" sz="2600" b="1" dirty="0" smtClean="0">
                <a:latin typeface="Times New Roman" panose="02020603050405020304" pitchFamily="18" charset="0"/>
              </a:rPr>
              <a:t>	We can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	Give advice to people in bad moods.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r>
              <a:rPr lang="en-US" altLang="zh-CN" sz="2600" dirty="0" smtClean="0">
                <a:latin typeface="Times New Roman" panose="02020603050405020304" pitchFamily="18" charset="0"/>
              </a:rPr>
              <a:t>	Deal with unhappy feelings.</a:t>
            </a:r>
          </a:p>
        </p:txBody>
      </p:sp>
      <p:pic>
        <p:nvPicPr>
          <p:cNvPr id="49162" name="Picture 10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50000"/>
            <a:grayscl/>
            <a:lum bright="12000" contrast="18000"/>
          </a:blip>
          <a:srcRect/>
          <a:stretch>
            <a:fillRect/>
          </a:stretch>
        </p:blipFill>
        <p:spPr bwMode="auto">
          <a:xfrm>
            <a:off x="2362200" y="3741738"/>
            <a:ext cx="1295400" cy="477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9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91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91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/>
          <p:nvPr/>
        </p:nvSpPr>
        <p:spPr bwMode="auto">
          <a:xfrm>
            <a:off x="5943600" y="6019800"/>
            <a:ext cx="29718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4000">
                <a:solidFill>
                  <a:schemeClr val="bg1"/>
                </a:solidFill>
                <a:latin typeface="BatangChe" pitchFamily="49" charset="-127"/>
                <a:ea typeface="BatangChe" pitchFamily="49" charset="-127"/>
              </a:rPr>
              <a:t>Exercise</a:t>
            </a:r>
          </a:p>
        </p:txBody>
      </p:sp>
      <p:sp>
        <p:nvSpPr>
          <p:cNvPr id="28675" name="Rectangle 5"/>
          <p:cNvSpPr/>
          <p:nvPr/>
        </p:nvSpPr>
        <p:spPr bwMode="auto">
          <a:xfrm>
            <a:off x="0" y="76200"/>
            <a:ext cx="89154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800">
                <a:latin typeface="Arial Narrow" panose="020B0606020202030204" pitchFamily="34" charset="0"/>
              </a:rPr>
              <a:t>- I’m worried about my son.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Arial Narrow" panose="020B0606020202030204" pitchFamily="34" charset="0"/>
              </a:rPr>
              <a:t>	- ____ ____ ____ (</a:t>
            </a:r>
            <a:r>
              <a:rPr lang="zh-CN" altLang="en-US" sz="2400">
                <a:latin typeface="Arial Narrow" panose="020B0606020202030204" pitchFamily="34" charset="0"/>
                <a:ea typeface="楷体" panose="02010609060101010101" pitchFamily="49" charset="-122"/>
              </a:rPr>
              <a:t>别紧张</a:t>
            </a:r>
            <a:r>
              <a:rPr lang="en-US" altLang="zh-CN" sz="2800">
                <a:latin typeface="Arial Narrow" panose="020B0606020202030204" pitchFamily="34" charset="0"/>
              </a:rPr>
              <a:t>). Children ___ ___ ____ </a:t>
            </a:r>
            <a:r>
              <a:rPr lang="en-US" altLang="zh-CN" sz="2400">
                <a:latin typeface="Arial Narrow" panose="020B0606020202030204" pitchFamily="34" charset="0"/>
              </a:rPr>
              <a:t>(</a:t>
            </a:r>
            <a:r>
              <a:rPr lang="zh-CN" altLang="en-US" sz="2400">
                <a:latin typeface="Arial Narrow" panose="020B0606020202030204" pitchFamily="34" charset="0"/>
                <a:ea typeface="楷体" panose="02010609060101010101" pitchFamily="49" charset="-122"/>
              </a:rPr>
              <a:t>在他这个年龄</a:t>
            </a:r>
            <a:r>
              <a:rPr lang="en-US" altLang="zh-CN" sz="2400">
                <a:latin typeface="Arial Narrow" panose="020B0606020202030204" pitchFamily="34" charset="0"/>
              </a:rPr>
              <a:t>)</a:t>
            </a:r>
            <a:r>
              <a:rPr lang="en-US" altLang="zh-CN" sz="2800">
                <a:latin typeface="Arial Narrow" panose="020B0606020202030204" pitchFamily="34" charset="0"/>
              </a:rPr>
              <a:t> like to have their own ideas. ____ ___ ___ (</a:t>
            </a:r>
            <a:r>
              <a:rPr lang="zh-CN" altLang="en-US" sz="2400">
                <a:latin typeface="Arial Narrow" panose="020B0606020202030204" pitchFamily="34" charset="0"/>
                <a:ea typeface="楷体" panose="02010609060101010101" pitchFamily="49" charset="-122"/>
              </a:rPr>
              <a:t>顺便提一下</a:t>
            </a:r>
            <a:r>
              <a:rPr lang="zh-CN" altLang="en-US" sz="2800">
                <a:latin typeface="Arial Narrow" panose="020B0606020202030204" pitchFamily="34" charset="0"/>
              </a:rPr>
              <a:t> </a:t>
            </a:r>
            <a:r>
              <a:rPr lang="en-US" altLang="zh-CN" sz="2800">
                <a:latin typeface="Arial Narrow" panose="020B0606020202030204" pitchFamily="34" charset="0"/>
              </a:rPr>
              <a:t>), don’t  _____ so _____ _____ him(</a:t>
            </a:r>
            <a:r>
              <a:rPr lang="zh-CN" altLang="en-US" sz="2400">
                <a:latin typeface="Arial Narrow" panose="020B0606020202030204" pitchFamily="34" charset="0"/>
                <a:ea typeface="楷体" panose="02010609060101010101" pitchFamily="49" charset="-122"/>
              </a:rPr>
              <a:t>对他这么严格</a:t>
            </a:r>
            <a:r>
              <a:rPr lang="en-US" altLang="zh-CN" sz="2800">
                <a:latin typeface="Arial Narrow" panose="020B0606020202030204" pitchFamily="34" charset="0"/>
              </a:rPr>
              <a:t>).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800">
                <a:latin typeface="Arial Narrow" panose="020B0606020202030204" pitchFamily="34" charset="0"/>
              </a:rPr>
              <a:t>- I ________ (</a:t>
            </a:r>
            <a:r>
              <a:rPr lang="zh-CN" altLang="en-US" sz="2400">
                <a:latin typeface="Arial Narrow" panose="020B0606020202030204" pitchFamily="34" charset="0"/>
                <a:ea typeface="楷体" panose="02010609060101010101" pitchFamily="49" charset="-122"/>
              </a:rPr>
              <a:t>失败</a:t>
            </a:r>
            <a:r>
              <a:rPr lang="en-US" altLang="zh-CN" sz="2800">
                <a:latin typeface="Arial Narrow" panose="020B0606020202030204" pitchFamily="34" charset="0"/>
              </a:rPr>
              <a:t>) the driving test yesterday.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Arial Narrow" panose="020B0606020202030204" pitchFamily="34" charset="0"/>
              </a:rPr>
              <a:t>	- Oh, I’m sorry to hear that. But ____ _____ _____   </a:t>
            </a:r>
            <a:r>
              <a:rPr lang="en-US" altLang="zh-CN" sz="2400">
                <a:latin typeface="Arial Narrow" panose="020B0606020202030204" pitchFamily="34" charset="0"/>
                <a:ea typeface="楷体" panose="02010609060101010101" pitchFamily="49" charset="-122"/>
              </a:rPr>
              <a:t>(</a:t>
            </a:r>
            <a:r>
              <a:rPr lang="zh-CN" altLang="en-US" sz="2400">
                <a:latin typeface="Arial Narrow" panose="020B0606020202030204" pitchFamily="34" charset="0"/>
                <a:ea typeface="楷体" panose="02010609060101010101" pitchFamily="49" charset="-122"/>
              </a:rPr>
              <a:t>这没什么</a:t>
            </a:r>
            <a:r>
              <a:rPr lang="en-US" altLang="zh-CN" sz="2400">
                <a:latin typeface="Arial Narrow" panose="020B0606020202030204" pitchFamily="34" charset="0"/>
                <a:ea typeface="楷体" panose="02010609060101010101" pitchFamily="49" charset="-122"/>
              </a:rPr>
              <a:t>).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800">
                <a:latin typeface="Arial Narrow" panose="020B0606020202030204" pitchFamily="34" charset="0"/>
              </a:rPr>
              <a:t> - I have some ________ (</a:t>
            </a:r>
            <a:r>
              <a:rPr lang="zh-CN" altLang="en-US" sz="2400">
                <a:latin typeface="Arial Narrow" panose="020B0606020202030204" pitchFamily="34" charset="0"/>
                <a:ea typeface="楷体" panose="02010609060101010101" pitchFamily="49" charset="-122"/>
              </a:rPr>
              <a:t>麻烦</a:t>
            </a:r>
            <a:r>
              <a:rPr lang="en-US" altLang="zh-CN" sz="2800">
                <a:latin typeface="Arial Narrow" panose="020B0606020202030204" pitchFamily="34" charset="0"/>
              </a:rPr>
              <a:t>)with my English. Could you help me?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Arial Narrow" panose="020B0606020202030204" pitchFamily="34" charset="0"/>
              </a:rPr>
              <a:t>	- No problem!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800">
                <a:latin typeface="Arial Narrow" panose="020B0606020202030204" pitchFamily="34" charset="0"/>
              </a:rPr>
              <a:t>- Why is Lucy angry?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>
                <a:latin typeface="Arial Narrow" panose="020B0606020202030204" pitchFamily="34" charset="0"/>
              </a:rPr>
              <a:t>	- Because ________ (</a:t>
            </a:r>
            <a:r>
              <a:rPr lang="zh-CN" altLang="en-US" sz="2400">
                <a:latin typeface="Arial Narrow" panose="020B0606020202030204" pitchFamily="34" charset="0"/>
                <a:ea typeface="楷体" panose="02010609060101010101" pitchFamily="49" charset="-122"/>
              </a:rPr>
              <a:t>有人</a:t>
            </a:r>
            <a:r>
              <a:rPr lang="en-US" altLang="zh-CN" sz="2800">
                <a:latin typeface="Arial Narrow" panose="020B0606020202030204" pitchFamily="34" charset="0"/>
              </a:rPr>
              <a:t>)played _____ (</a:t>
            </a:r>
            <a:r>
              <a:rPr lang="zh-CN" altLang="en-US" sz="2400">
                <a:latin typeface="Arial Narrow" panose="020B0606020202030204" pitchFamily="34" charset="0"/>
                <a:ea typeface="楷体" panose="02010609060101010101" pitchFamily="49" charset="-122"/>
              </a:rPr>
              <a:t>玩笑</a:t>
            </a:r>
            <a:r>
              <a:rPr lang="en-US" altLang="zh-CN" sz="2800">
                <a:latin typeface="Arial Narrow" panose="020B0606020202030204" pitchFamily="34" charset="0"/>
              </a:rPr>
              <a:t>) on her just now.</a:t>
            </a:r>
          </a:p>
        </p:txBody>
      </p:sp>
      <p:sp>
        <p:nvSpPr>
          <p:cNvPr id="98310" name="Text Box 6"/>
          <p:cNvSpPr txBox="1">
            <a:spLocks noChangeArrowheads="1"/>
          </p:cNvSpPr>
          <p:nvPr/>
        </p:nvSpPr>
        <p:spPr bwMode="auto">
          <a:xfrm>
            <a:off x="685800" y="685800"/>
            <a:ext cx="2247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3333FF"/>
                </a:solidFill>
              </a:rPr>
              <a:t>Take   it    easy</a:t>
            </a:r>
          </a:p>
        </p:txBody>
      </p:sp>
      <p:sp>
        <p:nvSpPr>
          <p:cNvPr id="98311" name="Text Box 7"/>
          <p:cNvSpPr txBox="1">
            <a:spLocks noChangeArrowheads="1"/>
          </p:cNvSpPr>
          <p:nvPr/>
        </p:nvSpPr>
        <p:spPr bwMode="auto">
          <a:xfrm>
            <a:off x="5257800" y="609600"/>
            <a:ext cx="18272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3333FF"/>
                </a:solidFill>
              </a:rPr>
              <a:t>at  his  age</a:t>
            </a:r>
          </a:p>
        </p:txBody>
      </p:sp>
      <p:sp>
        <p:nvSpPr>
          <p:cNvPr id="98312" name="Text Box 8"/>
          <p:cNvSpPr txBox="1">
            <a:spLocks noChangeArrowheads="1"/>
          </p:cNvSpPr>
          <p:nvPr/>
        </p:nvSpPr>
        <p:spPr bwMode="auto">
          <a:xfrm>
            <a:off x="4495800" y="1066800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3333FF"/>
                </a:solidFill>
              </a:rPr>
              <a:t> By   the  way </a:t>
            </a:r>
          </a:p>
        </p:txBody>
      </p:sp>
      <p:sp>
        <p:nvSpPr>
          <p:cNvPr id="98313" name="Text Box 9"/>
          <p:cNvSpPr txBox="1">
            <a:spLocks noChangeArrowheads="1"/>
          </p:cNvSpPr>
          <p:nvPr/>
        </p:nvSpPr>
        <p:spPr bwMode="auto">
          <a:xfrm>
            <a:off x="1066800" y="15240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3333FF"/>
                </a:solidFill>
              </a:rPr>
              <a:t>be	      strict    with</a:t>
            </a:r>
          </a:p>
        </p:txBody>
      </p:sp>
      <p:sp>
        <p:nvSpPr>
          <p:cNvPr id="98314" name="Text Box 10"/>
          <p:cNvSpPr txBox="1">
            <a:spLocks noChangeArrowheads="1"/>
          </p:cNvSpPr>
          <p:nvPr/>
        </p:nvSpPr>
        <p:spPr bwMode="auto">
          <a:xfrm>
            <a:off x="1066800" y="205740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dirty="0">
                <a:solidFill>
                  <a:srgbClr val="3333FF"/>
                </a:solidFill>
              </a:rPr>
              <a:t>failed</a:t>
            </a:r>
          </a:p>
        </p:txBody>
      </p:sp>
      <p:sp>
        <p:nvSpPr>
          <p:cNvPr id="98315" name="Text Box 11"/>
          <p:cNvSpPr txBox="1">
            <a:spLocks noChangeArrowheads="1"/>
          </p:cNvSpPr>
          <p:nvPr/>
        </p:nvSpPr>
        <p:spPr bwMode="auto">
          <a:xfrm>
            <a:off x="4343400" y="2514600"/>
            <a:ext cx="312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3333FF"/>
                </a:solidFill>
              </a:rPr>
              <a:t> it     doesn’t   matter</a:t>
            </a:r>
          </a:p>
        </p:txBody>
      </p:sp>
      <p:sp>
        <p:nvSpPr>
          <p:cNvPr id="98316" name="Text Box 12"/>
          <p:cNvSpPr txBox="1">
            <a:spLocks noChangeArrowheads="1"/>
          </p:cNvSpPr>
          <p:nvPr/>
        </p:nvSpPr>
        <p:spPr bwMode="auto">
          <a:xfrm>
            <a:off x="2286000" y="2971800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3333FF"/>
                </a:solidFill>
              </a:rPr>
              <a:t>problems</a:t>
            </a:r>
          </a:p>
        </p:txBody>
      </p:sp>
      <p:sp>
        <p:nvSpPr>
          <p:cNvPr id="98317" name="Text Box 13"/>
          <p:cNvSpPr txBox="1">
            <a:spLocks noChangeArrowheads="1"/>
          </p:cNvSpPr>
          <p:nvPr/>
        </p:nvSpPr>
        <p:spPr bwMode="auto">
          <a:xfrm>
            <a:off x="1752600" y="5029200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3333FF"/>
                </a:solidFill>
              </a:rPr>
              <a:t>someone</a:t>
            </a:r>
          </a:p>
        </p:txBody>
      </p:sp>
      <p:sp>
        <p:nvSpPr>
          <p:cNvPr id="98318" name="Text Box 14"/>
          <p:cNvSpPr txBox="1">
            <a:spLocks noChangeArrowheads="1"/>
          </p:cNvSpPr>
          <p:nvPr/>
        </p:nvSpPr>
        <p:spPr bwMode="auto">
          <a:xfrm>
            <a:off x="4953000" y="4953000"/>
            <a:ext cx="896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>
                <a:solidFill>
                  <a:srgbClr val="3333FF"/>
                </a:solidFill>
              </a:rPr>
              <a:t>jokes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8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8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8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83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8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8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8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8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8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10" grpId="0"/>
      <p:bldP spid="98311" grpId="0"/>
      <p:bldP spid="98312" grpId="0"/>
      <p:bldP spid="98313" grpId="0"/>
      <p:bldP spid="98314" grpId="0"/>
      <p:bldP spid="98315" grpId="0"/>
      <p:bldP spid="98316" grpId="0"/>
      <p:bldP spid="98317" grpId="0"/>
      <p:bldP spid="9831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609600"/>
          </a:xfrm>
          <a:solidFill>
            <a:srgbClr val="660066"/>
          </a:solidFill>
        </p:spPr>
        <p:txBody>
          <a:bodyPr/>
          <a:lstStyle/>
          <a:p>
            <a:pPr eaLnBrk="1" hangingPunct="1"/>
            <a:r>
              <a:rPr lang="en-US" altLang="zh-CN" sz="3200" b="1" dirty="0" smtClean="0">
                <a:solidFill>
                  <a:srgbClr val="00FFFF"/>
                </a:solidFill>
              </a:rPr>
              <a:t>Competition</a:t>
            </a:r>
            <a:r>
              <a:rPr lang="zh-CN" altLang="en-US" sz="3200" b="1" dirty="0" smtClean="0">
                <a:solidFill>
                  <a:srgbClr val="00FFFF"/>
                </a:solidFill>
              </a:rPr>
              <a:t>：</a:t>
            </a:r>
            <a:r>
              <a:rPr lang="en-US" altLang="zh-CN" sz="3200" b="1" dirty="0" smtClean="0">
                <a:solidFill>
                  <a:srgbClr val="00FFFF"/>
                </a:solidFill>
              </a:rPr>
              <a:t>Make sentences with the phrases. </a:t>
            </a:r>
          </a:p>
        </p:txBody>
      </p:sp>
      <p:sp>
        <p:nvSpPr>
          <p:cNvPr id="16387" name="Rectangle 4"/>
          <p:cNvSpPr/>
          <p:nvPr/>
        </p:nvSpPr>
        <p:spPr bwMode="auto">
          <a:xfrm>
            <a:off x="1447800" y="838200"/>
            <a:ext cx="2362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good/bad at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good/bad for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worry about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strict with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pleased with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afraid  of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sorry for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interested in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angry with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fond of </a:t>
            </a:r>
          </a:p>
          <a:p>
            <a:pPr marL="342900" indent="-342900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FF0066"/>
                </a:solidFill>
                <a:latin typeface="Times New Roman" panose="02020603050405020304" pitchFamily="18" charset="0"/>
                <a:ea typeface="楷体" panose="02010609060101010101" pitchFamily="49" charset="-122"/>
              </a:rPr>
              <a:t>popular with</a:t>
            </a:r>
          </a:p>
        </p:txBody>
      </p:sp>
      <p:grpSp>
        <p:nvGrpSpPr>
          <p:cNvPr id="16388" name="Group 7"/>
          <p:cNvGrpSpPr/>
          <p:nvPr/>
        </p:nvGrpSpPr>
        <p:grpSpPr bwMode="auto">
          <a:xfrm>
            <a:off x="304800" y="990600"/>
            <a:ext cx="1295400" cy="5486400"/>
            <a:chOff x="2400" y="624"/>
            <a:chExt cx="816" cy="3456"/>
          </a:xfrm>
        </p:grpSpPr>
        <p:sp>
          <p:nvSpPr>
            <p:cNvPr id="16389" name="Text Box 5"/>
            <p:cNvSpPr txBox="1">
              <a:spLocks noChangeArrowheads="1"/>
            </p:cNvSpPr>
            <p:nvPr/>
          </p:nvSpPr>
          <p:spPr bwMode="auto">
            <a:xfrm>
              <a:off x="2400" y="2160"/>
              <a:ext cx="5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 dirty="0">
                  <a:solidFill>
                    <a:srgbClr val="FF0066"/>
                  </a:solidFill>
                  <a:latin typeface="Times New Roman" panose="02020603050405020304" pitchFamily="18" charset="0"/>
                </a:rPr>
                <a:t>be</a:t>
              </a:r>
            </a:p>
          </p:txBody>
        </p:sp>
        <p:sp>
          <p:nvSpPr>
            <p:cNvPr id="16390" name="AutoShape 6"/>
            <p:cNvSpPr/>
            <p:nvPr/>
          </p:nvSpPr>
          <p:spPr bwMode="auto">
            <a:xfrm>
              <a:off x="2832" y="624"/>
              <a:ext cx="384" cy="3456"/>
            </a:xfrm>
            <a:prstGeom prst="leftBrace">
              <a:avLst>
                <a:gd name="adj1" fmla="val 75000"/>
                <a:gd name="adj2" fmla="val 50000"/>
              </a:avLst>
            </a:prstGeom>
            <a:noFill/>
            <a:ln w="9525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12954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altLang="zh-CN" sz="3600" b="1" dirty="0">
                <a:solidFill>
                  <a:schemeClr val="tx2"/>
                </a:solidFill>
              </a:rPr>
              <a:t>Homework</a:t>
            </a:r>
            <a:endParaRPr lang="ja-JP" altLang="en-US" sz="3600" b="1" dirty="0">
              <a:solidFill>
                <a:schemeClr val="tx2"/>
              </a:solidFill>
            </a:endParaRPr>
          </a:p>
        </p:txBody>
      </p:sp>
      <p:grpSp>
        <p:nvGrpSpPr>
          <p:cNvPr id="29699" name="Group 15"/>
          <p:cNvGrpSpPr/>
          <p:nvPr/>
        </p:nvGrpSpPr>
        <p:grpSpPr bwMode="auto">
          <a:xfrm>
            <a:off x="1447800" y="1447800"/>
            <a:ext cx="7467600" cy="3810000"/>
            <a:chOff x="864" y="912"/>
            <a:chExt cx="4416" cy="3024"/>
          </a:xfrm>
        </p:grpSpPr>
        <p:grpSp>
          <p:nvGrpSpPr>
            <p:cNvPr id="29700" name="Group 5"/>
            <p:cNvGrpSpPr/>
            <p:nvPr/>
          </p:nvGrpSpPr>
          <p:grpSpPr bwMode="auto">
            <a:xfrm>
              <a:off x="864" y="912"/>
              <a:ext cx="2156" cy="2994"/>
              <a:chOff x="431" y="935"/>
              <a:chExt cx="2450" cy="2994"/>
            </a:xfrm>
          </p:grpSpPr>
          <p:sp>
            <p:nvSpPr>
              <p:cNvPr id="29704" name="AutoShape 6" descr="横線 (太)"/>
              <p:cNvSpPr>
                <a:spLocks noChangeArrowheads="1"/>
              </p:cNvSpPr>
              <p:nvPr/>
            </p:nvSpPr>
            <p:spPr bwMode="auto">
              <a:xfrm>
                <a:off x="431" y="935"/>
                <a:ext cx="2450" cy="2994"/>
              </a:xfrm>
              <a:prstGeom prst="homePlate">
                <a:avLst>
                  <a:gd name="adj" fmla="val 14917"/>
                </a:avLst>
              </a:prstGeom>
              <a:pattFill prst="dkHorz">
                <a:fgClr>
                  <a:srgbClr val="A5FFA5"/>
                </a:fgClr>
                <a:bgClr>
                  <a:srgbClr val="CCFFFF"/>
                </a:bgClr>
              </a:pattFill>
              <a:ln w="28575">
                <a:solidFill>
                  <a:srgbClr val="339966"/>
                </a:solidFill>
                <a:miter lim="800000"/>
              </a:ln>
            </p:spPr>
            <p:txBody>
              <a:bodyPr lIns="360000"/>
              <a:lstStyle/>
              <a:p>
                <a:pPr marL="342900" indent="-342900">
                  <a:buFontTx/>
                  <a:buAutoNum type="arabicPeriod"/>
                </a:pPr>
                <a:r>
                  <a:rPr kumimoji="1" lang="en-US" altLang="zh-CN" sz="2400" dirty="0">
                    <a:ea typeface="DFKai-SB" pitchFamily="65" charset="-120"/>
                  </a:rPr>
                  <a:t>Review the key words and sentences in Section B. </a:t>
                </a:r>
              </a:p>
              <a:p>
                <a:pPr marL="342900" indent="-342900"/>
                <a:r>
                  <a:rPr kumimoji="1" lang="en-US" altLang="zh-CN" sz="2400" dirty="0">
                    <a:ea typeface="DFKai-SB" pitchFamily="65" charset="-120"/>
                  </a:rPr>
                  <a:t>2. Write something about your  unhappy feeling and how you solve it. </a:t>
                </a:r>
                <a:r>
                  <a:rPr kumimoji="1" lang="en-US" altLang="zh-CN" sz="2400" dirty="0" smtClean="0">
                    <a:ea typeface="DFKai-SB" pitchFamily="65" charset="-120"/>
                  </a:rPr>
                  <a:t> </a:t>
                </a:r>
                <a:endParaRPr kumimoji="1" lang="en-US" altLang="ja-JP" sz="2400" dirty="0">
                  <a:ea typeface="DFKai-SB" pitchFamily="65" charset="-120"/>
                </a:endParaRPr>
              </a:p>
            </p:txBody>
          </p:sp>
          <p:sp>
            <p:nvSpPr>
              <p:cNvPr id="29705" name="Rectangle 7"/>
              <p:cNvSpPr>
                <a:spLocks noChangeArrowheads="1"/>
              </p:cNvSpPr>
              <p:nvPr/>
            </p:nvSpPr>
            <p:spPr bwMode="auto">
              <a:xfrm>
                <a:off x="431" y="935"/>
                <a:ext cx="181" cy="2994"/>
              </a:xfrm>
              <a:prstGeom prst="rect">
                <a:avLst/>
              </a:prstGeom>
              <a:solidFill>
                <a:srgbClr val="33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grpSp>
          <p:nvGrpSpPr>
            <p:cNvPr id="29701" name="Group 14"/>
            <p:cNvGrpSpPr/>
            <p:nvPr/>
          </p:nvGrpSpPr>
          <p:grpSpPr bwMode="auto">
            <a:xfrm>
              <a:off x="3024" y="912"/>
              <a:ext cx="2256" cy="3024"/>
              <a:chOff x="2928" y="912"/>
              <a:chExt cx="2256" cy="3024"/>
            </a:xfrm>
          </p:grpSpPr>
          <p:sp>
            <p:nvSpPr>
              <p:cNvPr id="29702" name="AutoShape 9" descr="横線 (太)"/>
              <p:cNvSpPr>
                <a:spLocks noChangeArrowheads="1"/>
              </p:cNvSpPr>
              <p:nvPr/>
            </p:nvSpPr>
            <p:spPr bwMode="auto">
              <a:xfrm flipH="1">
                <a:off x="2928" y="912"/>
                <a:ext cx="2112" cy="2994"/>
              </a:xfrm>
              <a:prstGeom prst="homePlate">
                <a:avLst>
                  <a:gd name="adj" fmla="val 14917"/>
                </a:avLst>
              </a:prstGeom>
              <a:pattFill prst="dkHorz">
                <a:fgClr>
                  <a:srgbClr val="FFCCFF"/>
                </a:fgClr>
                <a:bgClr>
                  <a:srgbClr val="FFCC99"/>
                </a:bgClr>
              </a:pattFill>
              <a:ln w="28575">
                <a:solidFill>
                  <a:srgbClr val="CC0066"/>
                </a:solidFill>
                <a:miter lim="800000"/>
              </a:ln>
            </p:spPr>
            <p:txBody>
              <a:bodyPr rIns="360000"/>
              <a:lstStyle/>
              <a:p>
                <a:r>
                  <a:rPr kumimoji="1" lang="en-US" altLang="zh-CN" sz="2400" dirty="0">
                    <a:ea typeface="DFKai-SB" pitchFamily="65" charset="-120"/>
                  </a:rPr>
                  <a:t>3. Preview Section C of Topic 2. </a:t>
                </a:r>
                <a:endParaRPr kumimoji="1" lang="en-US" altLang="ja-JP" sz="2400" dirty="0">
                  <a:ea typeface="DFKai-SB" pitchFamily="65" charset="-120"/>
                </a:endParaRPr>
              </a:p>
            </p:txBody>
          </p:sp>
          <p:sp>
            <p:nvSpPr>
              <p:cNvPr id="29703" name="Rectangle 10"/>
              <p:cNvSpPr>
                <a:spLocks noChangeArrowheads="1"/>
              </p:cNvSpPr>
              <p:nvPr/>
            </p:nvSpPr>
            <p:spPr bwMode="auto">
              <a:xfrm>
                <a:off x="4992" y="912"/>
                <a:ext cx="192" cy="3024"/>
              </a:xfrm>
              <a:prstGeom prst="rect">
                <a:avLst/>
              </a:prstGeom>
              <a:solidFill>
                <a:srgbClr val="CC00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590800" y="1676400"/>
            <a:ext cx="4267200" cy="237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CC"/>
                </a:solidFill>
                <a:latin typeface="Baskerville Old Face" panose="02020602080505020303" pitchFamily="18" charset="0"/>
              </a:rPr>
              <a:t>The end.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zh-CN" dirty="0">
                <a:solidFill>
                  <a:srgbClr val="0000CC"/>
                </a:solidFill>
                <a:latin typeface="Baskerville Old Face" panose="02020602080505020303" pitchFamily="18" charset="0"/>
              </a:rPr>
              <a:t>	Thanks!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045E-16 2.59259E-6 L -0.7875 -0.0067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37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5" name="Picture 5" descr="7_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28600" y="457200"/>
            <a:ext cx="3781425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6" name="AutoShape 6"/>
          <p:cNvSpPr>
            <a:spLocks noChangeArrowheads="1"/>
          </p:cNvSpPr>
          <p:nvPr/>
        </p:nvSpPr>
        <p:spPr bwMode="auto">
          <a:xfrm>
            <a:off x="0" y="5029200"/>
            <a:ext cx="4953000" cy="1460500"/>
          </a:xfrm>
          <a:prstGeom prst="wedgeRoundRectCallout">
            <a:avLst>
              <a:gd name="adj1" fmla="val -4968"/>
              <a:gd name="adj2" fmla="val -103153"/>
              <a:gd name="adj3" fmla="val 16667"/>
            </a:avLst>
          </a:prstGeom>
          <a:solidFill>
            <a:srgbClr val="333333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Because </a:t>
            </a:r>
            <a:r>
              <a:rPr lang="en-US" altLang="zh-CN" sz="3200" b="1" u="sng">
                <a:solidFill>
                  <a:schemeClr val="bg1"/>
                </a:solidFill>
                <a:latin typeface="Times New Roman" panose="02020603050405020304" pitchFamily="18" charset="0"/>
              </a:rPr>
              <a:t>he did badly in the exam</a:t>
            </a: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.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=    He </a:t>
            </a:r>
            <a:r>
              <a:rPr lang="en-US" altLang="zh-CN" sz="3200" b="1">
                <a:solidFill>
                  <a:srgbClr val="00CCFF"/>
                </a:solidFill>
                <a:latin typeface="Times New Roman" panose="02020603050405020304" pitchFamily="18" charset="0"/>
              </a:rPr>
              <a:t>failed</a:t>
            </a: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 the exam.</a:t>
            </a:r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5257800" y="5562600"/>
            <a:ext cx="1752600" cy="579438"/>
          </a:xfrm>
          <a:prstGeom prst="rect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3200" b="1">
                <a:solidFill>
                  <a:srgbClr val="00CCFF"/>
                </a:solidFill>
                <a:latin typeface="Baskerville Old Face" panose="02020602080505020303" pitchFamily="18" charset="0"/>
              </a:rPr>
              <a:t>fail </a:t>
            </a:r>
            <a:r>
              <a:rPr lang="zh-CN" altLang="en-US" sz="3200" b="1">
                <a:solidFill>
                  <a:srgbClr val="00CCFF"/>
                </a:solidFill>
                <a:latin typeface="Baskerville Old Face" panose="02020602080505020303" pitchFamily="18" charset="0"/>
              </a:rPr>
              <a:t>失败</a:t>
            </a:r>
          </a:p>
        </p:txBody>
      </p:sp>
      <p:sp>
        <p:nvSpPr>
          <p:cNvPr id="71688" name="AutoShape 8"/>
          <p:cNvSpPr>
            <a:spLocks noChangeArrowheads="1"/>
          </p:cNvSpPr>
          <p:nvPr/>
        </p:nvSpPr>
        <p:spPr bwMode="auto">
          <a:xfrm>
            <a:off x="4267200" y="1600200"/>
            <a:ext cx="4648200" cy="935038"/>
          </a:xfrm>
          <a:prstGeom prst="wedgeRoundRectCallout">
            <a:avLst>
              <a:gd name="adj1" fmla="val -60042"/>
              <a:gd name="adj2" fmla="val 51190"/>
              <a:gd name="adj3" fmla="val 16667"/>
            </a:avLst>
          </a:prstGeom>
          <a:solidFill>
            <a:srgbClr val="333333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The mother is very ______with her son.</a:t>
            </a:r>
          </a:p>
        </p:txBody>
      </p:sp>
      <p:sp>
        <p:nvSpPr>
          <p:cNvPr id="71689" name="AutoShape 9"/>
          <p:cNvSpPr>
            <a:spLocks noChangeArrowheads="1"/>
          </p:cNvSpPr>
          <p:nvPr/>
        </p:nvSpPr>
        <p:spPr bwMode="auto">
          <a:xfrm>
            <a:off x="4343400" y="2901950"/>
            <a:ext cx="4572000" cy="512763"/>
          </a:xfrm>
          <a:prstGeom prst="wedgeRoundRectCallout">
            <a:avLst>
              <a:gd name="adj1" fmla="val -61634"/>
              <a:gd name="adj2" fmla="val 149380"/>
              <a:gd name="adj3" fmla="val 16667"/>
            </a:avLst>
          </a:prstGeom>
          <a:solidFill>
            <a:srgbClr val="333333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altLang="zh-CN" sz="32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The boy feels very____.</a:t>
            </a:r>
          </a:p>
        </p:txBody>
      </p:sp>
      <p:sp>
        <p:nvSpPr>
          <p:cNvPr id="71690" name="Rectangle 10"/>
          <p:cNvSpPr>
            <a:spLocks noChangeArrowheads="1"/>
          </p:cNvSpPr>
          <p:nvPr/>
        </p:nvSpPr>
        <p:spPr bwMode="auto">
          <a:xfrm>
            <a:off x="4970463" y="1905000"/>
            <a:ext cx="15065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>
                <a:solidFill>
                  <a:srgbClr val="00CCFF"/>
                </a:solidFill>
                <a:latin typeface="Times New Roman" panose="02020603050405020304" pitchFamily="18" charset="0"/>
              </a:rPr>
              <a:t>angry</a:t>
            </a:r>
          </a:p>
        </p:txBody>
      </p:sp>
      <p:sp>
        <p:nvSpPr>
          <p:cNvPr id="71691" name="Rectangle 11"/>
          <p:cNvSpPr>
            <a:spLocks noChangeArrowheads="1"/>
          </p:cNvSpPr>
          <p:nvPr/>
        </p:nvSpPr>
        <p:spPr bwMode="auto">
          <a:xfrm>
            <a:off x="7772400" y="2819400"/>
            <a:ext cx="7715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CCFF"/>
                </a:solidFill>
                <a:latin typeface="Times New Roman" panose="02020603050405020304" pitchFamily="18" charset="0"/>
              </a:rPr>
              <a:t>sad</a:t>
            </a:r>
          </a:p>
        </p:txBody>
      </p:sp>
      <p:sp>
        <p:nvSpPr>
          <p:cNvPr id="71692" name="AutoShape 12"/>
          <p:cNvSpPr>
            <a:spLocks noChangeArrowheads="1"/>
          </p:cNvSpPr>
          <p:nvPr/>
        </p:nvSpPr>
        <p:spPr bwMode="auto">
          <a:xfrm>
            <a:off x="4648200" y="4038600"/>
            <a:ext cx="1905000" cy="512763"/>
          </a:xfrm>
          <a:prstGeom prst="wedgeRoundRectCallout">
            <a:avLst>
              <a:gd name="adj1" fmla="val 45417"/>
              <a:gd name="adj2" fmla="val -18731"/>
              <a:gd name="adj3" fmla="val 16667"/>
            </a:avLst>
          </a:prstGeom>
          <a:solidFill>
            <a:srgbClr val="333333">
              <a:alpha val="7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ctr">
              <a:lnSpc>
                <a:spcPct val="80000"/>
              </a:lnSpc>
              <a:spcBef>
                <a:spcPct val="20000"/>
              </a:spcBef>
            </a:pPr>
            <a:r>
              <a:rPr lang="en-US" altLang="zh-CN" sz="3200" b="1">
                <a:solidFill>
                  <a:schemeClr val="bg1"/>
                </a:solidFill>
                <a:latin typeface="Times New Roman" panose="02020603050405020304" pitchFamily="18" charset="0"/>
              </a:rPr>
              <a:t>Why?</a:t>
            </a:r>
          </a:p>
        </p:txBody>
      </p:sp>
      <p:sp>
        <p:nvSpPr>
          <p:cNvPr id="71694" name="WordArt 14"/>
          <p:cNvSpPr>
            <a:spLocks noChangeArrowheads="1" noChangeShapeType="1" noTextEdit="1"/>
          </p:cNvSpPr>
          <p:nvPr/>
        </p:nvSpPr>
        <p:spPr bwMode="auto">
          <a:xfrm>
            <a:off x="2971800" y="5486400"/>
            <a:ext cx="1371600" cy="533400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zh-CN" altLang="en-US" sz="3600" kern="10">
                <a:ln w="9525">
                  <a:solidFill>
                    <a:srgbClr val="00FFFF"/>
                  </a:solidFill>
                  <a:round/>
                </a:ln>
                <a:solidFill>
                  <a:srgbClr val="00FF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考砸了！</a:t>
            </a:r>
          </a:p>
        </p:txBody>
      </p:sp>
      <p:pic>
        <p:nvPicPr>
          <p:cNvPr id="71696" name="Picture 1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257800" y="4919663"/>
            <a:ext cx="990600" cy="566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1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1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1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71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1000"/>
                                        <p:tgtEl>
                                          <p:spTgt spid="7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16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rgbClr val="FF0000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716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6" grpId="0" animBg="1"/>
      <p:bldP spid="71687" grpId="0" animBg="1"/>
      <p:bldP spid="71688" grpId="0" animBg="1"/>
      <p:bldP spid="71689" grpId="0" animBg="1"/>
      <p:bldP spid="71690" grpId="0"/>
      <p:bldP spid="71691" grpId="0"/>
      <p:bldP spid="71692" grpId="0" animBg="1"/>
      <p:bldP spid="7169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2" name="Picture 4" descr="2845742_500x500_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91200" y="685800"/>
            <a:ext cx="2919413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4" name="Picture 6" descr="10527931_05765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4800" y="609600"/>
            <a:ext cx="23622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3733" name="Picture 5" descr="ed6dc0c208d96e6d5b126cbcf2bef3e6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05200" y="4770438"/>
            <a:ext cx="289560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914400" y="3733800"/>
            <a:ext cx="3048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zh-CN" altLang="zh-CN" sz="1800"/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228600" y="36576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How does she feel?</a:t>
            </a:r>
          </a:p>
        </p:txBody>
      </p:sp>
      <p:sp>
        <p:nvSpPr>
          <p:cNvPr id="73737" name="Text Box 9"/>
          <p:cNvSpPr txBox="1">
            <a:spLocks noChangeArrowheads="1"/>
          </p:cNvSpPr>
          <p:nvPr/>
        </p:nvSpPr>
        <p:spPr bwMode="auto">
          <a:xfrm>
            <a:off x="228600" y="43434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She is very </a:t>
            </a:r>
            <a:r>
              <a:rPr lang="en-US" altLang="zh-CN" sz="2800">
                <a:solidFill>
                  <a:srgbClr val="CC3300"/>
                </a:solidFill>
              </a:rPr>
              <a:t>frightened.</a:t>
            </a:r>
            <a:r>
              <a:rPr lang="en-US" altLang="zh-CN" sz="2800"/>
              <a:t> 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228600" y="4953000"/>
            <a:ext cx="42672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Why is she frightened?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28600" y="5486400"/>
            <a:ext cx="4267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/>
              <a:t>Because she is afraid of the mouse. 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2819400" y="533400"/>
            <a:ext cx="28194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dirty="0"/>
              <a:t>But the cat feels </a:t>
            </a:r>
            <a:r>
              <a:rPr lang="en-US" altLang="zh-CN" sz="2800" dirty="0">
                <a:solidFill>
                  <a:srgbClr val="CC3300"/>
                </a:solidFill>
              </a:rPr>
              <a:t>happy</a:t>
            </a:r>
            <a:r>
              <a:rPr lang="en-US" altLang="zh-CN" sz="2800" dirty="0"/>
              <a:t> when he sees the mouse.</a:t>
            </a:r>
          </a:p>
        </p:txBody>
      </p:sp>
      <p:sp>
        <p:nvSpPr>
          <p:cNvPr id="73741" name="Rectangle 13"/>
          <p:cNvSpPr>
            <a:spLocks noChangeArrowheads="1"/>
          </p:cNvSpPr>
          <p:nvPr/>
        </p:nvSpPr>
        <p:spPr bwMode="auto">
          <a:xfrm>
            <a:off x="304800" y="3657600"/>
            <a:ext cx="4953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dirty="0">
                <a:solidFill>
                  <a:srgbClr val="FF0000"/>
                </a:solidFill>
              </a:rPr>
              <a:t>feeling n. </a:t>
            </a:r>
            <a:r>
              <a:rPr lang="zh-CN" altLang="en-US" sz="2800" dirty="0">
                <a:solidFill>
                  <a:srgbClr val="FF0000"/>
                </a:solidFill>
              </a:rPr>
              <a:t>感觉，感触；想法</a:t>
            </a:r>
          </a:p>
        </p:txBody>
      </p:sp>
      <p:sp>
        <p:nvSpPr>
          <p:cNvPr id="73742" name="Rectangle 14"/>
          <p:cNvSpPr>
            <a:spLocks noChangeArrowheads="1"/>
          </p:cNvSpPr>
          <p:nvPr/>
        </p:nvSpPr>
        <p:spPr bwMode="auto">
          <a:xfrm>
            <a:off x="304800" y="1905000"/>
            <a:ext cx="49530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</a:rPr>
              <a:t>Happy, frightened, sad, angry, and so on, are all words about </a:t>
            </a:r>
            <a:r>
              <a:rPr lang="en-US" altLang="zh-CN" sz="3200" b="1" dirty="0">
                <a:solidFill>
                  <a:srgbClr val="FF6600"/>
                </a:solidFill>
              </a:rPr>
              <a:t>feelings</a:t>
            </a:r>
            <a:r>
              <a:rPr lang="en-US" altLang="zh-CN" sz="3200" b="1" dirty="0">
                <a:solidFill>
                  <a:srgbClr val="0000FF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7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0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8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6" grpId="0" build="allAtOnce"/>
      <p:bldP spid="73737" grpId="0" build="allAtOnce"/>
      <p:bldP spid="73738" grpId="0" build="allAtOnce"/>
      <p:bldP spid="73739" grpId="0" build="allAtOnce"/>
      <p:bldP spid="73740" grpId="0" build="allAtOnce"/>
      <p:bldP spid="73741" grpId="0"/>
      <p:bldP spid="737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8"/>
          <p:cNvGrpSpPr/>
          <p:nvPr/>
        </p:nvGrpSpPr>
        <p:grpSpPr bwMode="auto">
          <a:xfrm>
            <a:off x="228600" y="4648200"/>
            <a:ext cx="3962400" cy="685800"/>
            <a:chOff x="192" y="624"/>
            <a:chExt cx="2976" cy="432"/>
          </a:xfrm>
        </p:grpSpPr>
        <p:sp>
          <p:nvSpPr>
            <p:cNvPr id="19484" name="AutoShape 16"/>
            <p:cNvSpPr>
              <a:spLocks noChangeArrowheads="1"/>
            </p:cNvSpPr>
            <p:nvPr/>
          </p:nvSpPr>
          <p:spPr bwMode="auto">
            <a:xfrm>
              <a:off x="192" y="624"/>
              <a:ext cx="2976" cy="432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5" name="Text Box 17"/>
            <p:cNvSpPr txBox="1">
              <a:spLocks noChangeArrowheads="1"/>
            </p:cNvSpPr>
            <p:nvPr/>
          </p:nvSpPr>
          <p:spPr bwMode="auto">
            <a:xfrm>
              <a:off x="192" y="672"/>
              <a:ext cx="29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rgbClr val="00FFFF"/>
                  </a:solidFill>
                </a:rPr>
                <a:t> What’s Li Hong like ?  </a:t>
              </a:r>
            </a:p>
          </p:txBody>
        </p:sp>
      </p:grpSp>
      <p:pic>
        <p:nvPicPr>
          <p:cNvPr id="19459" name="Picture 26" descr="11-1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412115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35"/>
          <p:cNvGrpSpPr/>
          <p:nvPr/>
        </p:nvGrpSpPr>
        <p:grpSpPr bwMode="auto">
          <a:xfrm>
            <a:off x="228600" y="5715000"/>
            <a:ext cx="4419600" cy="685800"/>
            <a:chOff x="144" y="1536"/>
            <a:chExt cx="2976" cy="432"/>
          </a:xfrm>
        </p:grpSpPr>
        <p:sp>
          <p:nvSpPr>
            <p:cNvPr id="19482" name="AutoShape 33"/>
            <p:cNvSpPr>
              <a:spLocks noChangeArrowheads="1"/>
            </p:cNvSpPr>
            <p:nvPr/>
          </p:nvSpPr>
          <p:spPr bwMode="auto">
            <a:xfrm>
              <a:off x="144" y="1536"/>
              <a:ext cx="2976" cy="432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3" name="Text Box 34"/>
            <p:cNvSpPr txBox="1">
              <a:spLocks noChangeArrowheads="1"/>
            </p:cNvSpPr>
            <p:nvPr/>
          </p:nvSpPr>
          <p:spPr bwMode="auto">
            <a:xfrm>
              <a:off x="144" y="1584"/>
              <a:ext cx="29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rgbClr val="CC0099"/>
                  </a:solidFill>
                </a:rPr>
                <a:t> She’s a quiet and shy girl.   </a:t>
              </a:r>
            </a:p>
          </p:txBody>
        </p:sp>
      </p:grpSp>
      <p:grpSp>
        <p:nvGrpSpPr>
          <p:cNvPr id="4" name="Group 36"/>
          <p:cNvGrpSpPr/>
          <p:nvPr/>
        </p:nvGrpSpPr>
        <p:grpSpPr bwMode="auto">
          <a:xfrm>
            <a:off x="228600" y="4648200"/>
            <a:ext cx="5105400" cy="685800"/>
            <a:chOff x="192" y="624"/>
            <a:chExt cx="2976" cy="432"/>
          </a:xfrm>
        </p:grpSpPr>
        <p:sp>
          <p:nvSpPr>
            <p:cNvPr id="19480" name="AutoShape 37"/>
            <p:cNvSpPr>
              <a:spLocks noChangeArrowheads="1"/>
            </p:cNvSpPr>
            <p:nvPr/>
          </p:nvSpPr>
          <p:spPr bwMode="auto">
            <a:xfrm>
              <a:off x="192" y="624"/>
              <a:ext cx="2976" cy="432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81" name="Text Box 38"/>
            <p:cNvSpPr txBox="1">
              <a:spLocks noChangeArrowheads="1"/>
            </p:cNvSpPr>
            <p:nvPr/>
          </p:nvSpPr>
          <p:spPr bwMode="auto">
            <a:xfrm>
              <a:off x="192" y="672"/>
              <a:ext cx="29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rgbClr val="00FFFF"/>
                  </a:solidFill>
                </a:rPr>
                <a:t>How is she feeling these days?</a:t>
              </a:r>
            </a:p>
          </p:txBody>
        </p:sp>
      </p:grpSp>
      <p:grpSp>
        <p:nvGrpSpPr>
          <p:cNvPr id="5" name="Group 39"/>
          <p:cNvGrpSpPr/>
          <p:nvPr/>
        </p:nvGrpSpPr>
        <p:grpSpPr bwMode="auto">
          <a:xfrm>
            <a:off x="228600" y="5715000"/>
            <a:ext cx="4953000" cy="685800"/>
            <a:chOff x="144" y="1536"/>
            <a:chExt cx="2976" cy="432"/>
          </a:xfrm>
        </p:grpSpPr>
        <p:sp>
          <p:nvSpPr>
            <p:cNvPr id="19478" name="AutoShape 40"/>
            <p:cNvSpPr>
              <a:spLocks noChangeArrowheads="1"/>
            </p:cNvSpPr>
            <p:nvPr/>
          </p:nvSpPr>
          <p:spPr bwMode="auto">
            <a:xfrm>
              <a:off x="144" y="1536"/>
              <a:ext cx="2976" cy="432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9" name="Text Box 41"/>
            <p:cNvSpPr txBox="1">
              <a:spLocks noChangeArrowheads="1"/>
            </p:cNvSpPr>
            <p:nvPr/>
          </p:nvSpPr>
          <p:spPr bwMode="auto">
            <a:xfrm>
              <a:off x="144" y="1584"/>
              <a:ext cx="29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rgbClr val="CC0099"/>
                  </a:solidFill>
                </a:rPr>
                <a:t> She’s feeling sad and lonely. </a:t>
              </a:r>
            </a:p>
          </p:txBody>
        </p:sp>
      </p:grpSp>
      <p:grpSp>
        <p:nvGrpSpPr>
          <p:cNvPr id="6" name="Group 42"/>
          <p:cNvGrpSpPr/>
          <p:nvPr/>
        </p:nvGrpSpPr>
        <p:grpSpPr bwMode="auto">
          <a:xfrm>
            <a:off x="228600" y="4648200"/>
            <a:ext cx="4114800" cy="685800"/>
            <a:chOff x="192" y="624"/>
            <a:chExt cx="2976" cy="432"/>
          </a:xfrm>
        </p:grpSpPr>
        <p:sp>
          <p:nvSpPr>
            <p:cNvPr id="19476" name="AutoShape 43"/>
            <p:cNvSpPr>
              <a:spLocks noChangeArrowheads="1"/>
            </p:cNvSpPr>
            <p:nvPr/>
          </p:nvSpPr>
          <p:spPr bwMode="auto">
            <a:xfrm>
              <a:off x="192" y="624"/>
              <a:ext cx="2976" cy="432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7" name="Text Box 44"/>
            <p:cNvSpPr txBox="1">
              <a:spLocks noChangeArrowheads="1"/>
            </p:cNvSpPr>
            <p:nvPr/>
          </p:nvSpPr>
          <p:spPr bwMode="auto">
            <a:xfrm>
              <a:off x="192" y="672"/>
              <a:ext cx="29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rgbClr val="00FFFF"/>
                  </a:solidFill>
                </a:rPr>
                <a:t>Why is she feeling sad?</a:t>
              </a:r>
            </a:p>
          </p:txBody>
        </p:sp>
      </p:grpSp>
      <p:grpSp>
        <p:nvGrpSpPr>
          <p:cNvPr id="7" name="Group 45"/>
          <p:cNvGrpSpPr/>
          <p:nvPr/>
        </p:nvGrpSpPr>
        <p:grpSpPr bwMode="auto">
          <a:xfrm>
            <a:off x="228600" y="5715000"/>
            <a:ext cx="7315200" cy="685800"/>
            <a:chOff x="144" y="1536"/>
            <a:chExt cx="2976" cy="432"/>
          </a:xfrm>
        </p:grpSpPr>
        <p:sp>
          <p:nvSpPr>
            <p:cNvPr id="19474" name="AutoShape 46"/>
            <p:cNvSpPr>
              <a:spLocks noChangeArrowheads="1"/>
            </p:cNvSpPr>
            <p:nvPr/>
          </p:nvSpPr>
          <p:spPr bwMode="auto">
            <a:xfrm>
              <a:off x="144" y="1536"/>
              <a:ext cx="2976" cy="432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5" name="Text Box 47"/>
            <p:cNvSpPr txBox="1">
              <a:spLocks noChangeArrowheads="1"/>
            </p:cNvSpPr>
            <p:nvPr/>
          </p:nvSpPr>
          <p:spPr bwMode="auto">
            <a:xfrm>
              <a:off x="144" y="1584"/>
              <a:ext cx="29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rgbClr val="CC0099"/>
                  </a:solidFill>
                </a:rPr>
                <a:t>Because she did badly in the English exam. </a:t>
              </a:r>
            </a:p>
          </p:txBody>
        </p:sp>
      </p:grpSp>
      <p:grpSp>
        <p:nvGrpSpPr>
          <p:cNvPr id="8" name="Group 48"/>
          <p:cNvGrpSpPr/>
          <p:nvPr/>
        </p:nvGrpSpPr>
        <p:grpSpPr bwMode="auto">
          <a:xfrm>
            <a:off x="228600" y="4648200"/>
            <a:ext cx="4495800" cy="685800"/>
            <a:chOff x="192" y="624"/>
            <a:chExt cx="2976" cy="432"/>
          </a:xfrm>
        </p:grpSpPr>
        <p:sp>
          <p:nvSpPr>
            <p:cNvPr id="19472" name="AutoShape 49"/>
            <p:cNvSpPr>
              <a:spLocks noChangeArrowheads="1"/>
            </p:cNvSpPr>
            <p:nvPr/>
          </p:nvSpPr>
          <p:spPr bwMode="auto">
            <a:xfrm>
              <a:off x="192" y="624"/>
              <a:ext cx="2976" cy="432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3" name="Text Box 50"/>
            <p:cNvSpPr txBox="1">
              <a:spLocks noChangeArrowheads="1"/>
            </p:cNvSpPr>
            <p:nvPr/>
          </p:nvSpPr>
          <p:spPr bwMode="auto">
            <a:xfrm>
              <a:off x="192" y="672"/>
              <a:ext cx="29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rgbClr val="00FFFF"/>
                  </a:solidFill>
                </a:rPr>
                <a:t>Why does she feel lonely?</a:t>
              </a:r>
            </a:p>
          </p:txBody>
        </p:sp>
      </p:grpSp>
      <p:grpSp>
        <p:nvGrpSpPr>
          <p:cNvPr id="9" name="Group 51"/>
          <p:cNvGrpSpPr/>
          <p:nvPr/>
        </p:nvGrpSpPr>
        <p:grpSpPr bwMode="auto">
          <a:xfrm>
            <a:off x="304800" y="5715000"/>
            <a:ext cx="6629400" cy="685800"/>
            <a:chOff x="144" y="1536"/>
            <a:chExt cx="2976" cy="432"/>
          </a:xfrm>
        </p:grpSpPr>
        <p:sp>
          <p:nvSpPr>
            <p:cNvPr id="19470" name="AutoShape 52"/>
            <p:cNvSpPr>
              <a:spLocks noChangeArrowheads="1"/>
            </p:cNvSpPr>
            <p:nvPr/>
          </p:nvSpPr>
          <p:spPr bwMode="auto">
            <a:xfrm>
              <a:off x="144" y="1536"/>
              <a:ext cx="2976" cy="432"/>
            </a:xfrm>
            <a:prstGeom prst="roundRect">
              <a:avLst>
                <a:gd name="adj" fmla="val 16667"/>
              </a:avLst>
            </a:prstGeom>
            <a:solidFill>
              <a:srgbClr val="00CCFF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71" name="Text Box 53"/>
            <p:cNvSpPr txBox="1">
              <a:spLocks noChangeArrowheads="1"/>
            </p:cNvSpPr>
            <p:nvPr/>
          </p:nvSpPr>
          <p:spPr bwMode="auto">
            <a:xfrm>
              <a:off x="144" y="1584"/>
              <a:ext cx="29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rgbClr val="CC0099"/>
                  </a:solidFill>
                </a:rPr>
                <a:t>Because she has no friends to talk with. </a:t>
              </a:r>
            </a:p>
          </p:txBody>
        </p:sp>
      </p:grpSp>
      <p:grpSp>
        <p:nvGrpSpPr>
          <p:cNvPr id="10" name="Group 54"/>
          <p:cNvGrpSpPr/>
          <p:nvPr/>
        </p:nvGrpSpPr>
        <p:grpSpPr bwMode="auto">
          <a:xfrm>
            <a:off x="228600" y="4648200"/>
            <a:ext cx="4876800" cy="685800"/>
            <a:chOff x="192" y="624"/>
            <a:chExt cx="2976" cy="432"/>
          </a:xfrm>
        </p:grpSpPr>
        <p:sp>
          <p:nvSpPr>
            <p:cNvPr id="19468" name="AutoShape 55"/>
            <p:cNvSpPr>
              <a:spLocks noChangeArrowheads="1"/>
            </p:cNvSpPr>
            <p:nvPr/>
          </p:nvSpPr>
          <p:spPr bwMode="auto">
            <a:xfrm>
              <a:off x="192" y="624"/>
              <a:ext cx="2976" cy="432"/>
            </a:xfrm>
            <a:prstGeom prst="roundRect">
              <a:avLst>
                <a:gd name="adj" fmla="val 16667"/>
              </a:avLst>
            </a:prstGeom>
            <a:solidFill>
              <a:schemeClr val="folHlink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9469" name="Text Box 56"/>
            <p:cNvSpPr txBox="1">
              <a:spLocks noChangeArrowheads="1"/>
            </p:cNvSpPr>
            <p:nvPr/>
          </p:nvSpPr>
          <p:spPr bwMode="auto">
            <a:xfrm>
              <a:off x="192" y="672"/>
              <a:ext cx="297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 b="1">
                  <a:solidFill>
                    <a:srgbClr val="00FFFF"/>
                  </a:solidFill>
                  <a:latin typeface="Times New Roman" panose="02020603050405020304" pitchFamily="18" charset="0"/>
                </a:rPr>
                <a:t>What’s Miss Wang’s advice?</a:t>
              </a:r>
            </a:p>
          </p:txBody>
        </p:sp>
      </p:grpSp>
    </p:spTree>
  </p:cSld>
  <p:clrMapOvr>
    <a:masterClrMapping/>
  </p:clrMapOvr>
  <p:transition>
    <p:sndAc>
      <p:stSnd>
        <p:snd r:embed="rId2" name="camera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12"/>
          <p:cNvSpPr>
            <a:spLocks noGrp="1"/>
          </p:cNvSpPr>
          <p:nvPr>
            <p:ph type="title"/>
          </p:nvPr>
        </p:nvSpPr>
        <p:spPr>
          <a:xfrm>
            <a:off x="1828800" y="304800"/>
            <a:ext cx="7010400" cy="990600"/>
          </a:xfrm>
          <a:gradFill rotWithShape="1">
            <a:gsLst>
              <a:gs pos="0">
                <a:srgbClr val="00FFCC"/>
              </a:gs>
              <a:gs pos="100000">
                <a:srgbClr val="FFFFFF"/>
              </a:gs>
            </a:gsLst>
            <a:lin ang="5400000" scaled="1"/>
          </a:gradFill>
        </p:spPr>
        <p:txBody>
          <a:bodyPr/>
          <a:lstStyle/>
          <a:p>
            <a:pPr algn="l" eaLnBrk="1" hangingPunct="1"/>
            <a:r>
              <a:rPr lang="en-US" altLang="zh-CN" sz="3200" dirty="0" smtClean="0"/>
              <a:t>Listen to 1a and tick the problems and suggestions you hear. </a:t>
            </a:r>
          </a:p>
        </p:txBody>
      </p:sp>
      <p:grpSp>
        <p:nvGrpSpPr>
          <p:cNvPr id="1029" name="Group 100"/>
          <p:cNvGrpSpPr/>
          <p:nvPr/>
        </p:nvGrpSpPr>
        <p:grpSpPr bwMode="auto">
          <a:xfrm>
            <a:off x="533400" y="381000"/>
            <a:ext cx="762000" cy="533400"/>
            <a:chOff x="336" y="240"/>
            <a:chExt cx="480" cy="336"/>
          </a:xfrm>
        </p:grpSpPr>
        <p:sp>
          <p:nvSpPr>
            <p:cNvPr id="2" name="Oval 97"/>
            <p:cNvSpPr>
              <a:spLocks noChangeArrowheads="1"/>
            </p:cNvSpPr>
            <p:nvPr/>
          </p:nvSpPr>
          <p:spPr bwMode="auto">
            <a:xfrm>
              <a:off x="336" y="240"/>
              <a:ext cx="480" cy="336"/>
            </a:xfrm>
            <a:prstGeom prst="ellipse">
              <a:avLst/>
            </a:prstGeom>
            <a:gradFill rotWithShape="1">
              <a:gsLst>
                <a:gs pos="0">
                  <a:srgbClr val="00FFFF"/>
                </a:gs>
                <a:gs pos="100000">
                  <a:schemeClr val="bg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46" name="Text Box 96"/>
            <p:cNvSpPr txBox="1">
              <a:spLocks noChangeArrowheads="1"/>
            </p:cNvSpPr>
            <p:nvPr/>
          </p:nvSpPr>
          <p:spPr bwMode="auto">
            <a:xfrm>
              <a:off x="384" y="240"/>
              <a:ext cx="43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800"/>
                <a:t>1b</a:t>
              </a:r>
            </a:p>
          </p:txBody>
        </p:sp>
      </p:grpSp>
      <p:grpSp>
        <p:nvGrpSpPr>
          <p:cNvPr id="1030" name="Group 104"/>
          <p:cNvGrpSpPr/>
          <p:nvPr/>
        </p:nvGrpSpPr>
        <p:grpSpPr bwMode="auto">
          <a:xfrm>
            <a:off x="4495800" y="1905000"/>
            <a:ext cx="4419600" cy="3276600"/>
            <a:chOff x="2832" y="1152"/>
            <a:chExt cx="2784" cy="2064"/>
          </a:xfrm>
        </p:grpSpPr>
        <p:sp>
          <p:nvSpPr>
            <p:cNvPr id="1041" name="Text Box 87"/>
            <p:cNvSpPr txBox="1">
              <a:spLocks noChangeArrowheads="1"/>
            </p:cNvSpPr>
            <p:nvPr/>
          </p:nvSpPr>
          <p:spPr bwMode="auto">
            <a:xfrm>
              <a:off x="2832" y="1152"/>
              <a:ext cx="2784" cy="2064"/>
            </a:xfrm>
            <a:prstGeom prst="rect">
              <a:avLst/>
            </a:prstGeom>
            <a:solidFill>
              <a:srgbClr val="800080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marL="342900" indent="-3429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800" b="1" u="sng">
                  <a:solidFill>
                    <a:schemeClr val="bg1"/>
                  </a:solidFill>
                  <a:latin typeface="Times New Roman" panose="02020603050405020304" pitchFamily="18" charset="0"/>
                </a:rPr>
                <a:t>Suggestion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	</a:t>
              </a:r>
              <a:r>
                <a:rPr lang="zh-CN" altLang="zh-CN" sz="2800"/>
                <a:t> </a:t>
              </a:r>
              <a:r>
                <a: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	1. find others to talk to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		2. have a good rest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	</a:t>
              </a:r>
              <a:r>
                <a:rPr lang="zh-CN" altLang="zh-CN" sz="2800"/>
                <a:t> </a:t>
              </a:r>
              <a:r>
                <a:rPr lang="en-US" altLang="zh-CN" sz="2800">
                  <a:solidFill>
                    <a:schemeClr val="bg1"/>
                  </a:solidFill>
                  <a:latin typeface="Times New Roman" panose="02020603050405020304" pitchFamily="18" charset="0"/>
                </a:rPr>
                <a:t>	3. make friends with Helen</a:t>
              </a:r>
            </a:p>
          </p:txBody>
        </p:sp>
        <p:sp>
          <p:nvSpPr>
            <p:cNvPr id="3" name="Text Box 90"/>
            <p:cNvSpPr txBox="1">
              <a:spLocks noChangeArrowheads="1"/>
            </p:cNvSpPr>
            <p:nvPr/>
          </p:nvSpPr>
          <p:spPr bwMode="auto">
            <a:xfrm>
              <a:off x="3120" y="1587"/>
              <a:ext cx="240" cy="243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sz="1800">
                <a:solidFill>
                  <a:schemeClr val="bg1"/>
                </a:solidFill>
              </a:endParaRPr>
            </a:p>
          </p:txBody>
        </p:sp>
        <p:sp>
          <p:nvSpPr>
            <p:cNvPr id="1043" name="Text Box 91"/>
            <p:cNvSpPr txBox="1">
              <a:spLocks noChangeArrowheads="1"/>
            </p:cNvSpPr>
            <p:nvPr/>
          </p:nvSpPr>
          <p:spPr bwMode="auto">
            <a:xfrm>
              <a:off x="3120" y="1971"/>
              <a:ext cx="240" cy="243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sz="1800">
                <a:solidFill>
                  <a:schemeClr val="bg1"/>
                </a:solidFill>
              </a:endParaRPr>
            </a:p>
          </p:txBody>
        </p:sp>
        <p:sp>
          <p:nvSpPr>
            <p:cNvPr id="4" name="Text Box 92"/>
            <p:cNvSpPr txBox="1">
              <a:spLocks noChangeArrowheads="1"/>
            </p:cNvSpPr>
            <p:nvPr/>
          </p:nvSpPr>
          <p:spPr bwMode="auto">
            <a:xfrm>
              <a:off x="3120" y="2403"/>
              <a:ext cx="240" cy="243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sz="1800">
                <a:solidFill>
                  <a:schemeClr val="bg1"/>
                </a:solidFill>
              </a:endParaRPr>
            </a:p>
          </p:txBody>
        </p:sp>
      </p:grpSp>
      <p:grpSp>
        <p:nvGrpSpPr>
          <p:cNvPr id="1031" name="Group 103"/>
          <p:cNvGrpSpPr/>
          <p:nvPr/>
        </p:nvGrpSpPr>
        <p:grpSpPr bwMode="auto">
          <a:xfrm>
            <a:off x="304800" y="1905000"/>
            <a:ext cx="3886200" cy="3324225"/>
            <a:chOff x="192" y="1200"/>
            <a:chExt cx="2448" cy="2094"/>
          </a:xfrm>
        </p:grpSpPr>
        <p:sp>
          <p:nvSpPr>
            <p:cNvPr id="1037" name="Text Box 86"/>
            <p:cNvSpPr txBox="1">
              <a:spLocks noChangeArrowheads="1"/>
            </p:cNvSpPr>
            <p:nvPr/>
          </p:nvSpPr>
          <p:spPr bwMode="auto">
            <a:xfrm>
              <a:off x="192" y="1200"/>
              <a:ext cx="2448" cy="2094"/>
            </a:xfrm>
            <a:prstGeom prst="rect">
              <a:avLst/>
            </a:prstGeom>
            <a:solidFill>
              <a:srgbClr val="0000FF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42900" indent="-3429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zh-CN" sz="2800" b="1" u="sng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Problem    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	</a:t>
              </a:r>
              <a:r>
                <a:rPr lang="zh-CN" altLang="zh-CN" sz="2800" dirty="0"/>
                <a:t> </a:t>
              </a:r>
              <a:r>
                <a:rPr lang="en-US" altLang="zh-CN" sz="2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	A. feels sad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	</a:t>
              </a:r>
              <a:r>
                <a:rPr lang="zh-CN" altLang="zh-CN" sz="2800" dirty="0"/>
                <a:t> </a:t>
              </a:r>
              <a:r>
                <a:rPr lang="en-US" altLang="zh-CN" sz="2800" dirty="0"/>
                <a:t> </a:t>
              </a:r>
              <a:r>
                <a:rPr lang="zh-CN" altLang="zh-CN" sz="2800" dirty="0"/>
                <a:t> </a:t>
              </a:r>
              <a:r>
                <a:rPr lang="en-US" altLang="zh-CN" sz="2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	B. doesn’t know how to talk with others</a:t>
              </a:r>
            </a:p>
            <a:p>
              <a:pPr eaLnBrk="1" hangingPunct="1">
                <a:spcBef>
                  <a:spcPct val="50000"/>
                </a:spcBef>
              </a:pPr>
              <a:r>
                <a:rPr lang="en-US" altLang="zh-CN" sz="2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	</a:t>
              </a:r>
              <a:r>
                <a:rPr lang="zh-CN" altLang="zh-CN" sz="2800" dirty="0"/>
                <a:t>  </a:t>
              </a:r>
              <a:r>
                <a:rPr lang="en-US" altLang="zh-CN" sz="2800" dirty="0">
                  <a:solidFill>
                    <a:schemeClr val="bg1"/>
                  </a:solidFill>
                  <a:latin typeface="Times New Roman" panose="02020603050405020304" pitchFamily="18" charset="0"/>
                </a:rPr>
                <a:t>	C. failed the English exam</a:t>
              </a:r>
            </a:p>
          </p:txBody>
        </p:sp>
        <p:sp>
          <p:nvSpPr>
            <p:cNvPr id="1038" name="Text Box 88"/>
            <p:cNvSpPr txBox="1">
              <a:spLocks noChangeArrowheads="1"/>
            </p:cNvSpPr>
            <p:nvPr/>
          </p:nvSpPr>
          <p:spPr bwMode="auto">
            <a:xfrm>
              <a:off x="480" y="1632"/>
              <a:ext cx="240" cy="243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sz="1800">
                <a:solidFill>
                  <a:schemeClr val="bg1"/>
                </a:solidFill>
              </a:endParaRPr>
            </a:p>
          </p:txBody>
        </p:sp>
        <p:sp>
          <p:nvSpPr>
            <p:cNvPr id="1039" name="Text Box 89"/>
            <p:cNvSpPr txBox="1">
              <a:spLocks noChangeArrowheads="1"/>
            </p:cNvSpPr>
            <p:nvPr/>
          </p:nvSpPr>
          <p:spPr bwMode="auto">
            <a:xfrm>
              <a:off x="480" y="2064"/>
              <a:ext cx="240" cy="243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sz="1800">
                <a:solidFill>
                  <a:schemeClr val="bg1"/>
                </a:solidFill>
              </a:endParaRPr>
            </a:p>
          </p:txBody>
        </p:sp>
        <p:sp>
          <p:nvSpPr>
            <p:cNvPr id="1040" name="Text Box 94"/>
            <p:cNvSpPr txBox="1">
              <a:spLocks noChangeArrowheads="1"/>
            </p:cNvSpPr>
            <p:nvPr/>
          </p:nvSpPr>
          <p:spPr bwMode="auto">
            <a:xfrm>
              <a:off x="480" y="2688"/>
              <a:ext cx="240" cy="243"/>
            </a:xfrm>
            <a:prstGeom prst="rect">
              <a:avLst/>
            </a:prstGeom>
            <a:noFill/>
            <a:ln w="19050">
              <a:solidFill>
                <a:schemeClr val="bg1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600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zh-CN" altLang="zh-CN" sz="1800">
                <a:solidFill>
                  <a:schemeClr val="bg1"/>
                </a:solidFill>
              </a:endParaRPr>
            </a:p>
          </p:txBody>
        </p:sp>
      </p:grpSp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2514600"/>
            <a:ext cx="6746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3124200"/>
            <a:ext cx="6746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" y="4114800"/>
            <a:ext cx="674688" cy="687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2514600"/>
            <a:ext cx="609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76800" y="3810000"/>
            <a:ext cx="609600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031" name="WindowsMediaPlayer1" r:id="rId2" imgW="3657600" imgH="609480"/>
        </mc:Choice>
        <mc:Fallback>
          <p:control name="WindowsMediaPlayer1" r:id="rId2" imgW="3657600" imgH="609480">
            <p:pic>
              <p:nvPicPr>
                <p:cNvPr id="5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6"/>
                <a:srcRect/>
                <a:stretch>
                  <a:fillRect/>
                </a:stretch>
              </p:blipFill>
              <p:spPr bwMode="auto">
                <a:xfrm>
                  <a:off x="304800" y="5562600"/>
                  <a:ext cx="36576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b="1" smtClean="0">
                <a:latin typeface="Batang" pitchFamily="18" charset="-127"/>
                <a:ea typeface="Batang" pitchFamily="18" charset="-127"/>
              </a:rPr>
              <a:t>Listen to 1a and follow</a:t>
            </a:r>
          </a:p>
        </p:txBody>
      </p:sp>
      <p:pic>
        <p:nvPicPr>
          <p:cNvPr id="2052" name="Picture 4" descr="11-1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600200"/>
            <a:ext cx="389572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2055" name="WindowsMediaPlayer1" r:id="rId2" imgW="3581280" imgH="609480"/>
        </mc:Choice>
        <mc:Fallback>
          <p:control name="WindowsMediaPlayer1" r:id="rId2" imgW="3581280" imgH="60948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457200" y="5867400"/>
                  <a:ext cx="3581400" cy="609600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dirty="0" smtClean="0"/>
              <a:t>Ask and answer </a:t>
            </a:r>
          </a:p>
        </p:txBody>
      </p:sp>
      <p:sp>
        <p:nvSpPr>
          <p:cNvPr id="65539" name="Text Box 3"/>
          <p:cNvSpPr txBox="1">
            <a:spLocks noChangeArrowheads="1"/>
          </p:cNvSpPr>
          <p:nvPr/>
        </p:nvSpPr>
        <p:spPr bwMode="auto">
          <a:xfrm>
            <a:off x="762000" y="1905000"/>
            <a:ext cx="5867400" cy="519113"/>
          </a:xfrm>
          <a:prstGeom prst="rect">
            <a:avLst/>
          </a:prstGeom>
          <a:solidFill>
            <a:srgbClr val="5F5F5F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Why doesn’t Li Hong talk to others? </a:t>
            </a:r>
          </a:p>
        </p:txBody>
      </p:sp>
      <p:sp>
        <p:nvSpPr>
          <p:cNvPr id="65540" name="Text Box 4"/>
          <p:cNvSpPr txBox="1">
            <a:spLocks noChangeArrowheads="1"/>
          </p:cNvSpPr>
          <p:nvPr/>
        </p:nvSpPr>
        <p:spPr bwMode="auto">
          <a:xfrm>
            <a:off x="762000" y="2819400"/>
            <a:ext cx="4419600" cy="519113"/>
          </a:xfrm>
          <a:prstGeom prst="rect">
            <a:avLst/>
          </a:prstGeom>
          <a:solidFill>
            <a:srgbClr val="003366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Because she is</a:t>
            </a:r>
            <a:r>
              <a:rPr lang="en-US" altLang="zh-CN" sz="2800" b="1" dirty="0">
                <a:solidFill>
                  <a:schemeClr val="bg1"/>
                </a:solidFill>
              </a:rPr>
              <a:t>…</a:t>
            </a:r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762000" y="3733800"/>
            <a:ext cx="5867400" cy="519113"/>
          </a:xfrm>
          <a:prstGeom prst="rect">
            <a:avLst/>
          </a:prstGeom>
          <a:solidFill>
            <a:srgbClr val="00008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What does Miss Wang tell her?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762000" y="4572000"/>
            <a:ext cx="4419600" cy="519113"/>
          </a:xfrm>
          <a:prstGeom prst="rect">
            <a:avLst/>
          </a:prstGeom>
          <a:solidFill>
            <a:srgbClr val="800080">
              <a:alpha val="7999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800" b="1" dirty="0">
                <a:solidFill>
                  <a:schemeClr val="bg1"/>
                </a:solidFill>
                <a:latin typeface="Times New Roman" panose="02020603050405020304" pitchFamily="18" charset="0"/>
              </a:rPr>
              <a:t>Miss Wang tells her</a:t>
            </a:r>
            <a:r>
              <a:rPr lang="en-US" altLang="zh-CN" sz="2800" b="1" dirty="0">
                <a:solidFill>
                  <a:schemeClr val="bg1"/>
                </a:solidFill>
              </a:rPr>
              <a:t>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animBg="1"/>
      <p:bldP spid="65540" grpId="0" animBg="1"/>
      <p:bldP spid="65548" grpId="0" animBg="1"/>
      <p:bldP spid="655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WordArt 4"/>
          <p:cNvSpPr>
            <a:spLocks noChangeArrowheads="1" noChangeShapeType="1" noTextEdit="1"/>
          </p:cNvSpPr>
          <p:nvPr/>
        </p:nvSpPr>
        <p:spPr bwMode="auto">
          <a:xfrm>
            <a:off x="1905000" y="304800"/>
            <a:ext cx="4572000" cy="1295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Competition</a:t>
            </a:r>
            <a:endParaRPr lang="zh-CN" altLang="en-US" sz="3600" b="1" kern="1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21507" name="WordArt 6"/>
          <p:cNvSpPr>
            <a:spLocks noChangeArrowheads="1" noChangeShapeType="1" noTextEdit="1"/>
          </p:cNvSpPr>
          <p:nvPr/>
        </p:nvSpPr>
        <p:spPr bwMode="auto">
          <a:xfrm>
            <a:off x="1752600" y="2514600"/>
            <a:ext cx="5334000" cy="14478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9999FF"/>
                    </a:gs>
                    <a:gs pos="100000">
                      <a:srgbClr val="009999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Arial Unicode MS"/>
              </a:rPr>
              <a:t>Act 1a out in pairs. </a:t>
            </a:r>
            <a:endParaRPr lang="zh-CN" altLang="en-US" sz="3600" b="1" kern="10" dirty="0">
              <a:gradFill rotWithShape="1">
                <a:gsLst>
                  <a:gs pos="0">
                    <a:srgbClr val="9999FF"/>
                  </a:gs>
                  <a:gs pos="100000">
                    <a:srgbClr val="009999"/>
                  </a:gs>
                </a:gsLst>
                <a:lin ang="5400000" scaled="1"/>
              </a:gra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Arial Unicode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&#10;">
  <a:themeElements>
    <a:clrScheme name="课件模板2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课件模板2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课件模板2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585</Words>
  <Application>Microsoft Office PowerPoint</Application>
  <PresentationFormat>全屏显示(4:3)</PresentationFormat>
  <Paragraphs>157</Paragraphs>
  <Slides>21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7" baseType="lpstr">
      <vt:lpstr>Angsana New</vt:lpstr>
      <vt:lpstr>Arial Unicode MS</vt:lpstr>
      <vt:lpstr>Batang</vt:lpstr>
      <vt:lpstr>BatangChe</vt:lpstr>
      <vt:lpstr>DFKai-SB</vt:lpstr>
      <vt:lpstr>Meiryo UI</vt:lpstr>
      <vt:lpstr>楷体</vt:lpstr>
      <vt:lpstr>宋体</vt:lpstr>
      <vt:lpstr>微软雅黑</vt:lpstr>
      <vt:lpstr>Arial</vt:lpstr>
      <vt:lpstr>Arial Narrow</vt:lpstr>
      <vt:lpstr>Baskerville Old Face</vt:lpstr>
      <vt:lpstr>Calibri</vt:lpstr>
      <vt:lpstr>Times New Roman</vt:lpstr>
      <vt:lpstr>Wingdings</vt:lpstr>
      <vt:lpstr>WWW.2PPT.COM
</vt:lpstr>
      <vt:lpstr>PowerPoint 演示文稿</vt:lpstr>
      <vt:lpstr>Competition：Make sentences with the phrases. </vt:lpstr>
      <vt:lpstr>PowerPoint 演示文稿</vt:lpstr>
      <vt:lpstr>PowerPoint 演示文稿</vt:lpstr>
      <vt:lpstr>PowerPoint 演示文稿</vt:lpstr>
      <vt:lpstr>Listen to 1a and tick the problems and suggestions you hear. </vt:lpstr>
      <vt:lpstr>Listen to 1a and follow</vt:lpstr>
      <vt:lpstr>Ask and answer </vt:lpstr>
      <vt:lpstr>PowerPoint 演示文稿</vt:lpstr>
      <vt:lpstr>Read 1a and fill in the blanks with the correct phrases. </vt:lpstr>
      <vt:lpstr>PowerPoint 演示文稿</vt:lpstr>
      <vt:lpstr>Listen  to the conversation and fill in the blanks. </vt:lpstr>
      <vt:lpstr>Retell 2a according to the key words</vt:lpstr>
      <vt:lpstr> </vt:lpstr>
      <vt:lpstr>Read the following pairs of words and pay attention to the sounds of the underlined letters. Then listen and try to imitate. </vt:lpstr>
      <vt:lpstr>PowerPoint 演示文稿</vt:lpstr>
      <vt:lpstr>Project</vt:lpstr>
      <vt:lpstr>Summary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cp:lastPrinted>2113-01-01T00:00:00Z</cp:lastPrinted>
  <dcterms:created xsi:type="dcterms:W3CDTF">2013-07-18T12:49:00Z</dcterms:created>
  <dcterms:modified xsi:type="dcterms:W3CDTF">2023-01-16T14:54:52Z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4FFA7CAE046843BA8ED5A1CA5E3C6300</vt:lpwstr>
  </property>
  <property fmtid="{D5CDD505-2E9C-101B-9397-08002B2CF9AE}" pid="4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