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3" r:id="rId2"/>
    <p:sldId id="331" r:id="rId3"/>
    <p:sldId id="258" r:id="rId4"/>
    <p:sldId id="260" r:id="rId5"/>
    <p:sldId id="267" r:id="rId6"/>
    <p:sldId id="332" r:id="rId7"/>
    <p:sldId id="272" r:id="rId8"/>
    <p:sldId id="317" r:id="rId9"/>
    <p:sldId id="320" r:id="rId10"/>
    <p:sldId id="324" r:id="rId11"/>
    <p:sldId id="321" r:id="rId12"/>
    <p:sldId id="322" r:id="rId13"/>
    <p:sldId id="284" r:id="rId14"/>
    <p:sldId id="336" r:id="rId15"/>
    <p:sldId id="325" r:id="rId16"/>
    <p:sldId id="326" r:id="rId17"/>
    <p:sldId id="327" r:id="rId18"/>
    <p:sldId id="333" r:id="rId19"/>
    <p:sldId id="328" r:id="rId20"/>
    <p:sldId id="330" r:id="rId21"/>
    <p:sldId id="334" r:id="rId22"/>
    <p:sldId id="276" r:id="rId23"/>
    <p:sldId id="335" r:id="rId24"/>
  </p:sldIdLst>
  <p:sldSz cx="9144000" cy="5143500" type="screen16x9"/>
  <p:notesSz cx="6858000" cy="9144000"/>
  <p:defaultTextStyle>
    <a:defPPr>
      <a:defRPr lang="zh-CN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1741" autoAdjust="0"/>
  </p:normalViewPr>
  <p:slideViewPr>
    <p:cSldViewPr snapToGrid="0" snapToObjects="1">
      <p:cViewPr>
        <p:scale>
          <a:sx n="100" d="100"/>
          <a:sy n="100" d="100"/>
        </p:scale>
        <p:origin x="-348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0A8A-9F2B-40B0-B5A1-41139BD91A7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5F52-2A4A-4326-B4A1-EE0B4EEA27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8B9C-3EED-42DE-AA0C-DC95701696B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7910-89AD-40E0-8DB8-08116CF96B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DF9D-EE49-4257-82FB-9DDD5596B0C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5320-52D9-4677-B17F-3EE33E93ED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88C5-404C-47B6-A140-4A6F6088543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A922-58A3-4ECB-B6CA-92B600DCC1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5CD3-69FF-4817-8477-3E61F04EB90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1A8F-30B9-4F64-8F64-D604F7D07F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5CD3-69FF-4817-8477-3E61F04EB90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1A8F-30B9-4F64-8F64-D604F7D07F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BC1D-0E4D-41DC-A0D9-B15AB4986D9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74F7-12A7-419F-A7E6-5809D2E11D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B6AC-9BF8-4BF7-BBE5-78164A47E1E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F72A-F1D1-4AAE-B27D-4A0B347EEF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7E4F-64D2-443F-BB11-776B15757F0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9932-995B-4D28-A05B-6564BFD91A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0FB6-D622-4C27-959C-BFB2D7911C3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74AB-B1A2-4C02-A3E7-732A529101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BC29-758D-4A5B-A2C6-2E6C0C2FF4C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3C32-D1D1-4CB2-87BE-A77587908A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734-15DE-49F9-BA95-FFA4901BCF0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1BDE-A10A-475C-8838-55DA477B59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55D63A-2973-427C-845D-C7B2EE69337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BAF0D0-12B9-47F3-9D22-87F4B7C707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3" y="6223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1588" y="871539"/>
            <a:ext cx="9145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第七章</a:t>
            </a:r>
            <a:r>
              <a:rPr kumimoji="1"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平行线的证明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714185" y="2103477"/>
            <a:ext cx="3831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 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定义与命题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1906017" y="3096817"/>
            <a:ext cx="14478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第</a:t>
            </a:r>
            <a:r>
              <a:rPr kumimoji="1"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时</a:t>
            </a:r>
            <a:endParaRPr kumimoji="1"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554195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4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1275" name="文本框 46"/>
          <p:cNvSpPr txBox="1">
            <a:spLocks noChangeArrowheads="1"/>
          </p:cNvSpPr>
          <p:nvPr/>
        </p:nvSpPr>
        <p:spPr bwMode="auto">
          <a:xfrm>
            <a:off x="5888040" y="423862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1276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68338" y="1754714"/>
            <a:ext cx="767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algn="l" defTabSz="9144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命题是表示判断的语句，它包含有因果关系，一 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般都是以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陈述句</a:t>
            </a:r>
            <a:r>
              <a:rPr lang="zh-CN" altLang="en-US" sz="2400" b="1">
                <a:latin typeface="宋体" panose="02010600030101010101" pitchFamily="2" charset="-122"/>
              </a:rPr>
              <a:t>的形式展现；其他如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疑问句、感叹句、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祈使句</a:t>
            </a:r>
            <a:r>
              <a:rPr lang="zh-CN" altLang="en-US" sz="2400" b="1">
                <a:latin typeface="宋体" panose="02010600030101010101" pitchFamily="2" charset="-122"/>
              </a:rPr>
              <a:t>以及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表示画图</a:t>
            </a:r>
            <a:r>
              <a:rPr lang="zh-CN" altLang="en-US" sz="2400" b="1">
                <a:latin typeface="宋体" panose="02010600030101010101" pitchFamily="2" charset="-122"/>
              </a:rPr>
              <a:t>的语句都不是命题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1278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2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593725" y="1016794"/>
            <a:ext cx="799623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     </a:t>
            </a:r>
            <a:r>
              <a:rPr lang="zh-CN" altLang="en-US" sz="2000" b="1">
                <a:latin typeface="Times New Roman" panose="02020603050405020304" pitchFamily="18" charset="0"/>
              </a:rPr>
              <a:t>把下列命题改写成“如果</a:t>
            </a:r>
            <a:r>
              <a:rPr lang="en-US" altLang="zh-CN" sz="2000" b="1">
                <a:latin typeface="Times New Roman" panose="02020603050405020304" pitchFamily="18" charset="0"/>
              </a:rPr>
              <a:t>……</a:t>
            </a:r>
            <a:r>
              <a:rPr lang="zh-CN" altLang="en-US" sz="2000" b="1">
                <a:latin typeface="Times New Roman" panose="02020603050405020304" pitchFamily="18" charset="0"/>
              </a:rPr>
              <a:t>那么</a:t>
            </a:r>
            <a:r>
              <a:rPr lang="en-US" altLang="zh-CN" sz="2000" b="1">
                <a:latin typeface="Times New Roman" panose="02020603050405020304" pitchFamily="18" charset="0"/>
              </a:rPr>
              <a:t>……”</a:t>
            </a:r>
            <a:r>
              <a:rPr lang="zh-CN" altLang="en-US" sz="2000" b="1">
                <a:latin typeface="Times New Roman" panose="02020603050405020304" pitchFamily="18" charset="0"/>
              </a:rPr>
              <a:t>的形式：</a:t>
            </a: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(1)</a:t>
            </a:r>
            <a:r>
              <a:rPr lang="zh-CN" altLang="en-US" sz="2000" b="1">
                <a:latin typeface="Times New Roman" panose="02020603050405020304" pitchFamily="18" charset="0"/>
              </a:rPr>
              <a:t>对顶角相等；</a:t>
            </a: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(2)</a:t>
            </a:r>
            <a:r>
              <a:rPr lang="zh-CN" altLang="en-US" sz="2000" b="1">
                <a:latin typeface="Times New Roman" panose="02020603050405020304" pitchFamily="18" charset="0"/>
              </a:rPr>
              <a:t>垂直于同一条直线的两条直线平行；</a:t>
            </a: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(3)</a:t>
            </a:r>
            <a:r>
              <a:rPr lang="zh-CN" altLang="en-US" sz="2000" b="1">
                <a:latin typeface="Times New Roman" panose="02020603050405020304" pitchFamily="18" charset="0"/>
              </a:rPr>
              <a:t>同角或等角的余角相等．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设法把命题的条件和结论部分省略的文字找出来，要从文字的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内在顺序、内在意义进行全面考虑，分清命题的条件部分和结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论部分；再将它写成“如果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那么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…”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的形式．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如果两个角是对顶角，那么这两个角相等．</a:t>
            </a: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(2)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如果两条直线都和第三条直线垂直，那么这两条直线平行．</a:t>
            </a: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(3)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如果两个角是同一个角的余角或两个相等的角的余角，那么这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两个角相等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1335592" y="200965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300" name="Rectangle 19"/>
          <p:cNvSpPr>
            <a:spLocks noChangeArrowheads="1"/>
          </p:cNvSpPr>
          <p:nvPr/>
        </p:nvSpPr>
        <p:spPr bwMode="auto">
          <a:xfrm>
            <a:off x="1335592" y="200965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301" name="Rectangle 21"/>
          <p:cNvSpPr>
            <a:spLocks noChangeArrowheads="1"/>
          </p:cNvSpPr>
          <p:nvPr/>
        </p:nvSpPr>
        <p:spPr bwMode="auto">
          <a:xfrm>
            <a:off x="1335592" y="200965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2302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文本框 46"/>
          <p:cNvSpPr txBox="1">
            <a:spLocks noChangeArrowheads="1"/>
          </p:cNvSpPr>
          <p:nvPr/>
        </p:nvSpPr>
        <p:spPr bwMode="auto">
          <a:xfrm>
            <a:off x="6162677" y="439459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332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333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2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3323" name="文本框 46"/>
          <p:cNvSpPr txBox="1">
            <a:spLocks noChangeArrowheads="1"/>
          </p:cNvSpPr>
          <p:nvPr/>
        </p:nvSpPr>
        <p:spPr bwMode="auto">
          <a:xfrm>
            <a:off x="6345240" y="4442222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3324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93" name="Rectangle 1"/>
          <p:cNvSpPr>
            <a:spLocks noChangeArrowheads="1"/>
          </p:cNvSpPr>
          <p:nvPr/>
        </p:nvSpPr>
        <p:spPr bwMode="auto">
          <a:xfrm>
            <a:off x="766763" y="1536947"/>
            <a:ext cx="7669212" cy="30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defTabSz="914400"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命题改写的原则：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不改变命题的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原意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；为了改写后</a:t>
            </a:r>
          </a:p>
          <a:p>
            <a:pPr algn="l" defTabSz="914400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的语句通畅且保持原意，应适当地增加或删减词语</a:t>
            </a:r>
          </a:p>
          <a:p>
            <a:pPr algn="l" defTabSz="914400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或调换词序；</a:t>
            </a:r>
          </a:p>
          <a:p>
            <a:pPr algn="l" defTabSz="914400"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命题改写的方法：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先搞清命题的条件部分和结论部</a:t>
            </a:r>
          </a:p>
          <a:p>
            <a:pPr algn="l" defTabSz="914400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分；再将其改写为“如果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……”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的形式：</a:t>
            </a:r>
          </a:p>
          <a:p>
            <a:pPr algn="l" defTabSz="914400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“如果”后面跟的是已知事项，“那么”后面跟的</a:t>
            </a:r>
          </a:p>
          <a:p>
            <a:pPr algn="l" defTabSz="914400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是由已知事项推出的事项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即结论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479949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405688" y="87987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33"/>
          <p:cNvSpPr txBox="1">
            <a:spLocks noChangeArrowheads="1"/>
          </p:cNvSpPr>
          <p:nvPr/>
        </p:nvSpPr>
        <p:spPr bwMode="auto">
          <a:xfrm>
            <a:off x="7527927" y="87987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4342" name="文本框 36"/>
          <p:cNvSpPr txBox="1">
            <a:spLocks noChangeArrowheads="1"/>
          </p:cNvSpPr>
          <p:nvPr/>
        </p:nvSpPr>
        <p:spPr bwMode="auto">
          <a:xfrm>
            <a:off x="5937250" y="4254104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内容占位符 7"/>
          <p:cNvSpPr txBox="1">
            <a:spLocks noChangeArrowheads="1"/>
          </p:cNvSpPr>
          <p:nvPr/>
        </p:nvSpPr>
        <p:spPr bwMode="auto">
          <a:xfrm>
            <a:off x="1524000" y="1406129"/>
            <a:ext cx="61531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1     </a:t>
            </a:r>
            <a:r>
              <a:rPr lang="zh-CN" altLang="en-US" sz="2400" b="1">
                <a:latin typeface="Times New Roman" panose="02020603050405020304" pitchFamily="18" charset="0"/>
              </a:rPr>
              <a:t>下列语句是命题的是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A</a:t>
            </a:r>
            <a:r>
              <a:rPr lang="zh-CN" altLang="en-US" sz="2400" b="1">
                <a:latin typeface="Times New Roman" panose="02020603050405020304" pitchFamily="18" charset="0"/>
              </a:rPr>
              <a:t>．过一点能作无数条直线吗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B</a:t>
            </a:r>
            <a:r>
              <a:rPr lang="zh-CN" altLang="en-US" sz="2400" b="1">
                <a:latin typeface="Times New Roman" panose="02020603050405020304" pitchFamily="18" charset="0"/>
              </a:rPr>
              <a:t>．直角大于锐角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C</a:t>
            </a:r>
            <a:r>
              <a:rPr lang="zh-CN" altLang="en-US" sz="2400" b="1">
                <a:latin typeface="Times New Roman" panose="02020603050405020304" pitchFamily="18" charset="0"/>
              </a:rPr>
              <a:t>．作∠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的平分线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D</a:t>
            </a:r>
            <a:r>
              <a:rPr lang="zh-CN" altLang="en-US" sz="2400" b="1">
                <a:latin typeface="Times New Roman" panose="02020603050405020304" pitchFamily="18" charset="0"/>
              </a:rPr>
              <a:t>．在线段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</a:rPr>
              <a:t>上截取</a:t>
            </a:r>
            <a:r>
              <a:rPr lang="en-US" altLang="zh-CN" sz="2400" b="1" i="1"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202575" y="1476377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3766" y="1538288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33"/>
          <p:cNvSpPr txBox="1">
            <a:spLocks noChangeArrowheads="1"/>
          </p:cNvSpPr>
          <p:nvPr/>
        </p:nvSpPr>
        <p:spPr bwMode="auto">
          <a:xfrm>
            <a:off x="7669216" y="796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5366" name="文本框 36"/>
          <p:cNvSpPr txBox="1">
            <a:spLocks noChangeArrowheads="1"/>
          </p:cNvSpPr>
          <p:nvPr/>
        </p:nvSpPr>
        <p:spPr bwMode="auto">
          <a:xfrm>
            <a:off x="5937250" y="4254104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内容占位符 7"/>
          <p:cNvSpPr txBox="1">
            <a:spLocks noChangeArrowheads="1"/>
          </p:cNvSpPr>
          <p:nvPr/>
        </p:nvSpPr>
        <p:spPr bwMode="auto">
          <a:xfrm>
            <a:off x="957263" y="1464470"/>
            <a:ext cx="7569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佛山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．互补的两个角是邻补角是定义 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．同旁内角互补不是命题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．两直线平行，内错角相等的条件是内错角相等</a:t>
            </a:r>
          </a:p>
          <a:p>
            <a:pPr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．相等的两个角是对顶角的条件是相等的两个角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770818" y="1526383"/>
            <a:ext cx="40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347186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88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16389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  <a:endParaRPr lang="en-US" altLang="ko-KR" sz="2800" b="1">
              <a:solidFill>
                <a:srgbClr val="FFFFFF"/>
              </a:solidFill>
              <a:latin typeface="Calibri" panose="020F0502020204030204" pitchFamily="34" charset="0"/>
              <a:ea typeface="Gulim" pitchFamily="34" charset="-127"/>
            </a:endParaRPr>
          </a:p>
        </p:txBody>
      </p:sp>
      <p:sp>
        <p:nvSpPr>
          <p:cNvPr id="16390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6391" name="文本框 40"/>
          <p:cNvSpPr txBox="1">
            <a:spLocks noChangeArrowheads="1"/>
          </p:cNvSpPr>
          <p:nvPr/>
        </p:nvSpPr>
        <p:spPr bwMode="auto">
          <a:xfrm>
            <a:off x="3022600" y="997745"/>
            <a:ext cx="227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命题的分类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6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6397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8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4479635" y="1754863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747716" y="972320"/>
            <a:ext cx="7939087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lnSpc>
                <a:spcPct val="13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做一做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  </a:t>
            </a:r>
            <a:r>
              <a:rPr lang="zh-CN" altLang="zh-CN" sz="2400" b="1">
                <a:latin typeface="Times New Roman" panose="02020603050405020304" pitchFamily="18" charset="0"/>
              </a:rPr>
              <a:t>指出下列各命题的条件和结论，其中哪些命题是错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5000"/>
              </a:lnSpc>
            </a:pPr>
            <a:r>
              <a:rPr lang="zh-CN" altLang="zh-CN" sz="2400" b="1">
                <a:latin typeface="Times New Roman" panose="02020603050405020304" pitchFamily="18" charset="0"/>
              </a:rPr>
              <a:t>误的？你是如何判断的？与同伴进行交流.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5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）如果两个角相等，那么它们是对顶角；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）如果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</a:rPr>
              <a:t>≠</a:t>
            </a:r>
            <a:r>
              <a:rPr lang="zh-CN" altLang="en-US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zh-CN" b="1">
                <a:latin typeface="Times New Roman" panose="02020603050405020304" pitchFamily="18" charset="0"/>
              </a:rPr>
              <a:t>≠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</a:rPr>
              <a:t>那么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zh-CN" b="1">
                <a:latin typeface="Times New Roman" panose="02020603050405020304" pitchFamily="18" charset="0"/>
              </a:rPr>
              <a:t>≠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；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）全等三角形的面积相等；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</a:rPr>
              <a:t>）如果室外气温低于           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</a:rPr>
              <a:t>那么地面上的水一定会结 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</a:t>
            </a:r>
            <a:r>
              <a:rPr lang="zh-CN" altLang="en-US" sz="2400" b="1">
                <a:latin typeface="Times New Roman" panose="02020603050405020304" pitchFamily="18" charset="0"/>
              </a:rPr>
              <a:t>冰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6401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4127503" y="3725466"/>
          <a:ext cx="6905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6" imgW="279400" imgH="215900" progId="Equation.DSMT4">
                  <p:embed/>
                </p:oleObj>
              </mc:Choice>
              <mc:Fallback>
                <p:oleObj name="Equation" r:id="rId6" imgW="279400" imgH="215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3" y="3725466"/>
                        <a:ext cx="6905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32688" y="763191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2" name="文本框 23"/>
          <p:cNvSpPr txBox="1">
            <a:spLocks noChangeArrowheads="1"/>
          </p:cNvSpPr>
          <p:nvPr/>
        </p:nvSpPr>
        <p:spPr bwMode="auto">
          <a:xfrm>
            <a:off x="7654928" y="763191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882653" y="1423988"/>
            <a:ext cx="7413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正确的命题称为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真命题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，不正确的命题称为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假命题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要说明一个命题是假命题，常常可以举出一个例子，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使它具备命题的条件，而不具有命题的结论，这种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例子称为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711203" y="909638"/>
            <a:ext cx="7637463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2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4   </a:t>
            </a:r>
            <a:r>
              <a:rPr lang="zh-CN" altLang="en-US" sz="2200" b="1">
                <a:latin typeface="宋体" panose="02010600030101010101" pitchFamily="2" charset="-122"/>
              </a:rPr>
              <a:t>指出下列命题的条件和结论，并判断是真命题还是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    </a:t>
            </a:r>
            <a:r>
              <a:rPr lang="zh-CN" altLang="en-US" sz="2200" b="1">
                <a:latin typeface="宋体" panose="02010600030101010101" pitchFamily="2" charset="-122"/>
              </a:rPr>
              <a:t>假命题．</a:t>
            </a: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    (1)</a:t>
            </a:r>
            <a:r>
              <a:rPr lang="zh-CN" altLang="en-US" sz="2200" b="1">
                <a:latin typeface="宋体" panose="02010600030101010101" pitchFamily="2" charset="-122"/>
              </a:rPr>
              <a:t>互为补角的两个角相等；</a:t>
            </a: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    (2)</a:t>
            </a:r>
            <a:r>
              <a:rPr lang="zh-CN" altLang="en-US" sz="2200" b="1">
                <a:latin typeface="宋体" panose="02010600030101010101" pitchFamily="2" charset="-122"/>
              </a:rPr>
              <a:t>若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latin typeface="宋体" panose="02010600030101010101" pitchFamily="2" charset="-122"/>
              </a:rPr>
              <a:t>＝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宋体" panose="02010600030101010101" pitchFamily="2" charset="-122"/>
              </a:rPr>
              <a:t>，则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latin typeface="宋体" panose="02010600030101010101" pitchFamily="2" charset="-122"/>
              </a:rPr>
              <a:t>＋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宋体" panose="02010600030101010101" pitchFamily="2" charset="-122"/>
              </a:rPr>
              <a:t>＝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宋体" panose="02010600030101010101" pitchFamily="2" charset="-122"/>
              </a:rPr>
              <a:t>＋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宋体" panose="02010600030101010101" pitchFamily="2" charset="-122"/>
              </a:rPr>
              <a:t>；</a:t>
            </a: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    (3)</a:t>
            </a:r>
            <a:r>
              <a:rPr lang="zh-CN" altLang="en-US" sz="2200" b="1">
                <a:latin typeface="宋体" panose="02010600030101010101" pitchFamily="2" charset="-122"/>
              </a:rPr>
              <a:t>如果两个长方形的周长相等，那么这两个长方形  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       </a:t>
            </a:r>
            <a:r>
              <a:rPr lang="zh-CN" altLang="en-US" sz="2200" b="1">
                <a:latin typeface="宋体" panose="02010600030101010101" pitchFamily="2" charset="-122"/>
              </a:rPr>
              <a:t>的面积相等．</a:t>
            </a:r>
          </a:p>
          <a:p>
            <a:pPr marL="990600" indent="-990600" algn="l">
              <a:lnSpc>
                <a:spcPct val="12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要指出命题的条件和结论，其实质是指出“如果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      (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若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)”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和“那么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则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)”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后面跟的事项；如果命题不是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“如果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那么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……”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的形式，那么需先将命题改写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为“如果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那么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……”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的形式；再指出它的条件和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结论；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要判断命题的真假：真命题需说明理由，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假命题只需举一反例即可．</a:t>
            </a:r>
          </a:p>
        </p:txBody>
      </p:sp>
      <p:sp>
        <p:nvSpPr>
          <p:cNvPr id="18444" name="文本框 46"/>
          <p:cNvSpPr txBox="1">
            <a:spLocks noChangeArrowheads="1"/>
          </p:cNvSpPr>
          <p:nvPr/>
        </p:nvSpPr>
        <p:spPr bwMode="auto">
          <a:xfrm>
            <a:off x="6162677" y="446960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0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09600" y="1312069"/>
            <a:ext cx="80089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条件：两个角互为补角；结论：这两个角相等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90600" indent="-990600"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假命题．</a:t>
            </a:r>
          </a:p>
          <a:p>
            <a:pPr marL="990600" indent="-990600"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；结论：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真命题．</a:t>
            </a:r>
          </a:p>
          <a:p>
            <a:pPr marL="990600" indent="-990600"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(3)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条件：两个长方形的周长相等；结论：这两个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-990600"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长方形的面积相等．假命题．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文本框 46"/>
          <p:cNvSpPr txBox="1">
            <a:spLocks noChangeArrowheads="1"/>
          </p:cNvSpPr>
          <p:nvPr/>
        </p:nvSpPr>
        <p:spPr bwMode="auto">
          <a:xfrm>
            <a:off x="6162677" y="446960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049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049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90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0491" name="文本框 46"/>
          <p:cNvSpPr txBox="1">
            <a:spLocks noChangeArrowheads="1"/>
          </p:cNvSpPr>
          <p:nvPr/>
        </p:nvSpPr>
        <p:spPr bwMode="auto">
          <a:xfrm>
            <a:off x="6172202" y="4312444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0492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73113" y="1748583"/>
            <a:ext cx="7440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algn="just" defTabSz="914400">
              <a:lnSpc>
                <a:spcPct val="150000"/>
              </a:lnSpc>
            </a:pPr>
            <a:r>
              <a:rPr lang="zh-CN" altLang="en-US" sz="2400" b="1"/>
              <a:t>        判断命题的真假时，真命题需说明理由；假命 </a:t>
            </a:r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/>
              <a:t>题只需举一反例即可；举反例是说明一个命题是假</a:t>
            </a:r>
            <a:endParaRPr lang="en-US" altLang="zh-CN" sz="2400" b="1"/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/>
              <a:t>命题的常用方法，而所列举的反例一般应满足命题</a:t>
            </a:r>
            <a:endParaRPr lang="en-US" altLang="zh-CN" sz="2400" b="1"/>
          </a:p>
          <a:p>
            <a:pPr indent="266700" algn="just" defTabSz="914400">
              <a:lnSpc>
                <a:spcPct val="150000"/>
              </a:lnSpc>
            </a:pPr>
            <a:r>
              <a:rPr lang="zh-CN" altLang="en-US" sz="2400" b="1"/>
              <a:t>的条件，不满足命题的结论．</a:t>
            </a:r>
            <a:endParaRPr lang="en-US" altLang="zh-CN" sz="2400" b="1"/>
          </a:p>
        </p:txBody>
      </p:sp>
      <p:pic>
        <p:nvPicPr>
          <p:cNvPr id="2049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751266" y="1626394"/>
            <a:ext cx="3716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定义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命题及命题的构成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命题的分类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2535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686051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803924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368280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540919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368280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540919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368280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540919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679231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679231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2000" y="1347788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6319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33"/>
          <p:cNvSpPr txBox="1">
            <a:spLocks noChangeArrowheads="1"/>
          </p:cNvSpPr>
          <p:nvPr/>
        </p:nvSpPr>
        <p:spPr bwMode="auto">
          <a:xfrm>
            <a:off x="7669215" y="76319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1510" name="文本框 36"/>
          <p:cNvSpPr txBox="1">
            <a:spLocks noChangeArrowheads="1"/>
          </p:cNvSpPr>
          <p:nvPr/>
        </p:nvSpPr>
        <p:spPr bwMode="auto">
          <a:xfrm>
            <a:off x="5937250" y="44577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内容占位符 7"/>
          <p:cNvSpPr txBox="1">
            <a:spLocks noChangeArrowheads="1"/>
          </p:cNvSpPr>
          <p:nvPr/>
        </p:nvSpPr>
        <p:spPr bwMode="auto">
          <a:xfrm>
            <a:off x="828675" y="1171992"/>
            <a:ext cx="73929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buFontTx/>
              <a:buAutoNum type="arabicPlain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庆阳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已知三条不同的直线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在同一平面内，下列四个命题：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①如果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②如果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③如果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④如果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其中真命题是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填写所有真命题的序号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68680" y="4497141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①②④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0575" y="145613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04113" y="763191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26352" y="76319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2534" name="文本框 36"/>
          <p:cNvSpPr txBox="1">
            <a:spLocks noChangeArrowheads="1"/>
          </p:cNvSpPr>
          <p:nvPr/>
        </p:nvSpPr>
        <p:spPr bwMode="auto">
          <a:xfrm>
            <a:off x="5937250" y="44577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内容占位符 7"/>
          <p:cNvSpPr txBox="1">
            <a:spLocks noChangeArrowheads="1"/>
          </p:cNvSpPr>
          <p:nvPr/>
        </p:nvSpPr>
        <p:spPr bwMode="auto">
          <a:xfrm>
            <a:off x="871538" y="1387079"/>
            <a:ext cx="7569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漳州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下列命题中，是假命题的是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．对顶角相等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．同旁内角互补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．两点确定一条直线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．角平分线上的点到这个角的两边的距离相等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838494" y="146804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11253" y="1762127"/>
            <a:ext cx="7153275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命题必须是一个完整的句子，且具有“判断”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作用．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命题只需具有“判断”功能，而不论这个判断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正确与否．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1073150" y="989095"/>
            <a:ext cx="73787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判断命题及改写命题的要求：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看一句话是不是命题，关键是看它是不是作出了明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确的判断，是不是一个完整的句子．在改写命题时，不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是机械地在原命题中添上“如果</a:t>
            </a:r>
            <a:r>
              <a:rPr lang="en-US" altLang="zh-CN" sz="2200" b="1" dirty="0">
                <a:latin typeface="宋体" panose="02010600030101010101" pitchFamily="2" charset="-122"/>
              </a:rPr>
              <a:t>……”</a:t>
            </a:r>
            <a:r>
              <a:rPr lang="zh-CN" altLang="en-US" sz="2200" b="1" dirty="0">
                <a:latin typeface="宋体" panose="02010600030101010101" pitchFamily="2" charset="-122"/>
              </a:rPr>
              <a:t>和“那么</a:t>
            </a:r>
            <a:r>
              <a:rPr lang="en-US" altLang="zh-CN" sz="2200" b="1" dirty="0">
                <a:latin typeface="宋体" panose="02010600030101010101" pitchFamily="2" charset="-122"/>
              </a:rPr>
              <a:t>……”</a:t>
            </a:r>
            <a:r>
              <a:rPr lang="zh-CN" altLang="en-US" sz="2200" b="1" dirty="0">
                <a:latin typeface="宋体" panose="02010600030101010101" pitchFamily="2" charset="-122"/>
              </a:rPr>
              <a:t>，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而要使改写后命题的实质不变，条件和结论明朗化，主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要要求：</a:t>
            </a:r>
            <a:r>
              <a:rPr lang="en-US" altLang="zh-CN" sz="2200" b="1" dirty="0">
                <a:latin typeface="宋体" panose="02010600030101010101" pitchFamily="2" charset="-122"/>
              </a:rPr>
              <a:t>(1)</a:t>
            </a:r>
            <a:r>
              <a:rPr lang="zh-CN" altLang="en-US" sz="2200" b="1" dirty="0">
                <a:latin typeface="宋体" panose="02010600030101010101" pitchFamily="2" charset="-122"/>
              </a:rPr>
              <a:t>改写后的命题与改写前的命题的内容要一致；</a:t>
            </a:r>
          </a:p>
          <a:p>
            <a:pPr algn="l">
              <a:lnSpc>
                <a:spcPct val="135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(2)</a:t>
            </a:r>
            <a:r>
              <a:rPr lang="zh-CN" altLang="en-US" sz="2200" b="1" dirty="0">
                <a:latin typeface="宋体" panose="02010600030101010101" pitchFamily="2" charset="-122"/>
              </a:rPr>
              <a:t>改写后的命题的句子要完整、语句要通顺，必要时，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要对原命题加一些修饰，并且补上原来省略的部分．</a:t>
            </a:r>
            <a:r>
              <a:rPr lang="zh-CN" altLang="en-US" sz="2200" dirty="0"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2458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863600" y="1369220"/>
            <a:ext cx="7748588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请阅读以下几句话：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）具有中华人民共和国国籍的人，叫做中华人民共和  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 国公民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）两点之间线段的长度，叫做这两点之间的距离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</a:rPr>
              <a:t>）无限不循环小数称为无理数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</a:rPr>
              <a:t>）今天要下雨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</a:rPr>
              <a:t>）我们要充满梦想，执着地飞翔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586041" y="1716882"/>
            <a:ext cx="220503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949325" y="1716882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254253" y="157758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1062038" y="1700214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3149601" y="1664495"/>
            <a:ext cx="11913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  义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908053" y="2341961"/>
            <a:ext cx="7324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对名称和术语的含义加以描述，作出明确的规定，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</a:rPr>
              <a:t>也就是给出它们的定义．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定义是证明的重要依据，它既可以作为性质应用，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</a:rPr>
              <a:t>又可以作为判定方法应用．</a:t>
            </a:r>
          </a:p>
        </p:txBody>
      </p:sp>
      <p:sp>
        <p:nvSpPr>
          <p:cNvPr id="32" name="矩形 31"/>
          <p:cNvSpPr/>
          <p:nvPr/>
        </p:nvSpPr>
        <p:spPr>
          <a:xfrm>
            <a:off x="7467603" y="129540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566025" y="1295400"/>
            <a:ext cx="1017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513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文本框 46"/>
          <p:cNvSpPr txBox="1">
            <a:spLocks noChangeArrowheads="1"/>
          </p:cNvSpPr>
          <p:nvPr/>
        </p:nvSpPr>
        <p:spPr bwMode="auto">
          <a:xfrm>
            <a:off x="6162677" y="439459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973141" y="1282305"/>
            <a:ext cx="7502525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下列语句属于定义的是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．两点确定一条直线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．两直线平行，同位角相等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．等角的补角相等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．三条边都相等的三角形叫做等边三边形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定义是对名称和术语的含义加以描述，作出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明确的规定，只有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中语句符合要求，故选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3478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23"/>
          <p:cNvSpPr txBox="1">
            <a:spLocks noChangeArrowheads="1"/>
          </p:cNvSpPr>
          <p:nvPr/>
        </p:nvSpPr>
        <p:spPr bwMode="auto">
          <a:xfrm>
            <a:off x="7605716" y="820341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5065716" y="1359695"/>
            <a:ext cx="56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57" name="文本框 46"/>
          <p:cNvSpPr txBox="1">
            <a:spLocks noChangeArrowheads="1"/>
          </p:cNvSpPr>
          <p:nvPr/>
        </p:nvSpPr>
        <p:spPr bwMode="auto">
          <a:xfrm>
            <a:off x="6162677" y="439459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4075" y="1295400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18402" y="70842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33"/>
          <p:cNvSpPr txBox="1">
            <a:spLocks noChangeArrowheads="1"/>
          </p:cNvSpPr>
          <p:nvPr/>
        </p:nvSpPr>
        <p:spPr bwMode="auto">
          <a:xfrm>
            <a:off x="7640641" y="708422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文本框 26"/>
          <p:cNvSpPr txBox="1">
            <a:spLocks noChangeArrowheads="1"/>
          </p:cNvSpPr>
          <p:nvPr/>
        </p:nvSpPr>
        <p:spPr bwMode="auto">
          <a:xfrm>
            <a:off x="5867402" y="437078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718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内容占位符 7"/>
          <p:cNvSpPr txBox="1">
            <a:spLocks noChangeArrowheads="1"/>
          </p:cNvSpPr>
          <p:nvPr/>
        </p:nvSpPr>
        <p:spPr bwMode="auto">
          <a:xfrm>
            <a:off x="906466" y="1200150"/>
            <a:ext cx="75152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1  </a:t>
            </a:r>
            <a:r>
              <a:rPr lang="zh-CN" altLang="en-US" sz="2400" b="1">
                <a:latin typeface="Times New Roman" panose="02020603050405020304" pitchFamily="18" charset="0"/>
              </a:rPr>
              <a:t>下列语句属于定义的有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①</a:t>
            </a:r>
            <a:r>
              <a:rPr lang="zh-CN" altLang="en-US" sz="2400" b="1">
                <a:latin typeface="Times New Roman" panose="02020603050405020304" pitchFamily="18" charset="0"/>
              </a:rPr>
              <a:t>含有未知数的等式称为方程；</a:t>
            </a:r>
          </a:p>
          <a:p>
            <a:pPr marL="342900" indent="-342900" algn="l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②等式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称为两数和的完全平方  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</a:rPr>
              <a:t>公式；</a:t>
            </a:r>
          </a:p>
          <a:p>
            <a:pPr marL="342900" indent="-342900" algn="l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③如果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为实数，那么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；</a:t>
            </a:r>
          </a:p>
          <a:p>
            <a:pPr marL="342900" indent="-342900" algn="l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④三角形内角和等于</a:t>
            </a:r>
            <a:r>
              <a:rPr lang="en-US" altLang="zh-CN" sz="2400" b="1">
                <a:latin typeface="Times New Roman" panose="02020603050405020304" pitchFamily="18" charset="0"/>
              </a:rPr>
              <a:t>180°.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个        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个         </a:t>
            </a: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个         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</a:rPr>
              <a:t>个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27901" y="129183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 flipH="1">
            <a:off x="2517778" y="1196580"/>
            <a:ext cx="34575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6" name="AutoShape 2"/>
          <p:cNvSpPr>
            <a:spLocks noChangeArrowheads="1"/>
          </p:cNvSpPr>
          <p:nvPr/>
        </p:nvSpPr>
        <p:spPr bwMode="gray">
          <a:xfrm flipH="1">
            <a:off x="992191" y="1196580"/>
            <a:ext cx="1811337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8197" name="AutoShape 11"/>
          <p:cNvSpPr>
            <a:spLocks noChangeArrowheads="1"/>
          </p:cNvSpPr>
          <p:nvPr/>
        </p:nvSpPr>
        <p:spPr bwMode="gray">
          <a:xfrm>
            <a:off x="2298703" y="105846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8198" name="文本框 39"/>
          <p:cNvSpPr txBox="1">
            <a:spLocks noChangeArrowheads="1"/>
          </p:cNvSpPr>
          <p:nvPr/>
        </p:nvSpPr>
        <p:spPr bwMode="auto">
          <a:xfrm>
            <a:off x="1104901" y="1179911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8199" name="文本框 40"/>
          <p:cNvSpPr txBox="1">
            <a:spLocks noChangeArrowheads="1"/>
          </p:cNvSpPr>
          <p:nvPr/>
        </p:nvSpPr>
        <p:spPr bwMode="auto">
          <a:xfrm>
            <a:off x="3052766" y="1172767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命题及命题的构成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15228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204" name="文本框 48"/>
          <p:cNvSpPr txBox="1">
            <a:spLocks noChangeArrowheads="1"/>
          </p:cNvSpPr>
          <p:nvPr/>
        </p:nvSpPr>
        <p:spPr bwMode="auto">
          <a:xfrm>
            <a:off x="7637466" y="760810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820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1"/>
            <a:ext cx="9144001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38"/>
          <p:cNvSpPr>
            <a:spLocks noChangeArrowheads="1"/>
          </p:cNvSpPr>
          <p:nvPr/>
        </p:nvSpPr>
        <p:spPr bwMode="auto">
          <a:xfrm>
            <a:off x="4479635" y="1754863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1039814" y="1362671"/>
            <a:ext cx="72723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议一议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        下面的语句中，哪些语句对事情作出了判断，哪些没有？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与同伴进行交流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）任何一个三角形一定有一个角是直角；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）对顶角相等；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）无论</a:t>
            </a:r>
            <a:r>
              <a:rPr lang="en-US" altLang="zh-CN" b="1" i="1" dirty="0">
                <a:latin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</a:rPr>
              <a:t>为怎样的自然数，式子</a:t>
            </a:r>
            <a:r>
              <a:rPr lang="en-US" altLang="zh-CN" b="1" i="1" dirty="0">
                <a:latin typeface="Times New Roman" panose="02020603050405020304" pitchFamily="18" charset="0"/>
              </a:rPr>
              <a:t>n</a:t>
            </a:r>
            <a:r>
              <a:rPr lang="en-US" altLang="zh-CN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－</a:t>
            </a:r>
            <a:r>
              <a:rPr lang="en-US" altLang="zh-CN" b="1" i="1" dirty="0">
                <a:latin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</a:rPr>
              <a:t>+11</a:t>
            </a:r>
            <a:r>
              <a:rPr lang="zh-CN" altLang="en-US" b="1" dirty="0">
                <a:latin typeface="Times New Roman" panose="02020603050405020304" pitchFamily="18" charset="0"/>
              </a:rPr>
              <a:t>的值都是质数；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</a:rPr>
              <a:t>）如果两条直线都和第三条直线平行，那么这两条直线也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          </a:t>
            </a:r>
            <a:r>
              <a:rPr lang="zh-CN" altLang="en-US" b="1" dirty="0">
                <a:latin typeface="Times New Roman" panose="02020603050405020304" pitchFamily="18" charset="0"/>
              </a:rPr>
              <a:t>互相平行；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</a:rPr>
              <a:t>）你喜欢数学吗？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</a:rPr>
              <a:t>）作线段</a:t>
            </a:r>
            <a:r>
              <a:rPr lang="en-US" altLang="zh-CN" b="1" i="1" dirty="0">
                <a:latin typeface="Times New Roman" panose="02020603050405020304" pitchFamily="18" charset="0"/>
              </a:rPr>
              <a:t>AB</a:t>
            </a:r>
            <a:r>
              <a:rPr lang="en-US" altLang="zh-CN" b="1" dirty="0">
                <a:latin typeface="Times New Roman" panose="02020603050405020304" pitchFamily="18" charset="0"/>
              </a:rPr>
              <a:t>=</a:t>
            </a:r>
            <a:r>
              <a:rPr lang="en-US" altLang="zh-CN" b="1" i="1" dirty="0">
                <a:latin typeface="Times New Roman" panose="02020603050405020304" pitchFamily="18" charset="0"/>
              </a:rPr>
              <a:t>CD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8209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0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822325" y="974347"/>
            <a:ext cx="74549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宋体" panose="02010600030101010101" pitchFamily="2" charset="-122"/>
              </a:rPr>
              <a:t>.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定义：</a:t>
            </a:r>
            <a:r>
              <a:rPr lang="zh-CN" altLang="en-US" sz="2200" b="1" dirty="0">
                <a:latin typeface="宋体" panose="02010600030101010101" pitchFamily="2" charset="-122"/>
              </a:rPr>
              <a:t>判断一件事情的句子，叫做命题．</a:t>
            </a:r>
          </a:p>
          <a:p>
            <a:pPr algn="l" defTabSz="914400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宋体" panose="02010600030101010101" pitchFamily="2" charset="-122"/>
              </a:rPr>
              <a:t>.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命题的结论：</a:t>
            </a:r>
            <a:r>
              <a:rPr lang="zh-CN" altLang="en-US" sz="2200" b="1" dirty="0">
                <a:latin typeface="宋体" panose="02010600030101010101" pitchFamily="2" charset="-122"/>
              </a:rPr>
              <a:t>命题由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条件</a:t>
            </a:r>
            <a:r>
              <a:rPr lang="zh-CN" altLang="en-US" sz="2200" b="1" dirty="0">
                <a:latin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结论</a:t>
            </a:r>
            <a:r>
              <a:rPr lang="zh-CN" altLang="en-US" sz="2200" b="1" dirty="0">
                <a:latin typeface="宋体" panose="02010600030101010101" pitchFamily="2" charset="-122"/>
              </a:rPr>
              <a:t>两部分组成．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条件是已知事项，结论是由已知事项推断出的事项．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  呈现方法：</a:t>
            </a:r>
            <a:r>
              <a:rPr lang="zh-CN" altLang="en-US" sz="2200" b="1" dirty="0">
                <a:latin typeface="宋体" panose="02010600030101010101" pitchFamily="2" charset="-122"/>
              </a:rPr>
              <a:t>命题通常可以写成“如果</a:t>
            </a:r>
            <a:r>
              <a:rPr lang="en-US" altLang="zh-CN" sz="2200" b="1" dirty="0">
                <a:latin typeface="宋体" panose="02010600030101010101" pitchFamily="2" charset="-122"/>
              </a:rPr>
              <a:t>……</a:t>
            </a:r>
            <a:r>
              <a:rPr lang="zh-CN" altLang="en-US" sz="2200" b="1" dirty="0">
                <a:latin typeface="宋体" panose="02010600030101010101" pitchFamily="2" charset="-122"/>
              </a:rPr>
              <a:t>那么</a:t>
            </a:r>
            <a:r>
              <a:rPr lang="en-US" altLang="zh-CN" sz="2200" b="1" dirty="0">
                <a:latin typeface="宋体" panose="02010600030101010101" pitchFamily="2" charset="-122"/>
              </a:rPr>
              <a:t>……”</a:t>
            </a:r>
            <a:r>
              <a:rPr lang="zh-CN" altLang="en-US" sz="2200" b="1" dirty="0">
                <a:latin typeface="宋体" panose="02010600030101010101" pitchFamily="2" charset="-122"/>
              </a:rPr>
              <a:t>的  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</a:rPr>
              <a:t>形式；其中“如果”引出的部分是条件，“那么”引出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</a:rPr>
              <a:t>的部分是结论．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 注：</a:t>
            </a:r>
            <a:r>
              <a:rPr lang="zh-CN" altLang="en-US" sz="2200" b="1" dirty="0">
                <a:latin typeface="宋体" panose="02010600030101010101" pitchFamily="2" charset="-122"/>
              </a:rPr>
              <a:t>有些命题的题设和结论不明显，可将它经过适当变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</a:rPr>
              <a:t>形，改写成“如果</a:t>
            </a:r>
            <a:r>
              <a:rPr lang="en-US" altLang="zh-CN" sz="2200" b="1" dirty="0">
                <a:latin typeface="宋体" panose="02010600030101010101" pitchFamily="2" charset="-122"/>
              </a:rPr>
              <a:t>……</a:t>
            </a:r>
            <a:r>
              <a:rPr lang="zh-CN" altLang="en-US" sz="2200" b="1" dirty="0">
                <a:latin typeface="宋体" panose="02010600030101010101" pitchFamily="2" charset="-122"/>
              </a:rPr>
              <a:t>那么</a:t>
            </a:r>
            <a:r>
              <a:rPr lang="en-US" altLang="zh-CN" sz="2200" b="1" dirty="0">
                <a:latin typeface="宋体" panose="02010600030101010101" pitchFamily="2" charset="-122"/>
              </a:rPr>
              <a:t>……”</a:t>
            </a:r>
            <a:r>
              <a:rPr lang="zh-CN" altLang="en-US" sz="2200" b="1" dirty="0">
                <a:latin typeface="宋体" panose="02010600030101010101" pitchFamily="2" charset="-122"/>
              </a:rPr>
              <a:t>的形式．</a:t>
            </a:r>
          </a:p>
        </p:txBody>
      </p:sp>
      <p:pic>
        <p:nvPicPr>
          <p:cNvPr id="922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本框 46"/>
          <p:cNvSpPr txBox="1">
            <a:spLocks noChangeArrowheads="1"/>
          </p:cNvSpPr>
          <p:nvPr/>
        </p:nvSpPr>
        <p:spPr bwMode="auto">
          <a:xfrm>
            <a:off x="6162677" y="439459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4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884238" y="1115618"/>
            <a:ext cx="7683500" cy="42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35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     </a:t>
            </a:r>
            <a:r>
              <a:rPr lang="zh-CN" altLang="zh-CN" sz="2200" b="1">
                <a:latin typeface="Times New Roman" panose="02020603050405020304" pitchFamily="18" charset="0"/>
              </a:rPr>
              <a:t>下列语句：</a:t>
            </a:r>
            <a:r>
              <a:rPr lang="en-US" altLang="zh-CN" sz="2200" b="1">
                <a:latin typeface="Times New Roman" panose="02020603050405020304" pitchFamily="18" charset="0"/>
              </a:rPr>
              <a:t>(1)</a:t>
            </a:r>
            <a:r>
              <a:rPr lang="zh-CN" altLang="en-US" sz="2200" b="1">
                <a:latin typeface="Times New Roman" panose="02020603050405020304" pitchFamily="18" charset="0"/>
              </a:rPr>
              <a:t>时间都去哪儿了？</a:t>
            </a:r>
            <a:r>
              <a:rPr lang="en-US" altLang="zh-CN" sz="2200" b="1">
                <a:latin typeface="Times New Roman" panose="02020603050405020304" pitchFamily="18" charset="0"/>
              </a:rPr>
              <a:t>(2)</a:t>
            </a:r>
            <a:r>
              <a:rPr lang="zh-CN" altLang="en-US" sz="2200" b="1">
                <a:latin typeface="Times New Roman" panose="02020603050405020304" pitchFamily="18" charset="0"/>
              </a:rPr>
              <a:t>画一条直线的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latin typeface="Times New Roman" panose="02020603050405020304" pitchFamily="18" charset="0"/>
              </a:rPr>
              <a:t>平行线；</a:t>
            </a:r>
            <a:r>
              <a:rPr lang="en-US" altLang="zh-CN" sz="2200" b="1">
                <a:latin typeface="Times New Roman" panose="02020603050405020304" pitchFamily="18" charset="0"/>
              </a:rPr>
              <a:t>(3)</a:t>
            </a:r>
            <a:r>
              <a:rPr lang="zh-CN" altLang="en-US" sz="2200" b="1">
                <a:latin typeface="Times New Roman" panose="02020603050405020304" pitchFamily="18" charset="0"/>
              </a:rPr>
              <a:t>长方形的四个角都是直角；</a:t>
            </a:r>
            <a:r>
              <a:rPr lang="en-US" altLang="zh-CN" sz="2200" b="1">
                <a:latin typeface="Times New Roman" panose="02020603050405020304" pitchFamily="18" charset="0"/>
              </a:rPr>
              <a:t>(4)4</a:t>
            </a:r>
            <a:r>
              <a:rPr lang="zh-CN" altLang="en-US" sz="2200" b="1">
                <a:latin typeface="Times New Roman" panose="02020603050405020304" pitchFamily="18" charset="0"/>
              </a:rPr>
              <a:t>不是偶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latin typeface="Times New Roman" panose="02020603050405020304" pitchFamily="18" charset="0"/>
              </a:rPr>
              <a:t>数．其中命题共有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个．</a:t>
            </a: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 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　　　</a:t>
            </a:r>
            <a:r>
              <a:rPr lang="en-US" altLang="zh-CN" sz="2200" b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　　　</a:t>
            </a:r>
            <a:r>
              <a:rPr lang="en-US" altLang="zh-CN" sz="2200" b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</a:rPr>
              <a:t>　　　</a:t>
            </a:r>
            <a:r>
              <a:rPr lang="en-US" altLang="zh-CN" sz="2200" b="1">
                <a:latin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4</a:t>
            </a:r>
          </a:p>
          <a:p>
            <a:pPr marL="990600" indent="-990600" algn="l">
              <a:lnSpc>
                <a:spcPct val="135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紧扣命题的定义进行判断：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是一个疑问句，没有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作出判断，所以不是命题；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没有包含判断的意思，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所以不是命题；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对一件事情作出了肯定的判断，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所以是命题；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(4)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对事情作出了否定的判断，所以是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5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命题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2" name="文本框 46"/>
          <p:cNvSpPr txBox="1">
            <a:spLocks noChangeArrowheads="1"/>
          </p:cNvSpPr>
          <p:nvPr/>
        </p:nvSpPr>
        <p:spPr bwMode="auto">
          <a:xfrm>
            <a:off x="6162677" y="439459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4345411" y="1852613"/>
            <a:ext cx="3722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全屏显示(16:9)</PresentationFormat>
  <Paragraphs>206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B8A3391CC0354D39812CB375117ABFDE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