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ABF7334B-47FF-45F6-9D7A-8685FC8E5ACE}" type="datetimeFigureOut">
              <a:rPr lang="zh-CN" altLang="en-US"/>
              <a:t>2023-01-16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355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2667144F-7874-4815-ACE1-ED18C12A19D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457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560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28BEA2A-5599-4A11-B986-F52AD42B7828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A2EB97F-BE71-4F36-A564-07EA96BE31A5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462717-4180-4449-B7C4-720D6B99DC8B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0D1C3CA-329F-4602-A00C-608C9188EF8F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81CA0-8919-4603-9BAA-00D9357037D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B115-FD12-4975-9141-4D53E6A2E0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546D-3FCC-4C3F-B935-0A7C59D955B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739D-EE88-435B-9629-4F0E94FF52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DA184-C0CD-49A3-99A0-6D591619587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D5326-4737-4389-9196-24C2A66E41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993D-EC00-44DB-84F5-BD9A81425A2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372DD-67A2-40A7-A7B1-83465055BF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1EDA-5983-4DF8-9310-D00EA61A518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F9545-03AD-41E1-BFEF-F1ECF3578E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38F0-4210-43B1-9EC2-F1649BC5123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4B56-628C-4A83-9CFA-D897193013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C5C04-E394-4265-9392-8B051333F19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FEAC-EA9E-47C2-9C3E-F15A49FE30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9D27-1C57-4E1F-A61A-292536F48BA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8FC6-9627-4BB8-A9DE-9AD8C2F8A8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60E3-7B2D-47CB-967D-0A775F915F1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B8A98-66AF-4AB6-B3F1-81156DDDF0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E88F-32D5-49FC-BB40-308F45B8B0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A7DF9-DA1E-42A1-90C8-B1490C50B8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32AEE-D41F-474C-BD11-AE1BE7C1FE2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18EC-0977-4F8F-A717-5391408B86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7480-E610-4C45-9F4C-CDCB94757BD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EEDD-CE4B-4D80-B8AA-F1343929F0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81DB-C345-4E16-B76A-C4BB08FE610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ED7D9-4BB0-4C54-A0AE-8F977EA67B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8E5714E-D19C-4CD2-8043-4447C3BB52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A9C9-3862-4CBC-8C73-FF0D64337B9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6ACD-F29A-4AD9-951D-1403CAEDC6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AD1CE-0B8A-4B13-B03E-EEEDA74E8FA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219B-91A1-4294-BE00-E22CA79499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EA64-6E45-4145-ACE1-CE52897552F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0AA0-481E-4165-AFD3-E17D35B014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834E3-ED65-4BE7-AB00-BC30732E663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6CFE-66E2-47DB-ABEE-E55C73ED70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F10AF-EB3F-4A06-B311-9210CB30C77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91C5-3E72-4915-8648-302086D020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3A874-BEF7-4F01-AD4E-42318DB555B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E72A6-B93D-4495-913C-5ACD73C5A6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BF24-0A6E-40D5-8267-3A007672B3B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88DBF-E5CC-438F-B826-959B06CAA5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DE4F22-26B3-459C-A0DD-CBDA8D19DAA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4BB83A-0E58-4110-90F8-22C144D32A7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152287"/>
            <a:ext cx="9144000" cy="14401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950" y="777875"/>
            <a:ext cx="6718300" cy="838200"/>
          </a:xfrm>
        </p:spPr>
        <p:txBody>
          <a:bodyPr/>
          <a:lstStyle/>
          <a:p>
            <a:pPr algn="l" eaLnBrk="1" hangingPunct="1"/>
            <a:r>
              <a:rPr lang="zh-CN" altLang="en-US" sz="1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和同伴说一说，从上面的统计图中你获得哪些信息？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1633542" y="3978275"/>
            <a:ext cx="69357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扇形统计图是用整个圆的面积表示总数，用圆内的扇形面积表示各部分数量占总数的百分比。</a:t>
            </a:r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2752726" y="1616075"/>
            <a:ext cx="256222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观察下面的统计图，说一说你获得了哪些信息。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4564063" y="1795463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伙食水电占总支出的45%；</a:t>
            </a:r>
          </a:p>
        </p:txBody>
      </p:sp>
      <p:pic>
        <p:nvPicPr>
          <p:cNvPr id="13317" name="图片 -21474826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16042" y="1614488"/>
            <a:ext cx="2789237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4564063" y="2408238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购买衣服占总支出的21%；</a:t>
            </a: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4564063" y="3006725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文化教育占总支出的22%；</a:t>
            </a:r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4564063" y="3683000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其它支出占总支出的12%。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1.  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观察下面的统计图，说一说你获得了哪些信息。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4564063" y="1282700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亚洲陆地面积占总陆地面积的29.4%；</a:t>
            </a:r>
          </a:p>
        </p:txBody>
      </p:sp>
      <p:pic>
        <p:nvPicPr>
          <p:cNvPr id="14341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4267" y="1651000"/>
            <a:ext cx="3406775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2"/>
          <p:cNvSpPr txBox="1">
            <a:spLocks noChangeArrowheads="1"/>
          </p:cNvSpPr>
          <p:nvPr/>
        </p:nvSpPr>
        <p:spPr bwMode="auto">
          <a:xfrm>
            <a:off x="4564063" y="1817688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大洋洲陆地面积占总陆地面积的6%；</a:t>
            </a:r>
          </a:p>
        </p:txBody>
      </p:sp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4564063" y="2411413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欧洲陆地面积占总陆地面积的6.8%；</a:t>
            </a: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4564063" y="2970213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南极洲陆地面积占总陆地面积的9.4%；</a:t>
            </a:r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4564063" y="3517900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南美洲陆地面积占总陆地面积的12%；</a:t>
            </a:r>
          </a:p>
        </p:txBody>
      </p:sp>
      <p:sp>
        <p:nvSpPr>
          <p:cNvPr id="8" name="TextBox 22"/>
          <p:cNvSpPr txBox="1">
            <a:spLocks noChangeArrowheads="1"/>
          </p:cNvSpPr>
          <p:nvPr/>
        </p:nvSpPr>
        <p:spPr bwMode="auto">
          <a:xfrm>
            <a:off x="4564067" y="4029075"/>
            <a:ext cx="4205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北美洲陆地面积占总陆地面积的16.2%；</a:t>
            </a:r>
          </a:p>
        </p:txBody>
      </p:sp>
      <p:sp>
        <p:nvSpPr>
          <p:cNvPr id="9" name="TextBox 22"/>
          <p:cNvSpPr txBox="1">
            <a:spLocks noChangeArrowheads="1"/>
          </p:cNvSpPr>
          <p:nvPr/>
        </p:nvSpPr>
        <p:spPr bwMode="auto">
          <a:xfrm>
            <a:off x="4564063" y="4538663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非洲陆地面积占总陆地面积的20.2%；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观察下面的统计图，说一说你获得了哪些信息。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1878013" y="4302125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中国人口约占世界人口的19%</a:t>
            </a:r>
          </a:p>
        </p:txBody>
      </p:sp>
      <p:pic>
        <p:nvPicPr>
          <p:cNvPr id="15365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98588" y="1827213"/>
            <a:ext cx="2913062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1.  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观察下面的统计图，说一说你获得了哪些信息。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135188" y="4178300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中国耕地约占世界耕地的7%</a:t>
            </a:r>
          </a:p>
        </p:txBody>
      </p:sp>
      <p:pic>
        <p:nvPicPr>
          <p:cNvPr id="16389" name="图片 -2147482605"/>
          <p:cNvPicPr>
            <a:picLocks noChangeAspect="1" noChangeArrowheads="1"/>
          </p:cNvPicPr>
          <p:nvPr/>
        </p:nvPicPr>
        <p:blipFill>
          <a:blip r:embed="rId3" cstate="email"/>
          <a:srcRect b="-3444"/>
          <a:stretch>
            <a:fillRect/>
          </a:stretch>
        </p:blipFill>
        <p:spPr bwMode="auto">
          <a:xfrm>
            <a:off x="2135188" y="1739902"/>
            <a:ext cx="30670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77863" y="779464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（1）一年级与六年级学生作息时间的分配有哪些不同？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98604" y="4054475"/>
            <a:ext cx="7000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校内外活动和睡眠的时间一年级多一些，上课时间六年级的略多一些，六年级还多了自习的时间。</a:t>
            </a:r>
          </a:p>
        </p:txBody>
      </p:sp>
      <p:pic>
        <p:nvPicPr>
          <p:cNvPr id="17413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1430339"/>
            <a:ext cx="6076950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677863" y="563564"/>
            <a:ext cx="80010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（2）你能根据统计图计算出这两个年级的学生每天上课、校内外活动和睡眠的时间吗？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41775" y="1365251"/>
            <a:ext cx="46370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一年级上课时间：24×20.8%=4.992（小时）</a:t>
            </a:r>
          </a:p>
        </p:txBody>
      </p:sp>
      <p:pic>
        <p:nvPicPr>
          <p:cNvPr id="18437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76300" y="1214439"/>
            <a:ext cx="28194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4041775" y="2047876"/>
            <a:ext cx="46370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一年级校内外活动时间：24×25%=6（小时）</a:t>
            </a: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4041775" y="2882901"/>
            <a:ext cx="51181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一年级睡眠时间：24×45.9%=11.016（小时））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4" grpId="0" build="allAtOnce"/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677863" y="563564"/>
            <a:ext cx="80010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（2）你能根据统计图计算出这两个年级的学生每天上课、校内外活动和睡眠的时间吗？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0" y="1365251"/>
            <a:ext cx="4638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六年级上课时间：24×25%=6（小时）</a:t>
            </a:r>
          </a:p>
        </p:txBody>
      </p:sp>
      <p:pic>
        <p:nvPicPr>
          <p:cNvPr id="19461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917" y="1182688"/>
            <a:ext cx="2998787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695704" y="2047876"/>
            <a:ext cx="54641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六年级校内外活动时间：24×20.3%=4.872（小时）</a:t>
            </a: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3810000" y="2901951"/>
            <a:ext cx="51181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六年级睡眠时间：24×36%=8.64（小时））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4" grpId="0" build="allAtOnce"/>
      <p:bldP spid="5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77863" y="779464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（3）你觉得六年级学生睡眠的时间够吗？你有什么好建议？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05067" y="4338639"/>
            <a:ext cx="29987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不够，增加睡眠时间。</a:t>
            </a:r>
          </a:p>
        </p:txBody>
      </p:sp>
      <p:pic>
        <p:nvPicPr>
          <p:cNvPr id="20485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1430339"/>
            <a:ext cx="6076950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扇形统计图用整个圆表示总数，用扇形表示部分占总体的百分之几。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扇形统计图不仅可以清楚地表示部分和整体的关系，还能直观地看出各部分数量的多少。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扇形统计图中几个百分数的总和是1。</a:t>
            </a:r>
          </a:p>
        </p:txBody>
      </p:sp>
      <p:sp>
        <p:nvSpPr>
          <p:cNvPr id="21513" name="矩形 17"/>
          <p:cNvSpPr>
            <a:spLocks noChangeArrowheads="1"/>
          </p:cNvSpPr>
          <p:nvPr/>
        </p:nvSpPr>
        <p:spPr bwMode="auto">
          <a:xfrm>
            <a:off x="3738011" y="576265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扇形统计图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Box 12"/>
          <p:cNvSpPr txBox="1">
            <a:spLocks noChangeArrowheads="1"/>
          </p:cNvSpPr>
          <p:nvPr/>
        </p:nvSpPr>
        <p:spPr bwMode="auto">
          <a:xfrm>
            <a:off x="698500" y="987425"/>
            <a:ext cx="6445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下表是笑笑家一天各类食物的摄入量</a:t>
            </a:r>
          </a:p>
        </p:txBody>
      </p:sp>
      <p:pic>
        <p:nvPicPr>
          <p:cNvPr id="4101" name="图片 -21474826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2654" y="1549402"/>
            <a:ext cx="45894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2531" name="副标题 2"/>
          <p:cNvSpPr txBox="1">
            <a:spLocks noChangeArrowheads="1"/>
          </p:cNvSpPr>
          <p:nvPr/>
        </p:nvSpPr>
        <p:spPr bwMode="auto">
          <a:xfrm>
            <a:off x="776288" y="1552575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1、收集在报纸、杂志、电视、网络等媒体中见过的扇形统计图，说说它们所表示的意思。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2、预习课本第59页。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3、讨论：谈谈如何选择合适的统计图来反映数据。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90675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1．通过实例，认识扇形统计图，了解扇形统计图的特点与作用。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2．能读懂扇形统计图，从中获取有效信息，体会统计在现实生活中的作用。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１、讨论：谈谈你在日常生活中见到的扇形统计图。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副标题 2"/>
          <p:cNvSpPr txBox="1">
            <a:spLocks noChangeArrowheads="1"/>
          </p:cNvSpPr>
          <p:nvPr/>
        </p:nvSpPr>
        <p:spPr bwMode="auto">
          <a:xfrm>
            <a:off x="250825" y="863600"/>
            <a:ext cx="7316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下面是我国第六次人口普查民族构成及年龄构成情况统计图。说一说你从中获得了哪些信息，与同伴交流。</a:t>
            </a:r>
          </a:p>
        </p:txBody>
      </p:sp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1593854" y="4243388"/>
            <a:ext cx="6581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我国人口15——59岁的人数占多数。</a:t>
            </a:r>
          </a:p>
        </p:txBody>
      </p:sp>
      <p:pic>
        <p:nvPicPr>
          <p:cNvPr id="7173" name="图片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6700" y="2003425"/>
            <a:ext cx="22050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427042" y="1054100"/>
            <a:ext cx="4803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从下面的统计图中，你知道了什么？</a:t>
            </a:r>
          </a:p>
        </p:txBody>
      </p:sp>
      <p:pic>
        <p:nvPicPr>
          <p:cNvPr id="8196" name="图片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7" y="1560513"/>
            <a:ext cx="2255837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068517" y="4264025"/>
            <a:ext cx="6580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山东省地形平原比较多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9079" y="777875"/>
            <a:ext cx="4672013" cy="838200"/>
          </a:xfrm>
        </p:spPr>
        <p:txBody>
          <a:bodyPr/>
          <a:lstStyle/>
          <a:p>
            <a:pPr algn="l" eaLnBrk="1" hangingPunct="1"/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读读统计表，说说表中百分数的意思。</a:t>
            </a:r>
          </a:p>
        </p:txBody>
      </p:sp>
      <p:pic>
        <p:nvPicPr>
          <p:cNvPr id="9221" name="图片 -21474826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616076"/>
            <a:ext cx="48402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5240338" y="2835275"/>
            <a:ext cx="38401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奶类和豆类的摄入量是450克，约占总摄入量的11.8%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5240338" y="1897065"/>
            <a:ext cx="38401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油脂类的摄入量是50克，约占总摄入量的1.3%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562100" y="4121152"/>
            <a:ext cx="70437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鱼、禽、肉、蛋类的摄入量是600克，约占总摄入量的15.8%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9079" y="777875"/>
            <a:ext cx="4672013" cy="838200"/>
          </a:xfrm>
        </p:spPr>
        <p:txBody>
          <a:bodyPr/>
          <a:lstStyle/>
          <a:p>
            <a:pPr algn="l" eaLnBrk="1" hangingPunct="1"/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下图是根据上表绘制的，你能看懂吗？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562100" y="4121152"/>
            <a:ext cx="70437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这是扇形统计图。用整个圆表示笑笑家一天各类食物的总摄入量。用扇形表示各种食物所占总摄入量的百分比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5772153" y="1616075"/>
            <a:ext cx="2563813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图片 -21474826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750" y="1616076"/>
            <a:ext cx="48402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950" y="777875"/>
            <a:ext cx="6718300" cy="838200"/>
          </a:xfrm>
        </p:spPr>
        <p:txBody>
          <a:bodyPr/>
          <a:lstStyle/>
          <a:p>
            <a:pPr algn="l" eaLnBrk="1" hangingPunct="1"/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和同伴说一说，从上面的统计图中你获得哪些信息？</a:t>
            </a:r>
          </a:p>
        </p:txBody>
      </p:sp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2584454" y="2409827"/>
            <a:ext cx="5940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11.8%：表示奶类和豆类摄入量约占总摄入量的11.8%。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2636841" y="1790700"/>
            <a:ext cx="54054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1.3%：表示油脂类摄入量约占总摄入量的1.3%。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609854" y="2947988"/>
            <a:ext cx="6384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15.8%：鱼、禽、肉、蛋类摄入量约占总摄入量的15.8%。</a:t>
            </a:r>
          </a:p>
        </p:txBody>
      </p:sp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190504" y="1790701"/>
            <a:ext cx="256222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副标题 2"/>
          <p:cNvSpPr txBox="1">
            <a:spLocks noChangeArrowheads="1"/>
          </p:cNvSpPr>
          <p:nvPr/>
        </p:nvSpPr>
        <p:spPr bwMode="auto">
          <a:xfrm>
            <a:off x="2609854" y="3757613"/>
            <a:ext cx="6384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23.7%：表示蔬菜和水果类摄入量约占总摄入量的23.7%。</a:t>
            </a:r>
          </a:p>
        </p:txBody>
      </p:sp>
      <p:sp>
        <p:nvSpPr>
          <p:cNvPr id="9" name="副标题 2"/>
          <p:cNvSpPr txBox="1">
            <a:spLocks noChangeArrowheads="1"/>
          </p:cNvSpPr>
          <p:nvPr/>
        </p:nvSpPr>
        <p:spPr bwMode="auto">
          <a:xfrm>
            <a:off x="2689228" y="4400550"/>
            <a:ext cx="5603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47.4%：表示谷类摄入量约占总摄入量的47.4%。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Microsoft Office PowerPoint</Application>
  <PresentationFormat>自定义</PresentationFormat>
  <Paragraphs>121</Paragraphs>
  <Slides>20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读读统计表，说说表中百分数的意思。</vt:lpstr>
      <vt:lpstr>下图是根据上表绘制的，你能看懂吗？</vt:lpstr>
      <vt:lpstr>和同伴说一说，从上面的统计图中你获得哪些信息？</vt:lpstr>
      <vt:lpstr>和同伴说一说，从上面的统计图中你获得哪些信息？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2023-01-16T14:55:15Z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32B1872BB8764968A59827D29691EB31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