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1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10" d="100"/>
          <a:sy n="110" d="100"/>
        </p:scale>
        <p:origin x="-1038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93CDC-8EEB-49B7-B1E0-5FE01DF4A87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7D6A-6EA8-4A7C-BD69-96AE1706D5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0" y="4659982"/>
            <a:ext cx="9144000" cy="4835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6"/>
          <p:cNvSpPr txBox="1"/>
          <p:nvPr userDrawn="1"/>
        </p:nvSpPr>
        <p:spPr>
          <a:xfrm>
            <a:off x="193241" y="9298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圆的面积</a:t>
            </a:r>
            <a:endParaRPr kumimoji="1"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43557" y="477373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png"/><Relationship Id="rId2" Type="http://schemas.openxmlformats.org/officeDocument/2006/relationships/video" Target="file:///C:\Users\Administrator\Desktop\16\16.mp4" TargetMode="External"/><Relationship Id="rId1" Type="http://schemas.microsoft.com/office/2007/relationships/media" Target="file:///C:\Users\Administrator\Desktop\16\16.mp4" TargetMode="Externa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png"/><Relationship Id="rId5" Type="http://schemas.openxmlformats.org/officeDocument/2006/relationships/image" Target="../media/image24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png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3.png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8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0.png"/><Relationship Id="rId19" Type="http://schemas.openxmlformats.org/officeDocument/2006/relationships/image" Target="../media/image42.wmf"/><Relationship Id="rId4" Type="http://schemas.openxmlformats.org/officeDocument/2006/relationships/image" Target="../media/image37.png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" name="直线连接符 4"/>
            <p:cNvCxnSpPr/>
            <p:nvPr/>
          </p:nvCxnSpPr>
          <p:spPr>
            <a:xfrm>
              <a:off x="0" y="318537"/>
              <a:ext cx="3275856" cy="0"/>
            </a:xfrm>
            <a:prstGeom prst="line">
              <a:avLst/>
            </a:prstGeom>
            <a:ln w="15875" cmpd="sng">
              <a:gradFill flip="none" rotWithShape="1">
                <a:gsLst>
                  <a:gs pos="10000">
                    <a:schemeClr val="accent1">
                      <a:lumMod val="0"/>
                      <a:lumOff val="100000"/>
                    </a:schemeClr>
                  </a:gs>
                  <a:gs pos="65000">
                    <a:schemeClr val="accent1">
                      <a:lumMod val="100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51356" y="2269348"/>
            <a:ext cx="1425711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/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文本框 22"/>
          <p:cNvSpPr txBox="1"/>
          <p:nvPr/>
        </p:nvSpPr>
        <p:spPr>
          <a:xfrm>
            <a:off x="179512" y="51472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青岛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版  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数学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67749" y="1059582"/>
            <a:ext cx="5853883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4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完美的图形</a:t>
            </a:r>
            <a:r>
              <a:rPr lang="en-US" altLang="zh-CN" sz="44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  <a:endParaRPr lang="zh-CN" altLang="en-US" sz="44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03660" y="1076350"/>
            <a:ext cx="654821" cy="702878"/>
            <a:chOff x="1306635" y="1385539"/>
            <a:chExt cx="654821" cy="70287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30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+mj-ea"/>
                  <a:ea typeface="+mj-ea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074251" y="431277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27584" y="91556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表示圆的面积，那么圆的面积公式可以写成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S=πr²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6870" y="2099634"/>
            <a:ext cx="400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中心舞台的面积是：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30926" y="2675698"/>
            <a:ext cx="400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²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86910" y="3088002"/>
            <a:ext cx="400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=3.14×10²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=314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（平方米）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624" y="39399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答：中心舞台的面积是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95686"/>
            <a:ext cx="2664296" cy="160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521720" y="2649911"/>
          <a:ext cx="330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公式" r:id="rId5" imgW="228600" imgH="393700" progId="Equation.3">
                  <p:embed/>
                </p:oleObj>
              </mc:Choice>
              <mc:Fallback>
                <p:oleObj name="公式" r:id="rId5" imgW="228600" imgH="393700" progId="Equation.3">
                  <p:embed/>
                  <p:pic>
                    <p:nvPicPr>
                      <p:cNvPr id="0" name="图片 4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720" y="2649911"/>
                        <a:ext cx="3302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/>
      <p:bldP spid="39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3568" y="6995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通过上面的学习，你能求出下面图形的面积是多少平方厘米吗？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58918" y="2531680"/>
            <a:ext cx="393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3.14×(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4902" y="2931793"/>
            <a:ext cx="400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=3.14×10²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3.14×6²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=314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113.04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=200.96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cm²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3612" y="4136762"/>
            <a:ext cx="698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答：这个圆环的面积是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200.96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平方厘米。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089672" y="2427734"/>
          <a:ext cx="330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公式" r:id="rId4" imgW="228600" imgH="393700" progId="Equation.3">
                  <p:embed/>
                </p:oleObj>
              </mc:Choice>
              <mc:Fallback>
                <p:oleObj name="公式" r:id="rId4" imgW="228600" imgH="393700" progId="Equation.3">
                  <p:embed/>
                  <p:pic>
                    <p:nvPicPr>
                      <p:cNvPr id="0" name="图片 5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672" y="2427734"/>
                        <a:ext cx="3302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2067695"/>
            <a:ext cx="1525522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7236300" y="198639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12cm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4292" y="365187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20cm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8757" y="17076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这个图形是环形，可以用外圆面积减去内圆面积。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784650" y="2427289"/>
          <a:ext cx="5794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公式" r:id="rId7" imgW="368300" imgH="393700" progId="Equation.3">
                  <p:embed/>
                </p:oleObj>
              </mc:Choice>
              <mc:Fallback>
                <p:oleObj name="公式" r:id="rId7" imgW="368300" imgH="393700" progId="Equation.3">
                  <p:embed/>
                  <p:pic>
                    <p:nvPicPr>
                      <p:cNvPr id="0" name="图片 5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650" y="2427289"/>
                        <a:ext cx="579438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9" grpId="0"/>
      <p:bldP spid="4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3022" y="1535257"/>
            <a:ext cx="1970906" cy="16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83568" y="1131590"/>
            <a:ext cx="7242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求下面各圆的面积。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 rot="16200000">
            <a:off x="5876528" y="2050189"/>
            <a:ext cx="927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20mm</a:t>
            </a:r>
            <a:endParaRPr lang="zh-CN" altLang="en-US" sz="2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987824" y="1923678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2m</a:t>
            </a:r>
            <a:endParaRPr lang="zh-CN" altLang="en-US" sz="2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7704" y="300380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S=πr²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=3.14×2²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=12.56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3336545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S=πr²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=3.14×10²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=314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mm²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570361"/>
            <a:ext cx="1512168" cy="15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72472" y="300379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20÷2=10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mm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9" grpId="0"/>
      <p:bldP spid="2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827584" y="915568"/>
            <a:ext cx="6671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这个自动旋转喷水器的喷灌面积是多少平方米？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899596" y="3648517"/>
            <a:ext cx="7446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答：这个自动旋转喷水器的喷灌面积是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200.96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1779662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楷体" panose="02010609060101010101" pitchFamily="49" charset="-122"/>
              </a:rPr>
              <a:t>S=πr²</a:t>
            </a:r>
          </a:p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=3.14×8²</a:t>
            </a:r>
          </a:p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=3.14×64</a:t>
            </a:r>
          </a:p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=200.96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m²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334" y="1635647"/>
            <a:ext cx="3343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80432" y="570802"/>
            <a:ext cx="74888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、用一张长方形铁板（如图）切割出一个最大的圆。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）圆的面积是多少？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）剩下的面积是多少？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2931793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S=πr²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=3.14×1²</a:t>
            </a: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=3.14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971600" y="1851670"/>
            <a:ext cx="5544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长方形中切割一个最大的圆，圆的直径是长方形的宽。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293179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3×2=6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3.14=2.86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m²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179512" y="3992746"/>
            <a:ext cx="9073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答：圆的面积是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平方米，剩下的面积是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2.86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88224" y="1923678"/>
            <a:ext cx="1440160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588224" y="1923678"/>
            <a:ext cx="100811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083182" y="159221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3m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 rot="5400000">
            <a:off x="7948746" y="222313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2m</a:t>
            </a:r>
            <a:endParaRPr lang="zh-CN" altLang="en-US" dirty="0"/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1547664" y="2643758"/>
            <a:ext cx="1440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2÷2=1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  <p:bldP spid="27" grpId="0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47564" y="699544"/>
            <a:ext cx="8244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、如图是清代的一枚铜钱及其示意图，算出示意图的涂色部分的面积大约是多少平方厘米？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8288" y="1563640"/>
            <a:ext cx="242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3÷2=1.5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648" y="3068257"/>
            <a:ext cx="551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小正方形的面积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=0.8×0.8=0.64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cm²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3517" y="3507856"/>
            <a:ext cx="718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7.065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0.64=6.425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cm²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6" y="1635647"/>
            <a:ext cx="2735015" cy="12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6660236" y="2027624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3cm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066617" y="209963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0.8cm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1923680"/>
            <a:ext cx="362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S=πr²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=3.14×1.5²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=7.065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cm²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593" y="4011912"/>
            <a:ext cx="775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答：铜钱示意图的涂色部分面积是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6.425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平方厘米。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9" grpId="0"/>
      <p:bldP spid="40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144715"/>
            <a:ext cx="6192688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能利用圆的面积公式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求面积。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C=πr²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77131" y="3003798"/>
            <a:ext cx="6651255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求环形的面积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大圆的面积－小圆的面积。</a:t>
            </a:r>
          </a:p>
        </p:txBody>
      </p:sp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79963" y="1218114"/>
            <a:ext cx="7736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2008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月，全球瞩目的奥林匹克运动会在北京举行，各式各样的运动馆得到了全世界人们的赞扬。奥运会闭幕式圆形中心舞台的直径是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米，其中有一个直径是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米的升降舞台。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50876"/>
            <a:ext cx="2664296" cy="160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683568" y="329183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你能提出什么问题呢？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形标注 23"/>
          <p:cNvSpPr/>
          <p:nvPr/>
        </p:nvSpPr>
        <p:spPr>
          <a:xfrm>
            <a:off x="2411760" y="1923678"/>
            <a:ext cx="2160240" cy="864096"/>
          </a:xfrm>
          <a:prstGeom prst="wedgeEllipseCallout">
            <a:avLst>
              <a:gd name="adj1" fmla="val -49500"/>
              <a:gd name="adj2" fmla="val 411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6788" y="1132768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中心舞台的面积是多少平方米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38998" y="2011162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求它的面积就是求圆的面积。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694" y="2137025"/>
            <a:ext cx="781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0332" y="3126086"/>
            <a:ext cx="800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20" y="3651870"/>
            <a:ext cx="771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椭圆形标注 24"/>
          <p:cNvSpPr/>
          <p:nvPr/>
        </p:nvSpPr>
        <p:spPr>
          <a:xfrm>
            <a:off x="5004048" y="2787774"/>
            <a:ext cx="2736304" cy="864096"/>
          </a:xfrm>
          <a:prstGeom prst="wedgeEllipseCallout">
            <a:avLst>
              <a:gd name="adj1" fmla="val 51437"/>
              <a:gd name="adj2" fmla="val 350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81620" y="2868171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可以把圆转化成已经学过的图形来研究。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椭圆形标注 26"/>
          <p:cNvSpPr/>
          <p:nvPr/>
        </p:nvSpPr>
        <p:spPr>
          <a:xfrm>
            <a:off x="1835696" y="3308608"/>
            <a:ext cx="2376264" cy="648072"/>
          </a:xfrm>
          <a:prstGeom prst="wedgeEllipseCallout">
            <a:avLst>
              <a:gd name="adj1" fmla="val -49500"/>
              <a:gd name="adj2" fmla="val 411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35696" y="3435846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怎样求圆的面积呢？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2" grpId="0"/>
      <p:bldP spid="25" grpId="0" animBg="1"/>
      <p:bldP spid="26" grpId="0"/>
      <p:bldP spid="27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187624" y="2651311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我在圆的外面画一个正方形，发现圆的面积比正方形的面积小一些。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182" y="1059583"/>
            <a:ext cx="1009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46522"/>
            <a:ext cx="742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000894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6460" y="3736995"/>
            <a:ext cx="6199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860032" y="264376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我在圆内画一个正方形，发现圆的面积比正方形面积大一些。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27584" y="34358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正多边形的边数越多，它的面积越接近于圆的面积；正多边形的面积等于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131592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059584"/>
            <a:ext cx="93610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1059584"/>
            <a:ext cx="93610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1059584"/>
            <a:ext cx="112697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59102" y="1059584"/>
            <a:ext cx="111715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503" y="1131592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131592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939902"/>
            <a:ext cx="552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24128" y="2369443"/>
            <a:ext cx="95637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55976" y="2369443"/>
            <a:ext cx="10081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87824" y="2358380"/>
            <a:ext cx="936104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75656" y="2355726"/>
            <a:ext cx="1126976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2355727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355727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355727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15616" y="84356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可以把圆平均分成若干个小扇形，再拼成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Object 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85365" y="1601788"/>
            <a:ext cx="90487" cy="169862"/>
          </a:xfrm>
          <a:prstGeom prst="rect">
            <a:avLst/>
          </a:prstGeom>
          <a:noFill/>
        </p:spPr>
      </p:pic>
      <p:pic>
        <p:nvPicPr>
          <p:cNvPr id="3075" name="Object 3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50450" y="1358900"/>
            <a:ext cx="65088" cy="341313"/>
          </a:xfrm>
          <a:prstGeom prst="rect">
            <a:avLst/>
          </a:prstGeom>
          <a:noFill/>
        </p:spPr>
      </p:pic>
      <p:sp>
        <p:nvSpPr>
          <p:cNvPr id="124" name="TextBox 123"/>
          <p:cNvSpPr txBox="1"/>
          <p:nvPr/>
        </p:nvSpPr>
        <p:spPr>
          <a:xfrm>
            <a:off x="1484044" y="1636790"/>
            <a:ext cx="266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把圆平均分成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766" y="1057277"/>
            <a:ext cx="704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292084" y="1679181"/>
            <a:ext cx="266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把圆平均分成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16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24400" y="2211710"/>
            <a:ext cx="3048000" cy="2286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76056" y="2211712"/>
            <a:ext cx="324036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未命名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27588" y="2145100"/>
            <a:ext cx="3950917" cy="2175704"/>
          </a:xfrm>
          <a:prstGeom prst="rect">
            <a:avLst/>
          </a:prstGeom>
        </p:spPr>
      </p:pic>
      <p:pic>
        <p:nvPicPr>
          <p:cNvPr id="18" name="图片 17" descr="16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932040" y="2283720"/>
            <a:ext cx="3792074" cy="208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11" grpId="0"/>
      <p:bldP spid="12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15616" y="73148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可以把圆平均分成若干个小扇形，再拼成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7" name="Object 34"/>
          <p:cNvGraphicFramePr>
            <a:graphicFrameLocks noChangeAspect="1"/>
          </p:cNvGraphicFramePr>
          <p:nvPr/>
        </p:nvGraphicFramePr>
        <p:xfrm>
          <a:off x="9884741" y="1601232"/>
          <a:ext cx="90538" cy="17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2743200" imgH="5181600" progId="Equation.KSEE3">
                  <p:embed/>
                </p:oleObj>
              </mc:Choice>
              <mc:Fallback>
                <p:oleObj name="Equation" r:id="rId4" imgW="2743200" imgH="5181600" progId="Equation.KSEE3">
                  <p:embed/>
                  <p:pic>
                    <p:nvPicPr>
                      <p:cNvPr id="0" name="图片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4741" y="1601232"/>
                        <a:ext cx="90538" cy="171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/>
          <p:cNvGraphicFramePr>
            <a:graphicFrameLocks noChangeAspect="1"/>
          </p:cNvGraphicFramePr>
          <p:nvPr/>
        </p:nvGraphicFramePr>
        <p:xfrm>
          <a:off x="9950836" y="1358777"/>
          <a:ext cx="64130" cy="34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14300" imgH="431800" progId="Equation.KSEE3">
                  <p:embed/>
                </p:oleObj>
              </mc:Choice>
              <mc:Fallback>
                <p:oleObj name="Equation" r:id="rId6" imgW="114300" imgH="431800" progId="Equation.KSEE3">
                  <p:embed/>
                  <p:pic>
                    <p:nvPicPr>
                      <p:cNvPr id="0" name="图片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0836" y="1358777"/>
                        <a:ext cx="64130" cy="342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Box 123"/>
          <p:cNvSpPr txBox="1"/>
          <p:nvPr/>
        </p:nvSpPr>
        <p:spPr>
          <a:xfrm>
            <a:off x="1556048" y="1347614"/>
            <a:ext cx="243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把圆平均分成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份：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883394"/>
            <a:ext cx="704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46687" y="1419623"/>
            <a:ext cx="2550177" cy="92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76057" y="3147816"/>
            <a:ext cx="2448272" cy="83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52024" y="2355728"/>
            <a:ext cx="2451479" cy="7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4" y="4072955"/>
            <a:ext cx="714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9552" y="39399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我发现平均分的份数越多，拼成的图形越接近于长方形。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 descr="32.gif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081970" y="1851670"/>
            <a:ext cx="3418022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3568" y="843558"/>
            <a:ext cx="811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拼成的长方形与原来的圆形之间有怎样的关系呢？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7" y="2067696"/>
            <a:ext cx="1747253" cy="156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2108" y="2499743"/>
            <a:ext cx="2088232" cy="7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2427733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134" y="3185870"/>
            <a:ext cx="252028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546208" y="3144337"/>
          <a:ext cx="404499" cy="56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公式" r:id="rId8" imgW="279400" imgH="393700" progId="Equation.3">
                  <p:embed/>
                </p:oleObj>
              </mc:Choice>
              <mc:Fallback>
                <p:oleObj name="公式" r:id="rId8" imgW="279400" imgH="393700" progId="Equation.3">
                  <p:embed/>
                  <p:pic>
                    <p:nvPicPr>
                      <p:cNvPr id="0" name="图片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208" y="3144337"/>
                        <a:ext cx="404499" cy="56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636236" y="2586223"/>
            <a:ext cx="7920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855172" y="2777832"/>
          <a:ext cx="1651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公式" r:id="rId11" imgW="114300" imgH="127000" progId="Equation.3">
                  <p:embed/>
                </p:oleObj>
              </mc:Choice>
              <mc:Fallback>
                <p:oleObj name="公式" r:id="rId11" imgW="114300" imgH="127000" progId="Equation.3">
                  <p:embed/>
                  <p:pic>
                    <p:nvPicPr>
                      <p:cNvPr id="0" name="图片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172" y="2777832"/>
                        <a:ext cx="165100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60" y="627536"/>
            <a:ext cx="1747253" cy="156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78051" y="1059581"/>
            <a:ext cx="2088232" cy="7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1" y="987574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077" y="1745711"/>
            <a:ext cx="252028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042151" y="1704178"/>
          <a:ext cx="404499" cy="56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公式" r:id="rId8" imgW="279400" imgH="393700" progId="Equation.3">
                  <p:embed/>
                </p:oleObj>
              </mc:Choice>
              <mc:Fallback>
                <p:oleObj name="公式" r:id="rId8" imgW="279400" imgH="393700" progId="Equation.3">
                  <p:embed/>
                  <p:pic>
                    <p:nvPicPr>
                      <p:cNvPr id="0" name="图片 30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151" y="1704178"/>
                        <a:ext cx="404499" cy="56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132179" y="1146063"/>
            <a:ext cx="7920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351115" y="1337673"/>
          <a:ext cx="1651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公式" r:id="rId11" imgW="114300" imgH="127000" progId="Equation.3">
                  <p:embed/>
                </p:oleObj>
              </mc:Choice>
              <mc:Fallback>
                <p:oleObj name="公式" r:id="rId11" imgW="114300" imgH="127000" progId="Equation.3">
                  <p:embed/>
                  <p:pic>
                    <p:nvPicPr>
                      <p:cNvPr id="0" name="图片 30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115" y="1337673"/>
                        <a:ext cx="165100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3768" y="2571752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长方形的面积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302859" y="2670761"/>
            <a:ext cx="37804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967787" y="3291832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圆的面积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55976" y="3323770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599003" y="2544747"/>
            <a:ext cx="37804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716020" y="3219824"/>
          <a:ext cx="4048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公式" r:id="rId14" imgW="279400" imgH="393700" progId="Equation.3">
                  <p:embed/>
                </p:oleObj>
              </mc:Choice>
              <mc:Fallback>
                <p:oleObj name="公式" r:id="rId14" imgW="279400" imgH="393700" progId="Equation.3">
                  <p:embed/>
                  <p:pic>
                    <p:nvPicPr>
                      <p:cNvPr id="0" name="图片 3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20" y="3219824"/>
                        <a:ext cx="40481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51131" y="2688763"/>
            <a:ext cx="37804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5969948" y="3435847"/>
          <a:ext cx="25823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公式" r:id="rId15" imgW="114300" imgH="127000" progId="Equation.3">
                  <p:embed/>
                </p:oleObj>
              </mc:Choice>
              <mc:Fallback>
                <p:oleObj name="公式" r:id="rId15" imgW="114300" imgH="127000" progId="Equation.3">
                  <p:embed/>
                  <p:pic>
                    <p:nvPicPr>
                      <p:cNvPr id="0" name="图片 30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948" y="3435847"/>
                        <a:ext cx="258236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4384382" y="38278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765848" y="3723878"/>
          <a:ext cx="10302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公式" r:id="rId16" imgW="711200" imgH="393700" progId="Equation.3">
                  <p:embed/>
                </p:oleObj>
              </mc:Choice>
              <mc:Fallback>
                <p:oleObj name="公式" r:id="rId16" imgW="711200" imgH="393700" progId="Equation.3">
                  <p:embed/>
                  <p:pic>
                    <p:nvPicPr>
                      <p:cNvPr id="0" name="图片 3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848" y="3723878"/>
                        <a:ext cx="103028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403110" y="425987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4788024" y="4311749"/>
          <a:ext cx="4048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公式" r:id="rId18" imgW="279400" imgH="190500" progId="Equation.3">
                  <p:embed/>
                </p:oleObj>
              </mc:Choice>
              <mc:Fallback>
                <p:oleObj name="公式" r:id="rId18" imgW="279400" imgH="190500" progId="Equation.3">
                  <p:embed/>
                  <p:pic>
                    <p:nvPicPr>
                      <p:cNvPr id="0" name="图片 30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311749"/>
                        <a:ext cx="4048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全屏显示(16:9)</PresentationFormat>
  <Paragraphs>107</Paragraphs>
  <Slides>16</Slides>
  <Notes>10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WWW.2PPT.COM
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快乐备课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2021-12-31T01:36:28Z</dcterms:created>
  <dcterms:modified xsi:type="dcterms:W3CDTF">2023-01-16T14:55:21Z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8E73925492654EF19D20D297D1DF4380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