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image" Target="../media/image21.emf"/><Relationship Id="rId4" Type="http://schemas.openxmlformats.org/officeDocument/2006/relationships/image" Target="../media/image2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0E446-0EF6-4213-99D9-53B0D9010283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8D6F9-BD5C-4F6D-BAF3-217698588B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3C08D-4AF1-4F0E-87DC-7EBE6845FD81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A7766-BC2D-46EF-993A-82ADAA7C31CC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4803C-9A5A-4201-9883-A497BA42499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543FC-9D23-4532-88B3-50E496FAEEB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F2C91-9AF8-48AC-B8F7-186299542BF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3A6B6-E42D-4BCD-8074-5D126593B36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4DFF6-ADF7-4BC4-B820-0F4ADBF686A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56E6D-AC80-4EDC-8A84-FA62EAD46A7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EEE10-512E-4D2C-AE97-F6327BFD673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197B3-DE36-43FA-8E97-F499C38FE3E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98616-2FE0-4634-A63E-116677FD8F3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27F8779-E917-4F8F-940D-1B5C913CC039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4.bin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24.png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8.bin"/><Relationship Id="rId4" Type="http://schemas.openxmlformats.org/officeDocument/2006/relationships/image" Target="../media/image21.emf"/><Relationship Id="rId9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&#31532;&#22235;&#31456;%20&#22235;&#36793;&#24418;&#24615;&#36136;&#25506;&#32034;/6&#65294;&#25506;&#32034;&#22810;&#36793;&#24418;&#30340;&#20869;&#35282;&#21644;&#19982;&#22806;&#35282;&#21644;/&#24179;&#38754;&#24037;&#20855;/&#27426;&#36814;&#35789;.gsp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31532;&#22235;&#31456;%20&#22235;&#36793;&#24418;&#24615;&#36136;&#25506;&#32034;/6&#65294;&#25506;&#32034;&#22810;&#36793;&#24418;&#30340;&#20869;&#35282;&#21644;&#19982;&#22806;&#35282;&#21644;/&#24179;&#38754;&#24037;&#20855;/&#22235;&#36793;&#24418;&#22806;&#35282;&#21644;.gsp" TargetMode="External"/><Relationship Id="rId2" Type="http://schemas.openxmlformats.org/officeDocument/2006/relationships/hyperlink" Target="http://219.223.4.21/upload/upload2/1/&#23545;&#35282;&#32447;5.swf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slide" Target="slide23.xml"/><Relationship Id="rId4" Type="http://schemas.openxmlformats.org/officeDocument/2006/relationships/slide" Target="slide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0" y="2090465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22.7 </a:t>
            </a:r>
            <a:r>
              <a:rPr kumimoji="1" lang="zh-CN" altLang="en-US" sz="4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多边形的内角和与外角和</a:t>
            </a:r>
          </a:p>
        </p:txBody>
      </p:sp>
      <p:sp>
        <p:nvSpPr>
          <p:cNvPr id="5" name="矩形 4"/>
          <p:cNvSpPr/>
          <p:nvPr/>
        </p:nvSpPr>
        <p:spPr>
          <a:xfrm>
            <a:off x="2924754" y="530120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39750" y="5734050"/>
            <a:ext cx="7162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答：十五边形的内角和是</a:t>
            </a:r>
            <a:r>
              <a:rPr kumimoji="1" lang="en-US" altLang="zh-CN" sz="40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2340</a:t>
            </a:r>
            <a:r>
              <a:rPr kumimoji="1" lang="en-US" altLang="zh-CN" sz="4000" b="1" baseline="560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0</a:t>
            </a:r>
            <a:endParaRPr kumimoji="1" lang="en-US" altLang="zh-CN" sz="3600" b="1" baseline="56000" dirty="0">
              <a:solidFill>
                <a:srgbClr val="333399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50825" y="3171825"/>
            <a:ext cx="80073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例：求十五边形内角和的度数。</a:t>
            </a:r>
            <a:endParaRPr kumimoji="1" lang="zh-CN" altLang="en-US" sz="4400" b="1" dirty="0">
              <a:solidFill>
                <a:srgbClr val="996633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81000" y="44450"/>
            <a:ext cx="51847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00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dirty="0">
                <a:solidFill>
                  <a:srgbClr val="80008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kumimoji="1" lang="zh-CN" altLang="en-US" sz="4000" dirty="0">
                <a:solidFill>
                  <a:srgbClr val="80008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多边形的内角和</a:t>
            </a:r>
            <a:endParaRPr kumimoji="1" lang="zh-CN" altLang="en-US" dirty="0">
              <a:solidFill>
                <a:srgbClr val="80008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539750" y="4005263"/>
            <a:ext cx="53990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解：（</a:t>
            </a:r>
            <a:r>
              <a:rPr kumimoji="1" lang="en-US" altLang="zh-CN" sz="4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n-2</a:t>
            </a:r>
            <a:r>
              <a:rPr kumimoji="1" lang="zh-CN" altLang="en-US" sz="4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kumimoji="1" lang="en-US" altLang="zh-CN" sz="4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×180</a:t>
            </a:r>
            <a:r>
              <a:rPr kumimoji="1" lang="en-US" altLang="zh-CN" sz="4400" b="1" baseline="560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0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1403350" y="4797425"/>
            <a:ext cx="47672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=</a:t>
            </a:r>
            <a:r>
              <a:rPr kumimoji="1" lang="zh-CN" altLang="en-US" sz="4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1" lang="en-US" altLang="zh-CN" sz="4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15-2)×180</a:t>
            </a:r>
            <a:r>
              <a:rPr kumimoji="1" lang="en-US" altLang="zh-CN" sz="4400" b="1" baseline="560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0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5364163" y="4797425"/>
            <a:ext cx="26082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= 2340</a:t>
            </a:r>
            <a:r>
              <a:rPr kumimoji="1" lang="en-US" altLang="zh-CN" sz="4400" b="1" baseline="5600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0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684213" y="5805488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250825" y="765175"/>
            <a:ext cx="889317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n</a:t>
            </a:r>
            <a:r>
              <a:rPr kumimoji="1" lang="zh-CN" altLang="en-US" sz="36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边形的内角和等于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n</a:t>
            </a:r>
            <a:r>
              <a:rPr kumimoji="1" lang="zh-CN" altLang="en-US" sz="36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边形一个顶点出发可引        条对角线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则</a:t>
            </a:r>
            <a:r>
              <a:rPr kumimoji="1" lang="en-US" altLang="zh-CN" sz="36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n</a:t>
            </a:r>
            <a:r>
              <a:rPr kumimoji="1" lang="zh-CN" altLang="en-US" sz="36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个顶点的</a:t>
            </a:r>
            <a:r>
              <a:rPr kumimoji="1" lang="en-US" altLang="zh-CN" sz="36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n</a:t>
            </a:r>
            <a:r>
              <a:rPr kumimoji="1" lang="zh-CN" altLang="en-US" sz="36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边形共有          条对角线</a:t>
            </a:r>
          </a:p>
        </p:txBody>
      </p:sp>
      <p:graphicFrame>
        <p:nvGraphicFramePr>
          <p:cNvPr id="47116" name="Object 12"/>
          <p:cNvGraphicFramePr>
            <a:graphicFrameLocks noChangeAspect="1"/>
          </p:cNvGraphicFramePr>
          <p:nvPr/>
        </p:nvGraphicFramePr>
        <p:xfrm>
          <a:off x="5148263" y="2097088"/>
          <a:ext cx="1512887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4" imgW="533400" imgH="393700" progId="Equation.DSMT4">
                  <p:embed/>
                </p:oleObj>
              </mc:Choice>
              <mc:Fallback>
                <p:oleObj name="Equation" r:id="rId4" imgW="533400" imgH="393700" progId="Equation.DSMT4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097088"/>
                        <a:ext cx="1512887" cy="111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3924300" y="771525"/>
            <a:ext cx="5003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n-2</a:t>
            </a: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×180°</a:t>
            </a: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n≥3</a:t>
            </a: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5075238" y="1635125"/>
            <a:ext cx="23764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n-3</a:t>
            </a: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7" grpId="0" autoUpdateAnimBg="0"/>
      <p:bldP spid="47110" grpId="0" autoUpdateAnimBg="0"/>
      <p:bldP spid="47111" grpId="0" autoUpdateAnimBg="0"/>
      <p:bldP spid="47112" grpId="0" autoUpdateAnimBg="0"/>
      <p:bldP spid="47117" grpId="0"/>
      <p:bldP spid="471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 descr="蓝色砂纸"/>
          <p:cNvSpPr txBox="1">
            <a:spLocks noChangeArrowheads="1"/>
          </p:cNvSpPr>
          <p:nvPr/>
        </p:nvSpPr>
        <p:spPr bwMode="auto">
          <a:xfrm>
            <a:off x="304800" y="533400"/>
            <a:ext cx="3879850" cy="8620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8100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巩固练习一：</a:t>
            </a:r>
          </a:p>
        </p:txBody>
      </p:sp>
      <p:sp>
        <p:nvSpPr>
          <p:cNvPr id="23555" name="Text Box 3" descr="新闻纸"/>
          <p:cNvSpPr txBox="1">
            <a:spLocks noChangeArrowheads="1"/>
          </p:cNvSpPr>
          <p:nvPr/>
        </p:nvSpPr>
        <p:spPr bwMode="auto">
          <a:xfrm>
            <a:off x="1295400" y="2439988"/>
            <a:ext cx="653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1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、七边形内角和为（        ）</a:t>
            </a:r>
          </a:p>
        </p:txBody>
      </p:sp>
      <p:sp>
        <p:nvSpPr>
          <p:cNvPr id="23556" name="Text Box 4" descr="新闻纸"/>
          <p:cNvSpPr txBox="1">
            <a:spLocks noChangeArrowheads="1"/>
          </p:cNvSpPr>
          <p:nvPr/>
        </p:nvSpPr>
        <p:spPr bwMode="auto">
          <a:xfrm>
            <a:off x="6142038" y="2420938"/>
            <a:ext cx="145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900°</a:t>
            </a:r>
          </a:p>
        </p:txBody>
      </p:sp>
      <p:sp>
        <p:nvSpPr>
          <p:cNvPr id="23559" name="Text Box 7" descr="新闻纸"/>
          <p:cNvSpPr txBox="1">
            <a:spLocks noChangeArrowheads="1"/>
          </p:cNvSpPr>
          <p:nvPr/>
        </p:nvSpPr>
        <p:spPr bwMode="auto">
          <a:xfrm>
            <a:off x="1331913" y="3429000"/>
            <a:ext cx="7169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2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、十七边形内角和为（         ）</a:t>
            </a:r>
          </a:p>
        </p:txBody>
      </p:sp>
      <p:sp>
        <p:nvSpPr>
          <p:cNvPr id="23560" name="Text Box 8" descr="新闻纸"/>
          <p:cNvSpPr txBox="1">
            <a:spLocks noChangeArrowheads="1"/>
          </p:cNvSpPr>
          <p:nvPr/>
        </p:nvSpPr>
        <p:spPr bwMode="auto">
          <a:xfrm>
            <a:off x="6680200" y="3429000"/>
            <a:ext cx="170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2700°</a:t>
            </a:r>
          </a:p>
        </p:txBody>
      </p:sp>
      <p:sp>
        <p:nvSpPr>
          <p:cNvPr id="23563" name="Text Box 11" descr="新闻纸"/>
          <p:cNvSpPr txBox="1">
            <a:spLocks noChangeArrowheads="1"/>
          </p:cNvSpPr>
          <p:nvPr/>
        </p:nvSpPr>
        <p:spPr bwMode="auto">
          <a:xfrm>
            <a:off x="1295400" y="4508500"/>
            <a:ext cx="6915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3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、八边形内角和为（           ）</a:t>
            </a:r>
          </a:p>
        </p:txBody>
      </p:sp>
      <p:sp>
        <p:nvSpPr>
          <p:cNvPr id="23564" name="Text Box 12" descr="新闻纸"/>
          <p:cNvSpPr txBox="1">
            <a:spLocks noChangeArrowheads="1"/>
          </p:cNvSpPr>
          <p:nvPr/>
        </p:nvSpPr>
        <p:spPr bwMode="auto">
          <a:xfrm>
            <a:off x="6176963" y="4437063"/>
            <a:ext cx="170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1080°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  <p:bldP spid="23560" grpId="0" autoUpdateAnimBg="0"/>
      <p:bldP spid="2356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 descr="蓝色砂纸"/>
          <p:cNvSpPr txBox="1">
            <a:spLocks noChangeArrowheads="1"/>
          </p:cNvSpPr>
          <p:nvPr/>
        </p:nvSpPr>
        <p:spPr bwMode="auto">
          <a:xfrm>
            <a:off x="381000" y="381000"/>
            <a:ext cx="3270250" cy="7397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8100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巩固练习二：</a:t>
            </a:r>
          </a:p>
        </p:txBody>
      </p:sp>
      <p:sp>
        <p:nvSpPr>
          <p:cNvPr id="25603" name="Text Box 3" descr="新闻纸"/>
          <p:cNvSpPr txBox="1">
            <a:spLocks noChangeArrowheads="1"/>
          </p:cNvSpPr>
          <p:nvPr/>
        </p:nvSpPr>
        <p:spPr bwMode="auto">
          <a:xfrm>
            <a:off x="609600" y="2405063"/>
            <a:ext cx="7550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1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、多边形内角和为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1260°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则它是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（        ）边形。</a:t>
            </a:r>
          </a:p>
        </p:txBody>
      </p:sp>
      <p:sp>
        <p:nvSpPr>
          <p:cNvPr id="25605" name="Text Box 5" descr="新闻纸"/>
          <p:cNvSpPr txBox="1">
            <a:spLocks noChangeArrowheads="1"/>
          </p:cNvSpPr>
          <p:nvPr/>
        </p:nvSpPr>
        <p:spPr bwMode="auto">
          <a:xfrm>
            <a:off x="762000" y="4005263"/>
            <a:ext cx="7550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2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、多边形内角和为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1800°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则它是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（        ）边形。</a:t>
            </a:r>
          </a:p>
        </p:txBody>
      </p:sp>
      <p:sp>
        <p:nvSpPr>
          <p:cNvPr id="25606" name="Text Box 6" descr="新闻纸"/>
          <p:cNvSpPr txBox="1">
            <a:spLocks noChangeArrowheads="1"/>
          </p:cNvSpPr>
          <p:nvPr/>
        </p:nvSpPr>
        <p:spPr bwMode="auto">
          <a:xfrm>
            <a:off x="1295400" y="2997200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九</a:t>
            </a:r>
          </a:p>
        </p:txBody>
      </p:sp>
      <p:sp>
        <p:nvSpPr>
          <p:cNvPr id="25608" name="Text Box 8" descr="新闻纸"/>
          <p:cNvSpPr txBox="1">
            <a:spLocks noChangeArrowheads="1"/>
          </p:cNvSpPr>
          <p:nvPr/>
        </p:nvSpPr>
        <p:spPr bwMode="auto">
          <a:xfrm>
            <a:off x="1258888" y="452755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十二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utoUpdateAnimBg="0"/>
      <p:bldP spid="2560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 descr="蓝色砂纸"/>
          <p:cNvSpPr txBox="1">
            <a:spLocks noChangeArrowheads="1"/>
          </p:cNvSpPr>
          <p:nvPr/>
        </p:nvSpPr>
        <p:spPr bwMode="auto">
          <a:xfrm>
            <a:off x="381000" y="381000"/>
            <a:ext cx="3270250" cy="7397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8100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巩固练习三：</a:t>
            </a:r>
          </a:p>
        </p:txBody>
      </p:sp>
      <p:sp>
        <p:nvSpPr>
          <p:cNvPr id="64515" name="Text Box 3" descr="新闻纸"/>
          <p:cNvSpPr txBox="1">
            <a:spLocks noChangeArrowheads="1"/>
          </p:cNvSpPr>
          <p:nvPr/>
        </p:nvSpPr>
        <p:spPr bwMode="auto">
          <a:xfrm>
            <a:off x="609600" y="2405063"/>
            <a:ext cx="805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1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、十边形的对角线有（        ）条。</a:t>
            </a:r>
          </a:p>
        </p:txBody>
      </p:sp>
      <p:sp>
        <p:nvSpPr>
          <p:cNvPr id="64516" name="Text Box 4" descr="新闻纸"/>
          <p:cNvSpPr txBox="1">
            <a:spLocks noChangeArrowheads="1"/>
          </p:cNvSpPr>
          <p:nvPr/>
        </p:nvSpPr>
        <p:spPr bwMode="auto">
          <a:xfrm>
            <a:off x="762000" y="4005263"/>
            <a:ext cx="83693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2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n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（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n≥3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）边形从一个顶点出发有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（        ）条对角线。</a:t>
            </a:r>
          </a:p>
        </p:txBody>
      </p:sp>
      <p:sp>
        <p:nvSpPr>
          <p:cNvPr id="64517" name="Text Box 5" descr="新闻纸"/>
          <p:cNvSpPr txBox="1">
            <a:spLocks noChangeArrowheads="1"/>
          </p:cNvSpPr>
          <p:nvPr/>
        </p:nvSpPr>
        <p:spPr bwMode="auto">
          <a:xfrm>
            <a:off x="6227763" y="2492375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35</a:t>
            </a:r>
          </a:p>
        </p:txBody>
      </p:sp>
      <p:sp>
        <p:nvSpPr>
          <p:cNvPr id="64518" name="Text Box 6" descr="新闻纸"/>
          <p:cNvSpPr txBox="1">
            <a:spLocks noChangeArrowheads="1"/>
          </p:cNvSpPr>
          <p:nvPr/>
        </p:nvSpPr>
        <p:spPr bwMode="auto">
          <a:xfrm>
            <a:off x="1258888" y="4560888"/>
            <a:ext cx="8905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n-3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 autoUpdateAnimBg="0"/>
      <p:bldP spid="6451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5791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400" b="1" i="1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猜想与说理</a:t>
            </a:r>
            <a:r>
              <a:rPr kumimoji="1" lang="en-US" altLang="zh-CN" sz="4400" i="1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: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219200" y="1295400"/>
            <a:ext cx="609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CC3300"/>
                </a:solidFill>
                <a:latin typeface="Times New Roman" panose="02020603050405020304" pitchFamily="18" charset="0"/>
              </a:rPr>
              <a:t>n</a:t>
            </a:r>
            <a:r>
              <a:rPr kumimoji="1" lang="zh-CN" altLang="en-US" sz="3600" b="1">
                <a:solidFill>
                  <a:srgbClr val="CC3300"/>
                </a:solidFill>
                <a:latin typeface="Times New Roman" panose="02020603050405020304" pitchFamily="18" charset="0"/>
              </a:rPr>
              <a:t>边形的外角和是多少度呢</a:t>
            </a:r>
            <a:r>
              <a:rPr kumimoji="1" lang="en-US" altLang="zh-CN" sz="3600" b="1">
                <a:solidFill>
                  <a:srgbClr val="CC33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16013" y="2852738"/>
            <a:ext cx="739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0000FF"/>
                </a:solidFill>
                <a:latin typeface="宋体" panose="02010600030101010101" pitchFamily="2" charset="-122"/>
              </a:rPr>
              <a:t>n</a:t>
            </a:r>
            <a:r>
              <a:rPr kumimoji="1" lang="zh-CN" altLang="en-US" sz="3600" b="1">
                <a:solidFill>
                  <a:srgbClr val="0000FF"/>
                </a:solidFill>
                <a:latin typeface="宋体" panose="02010600030101010101" pitchFamily="2" charset="-122"/>
              </a:rPr>
              <a:t>边形的外角和等于</a:t>
            </a: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360</a:t>
            </a:r>
            <a:r>
              <a:rPr kumimoji="1" lang="en-US" altLang="zh-CN" sz="3600" b="1">
                <a:solidFill>
                  <a:srgbClr val="0000FF"/>
                </a:solidFill>
                <a:latin typeface="宋体" panose="02010600030101010101" pitchFamily="2" charset="-122"/>
              </a:rPr>
              <a:t>°</a:t>
            </a: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</a:p>
        </p:txBody>
      </p:sp>
      <p:pic>
        <p:nvPicPr>
          <p:cNvPr id="12294" name="Picture 6" descr="花边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096000"/>
            <a:ext cx="4332288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04800" y="0"/>
            <a:ext cx="51847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00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 dirty="0">
                <a:solidFill>
                  <a:srgbClr val="80008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kumimoji="1" lang="zh-CN" altLang="en-US" sz="4000" b="1" dirty="0">
                <a:solidFill>
                  <a:srgbClr val="80008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多边形的外角和</a:t>
            </a:r>
            <a:endParaRPr kumimoji="1" lang="zh-CN" altLang="en-US" b="1" dirty="0">
              <a:solidFill>
                <a:srgbClr val="80008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066800" y="1219200"/>
            <a:ext cx="6529388" cy="7620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 dirty="0">
                <a:solidFill>
                  <a:srgbClr val="FF3300"/>
                </a:solidFill>
                <a:latin typeface="仿宋_GB2312" pitchFamily="49" charset="-122"/>
                <a:ea typeface="仿宋_GB2312" pitchFamily="49" charset="-122"/>
              </a:rPr>
              <a:t>多边形的外角和等于</a:t>
            </a:r>
            <a:r>
              <a:rPr kumimoji="1" lang="en-US" altLang="zh-CN" sz="4400" b="1" dirty="0">
                <a:solidFill>
                  <a:srgbClr val="FF3300"/>
                </a:solidFill>
                <a:latin typeface="仿宋_GB2312" pitchFamily="49" charset="-122"/>
                <a:ea typeface="仿宋_GB2312" pitchFamily="49" charset="-122"/>
              </a:rPr>
              <a:t>360</a:t>
            </a:r>
            <a:r>
              <a:rPr kumimoji="1" lang="en-US" altLang="zh-CN" sz="4400" b="1" baseline="56000" dirty="0">
                <a:solidFill>
                  <a:srgbClr val="FF3300"/>
                </a:solidFill>
                <a:latin typeface="仿宋_GB2312" pitchFamily="49" charset="-122"/>
                <a:ea typeface="仿宋_GB2312" pitchFamily="49" charset="-122"/>
              </a:rPr>
              <a:t>°</a:t>
            </a:r>
            <a:endParaRPr kumimoji="1" lang="en-US" altLang="zh-CN" sz="4400" b="1" baseline="56000" dirty="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6628" name="Text Box 4" descr="新闻纸"/>
          <p:cNvSpPr txBox="1">
            <a:spLocks noChangeArrowheads="1"/>
          </p:cNvSpPr>
          <p:nvPr/>
        </p:nvSpPr>
        <p:spPr bwMode="auto">
          <a:xfrm>
            <a:off x="323850" y="2060575"/>
            <a:ext cx="864076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例：已知一个多边形，它的内角和与外角和相等。请说明这个多边形是几边形。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79388" y="4292600"/>
            <a:ext cx="878522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解：设多边形的边数为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，则它的内角和等于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(n-2)×180°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，外角和等于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360 °.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由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(n-2)×180°= 360 °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，解得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n=4.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所以这个多边形是四边形。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animBg="1" autoUpdateAnimBg="0"/>
      <p:bldP spid="26628" grpId="0" autoUpdateAnimBg="0"/>
      <p:bldP spid="266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 descr="羊皮纸"/>
          <p:cNvSpPr txBox="1">
            <a:spLocks noChangeArrowheads="1"/>
          </p:cNvSpPr>
          <p:nvPr/>
        </p:nvSpPr>
        <p:spPr bwMode="auto">
          <a:xfrm>
            <a:off x="533400" y="1295400"/>
            <a:ext cx="8610600" cy="44831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、一个十边形的每一个内角都相等，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那么这个十边形的每一外角等于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(      )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144° B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、 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72 °  C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、 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36°    D 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18°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、一个多边形每一个外角都等于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45°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则这个多边形的内角和等于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(         )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、 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720° B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、 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675° C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、 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1080°D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945°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6553200" y="2286000"/>
            <a:ext cx="477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C</a:t>
            </a:r>
            <a:endParaRPr kumimoji="1" lang="en-US" altLang="zh-CN" sz="24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5943600" y="4419600"/>
            <a:ext cx="477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C</a:t>
            </a:r>
            <a:endParaRPr kumimoji="1" lang="en-US" altLang="zh-CN" sz="24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9" name="Text Box 7" descr="蓝色砂纸"/>
          <p:cNvSpPr txBox="1">
            <a:spLocks noChangeArrowheads="1"/>
          </p:cNvSpPr>
          <p:nvPr/>
        </p:nvSpPr>
        <p:spPr bwMode="auto">
          <a:xfrm>
            <a:off x="457200" y="304800"/>
            <a:ext cx="3270250" cy="739775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巩固练习三：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 autoUpdateAnimBg="0"/>
      <p:bldP spid="28677" grpId="0" autoUpdateAnimBg="0"/>
      <p:bldP spid="28678" grpId="0" autoUpdateAnimBg="0"/>
      <p:bldP spid="28679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23850" y="476250"/>
            <a:ext cx="8424863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例：如图，小亮从点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处出发，前进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5m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后向右转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20°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，在前进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5m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后又向右转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20°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，这样走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次恰好回到点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处。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）小亮走出的这个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边形的每个内角是多少度？内角和是多少度？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）小亮走出的这个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边形的周长是多少？</a:t>
            </a:r>
          </a:p>
        </p:txBody>
      </p:sp>
      <p:pic>
        <p:nvPicPr>
          <p:cNvPr id="6554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4037013"/>
            <a:ext cx="4248150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4" name="Group 4"/>
          <p:cNvGrpSpPr/>
          <p:nvPr/>
        </p:nvGrpSpPr>
        <p:grpSpPr bwMode="auto">
          <a:xfrm>
            <a:off x="6372225" y="260350"/>
            <a:ext cx="2438400" cy="914400"/>
            <a:chOff x="192" y="48"/>
            <a:chExt cx="1536" cy="576"/>
          </a:xfrm>
        </p:grpSpPr>
        <p:sp>
          <p:nvSpPr>
            <p:cNvPr id="61445" name="AutoShape 5"/>
            <p:cNvSpPr>
              <a:spLocks noChangeArrowheads="1"/>
            </p:cNvSpPr>
            <p:nvPr/>
          </p:nvSpPr>
          <p:spPr bwMode="auto">
            <a:xfrm>
              <a:off x="192" y="48"/>
              <a:ext cx="1536" cy="576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CBFD8"/>
                </a:gs>
                <a:gs pos="100000">
                  <a:srgbClr val="CCEC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CBFD8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446" name="Text Box 6" descr="PE03255_"/>
            <p:cNvSpPr txBox="1">
              <a:spLocks noChangeArrowheads="1"/>
            </p:cNvSpPr>
            <p:nvPr/>
          </p:nvSpPr>
          <p:spPr bwMode="auto">
            <a:xfrm>
              <a:off x="288" y="96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4000" b="1" dirty="0">
                  <a:solidFill>
                    <a:srgbClr val="A5002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学以致用</a:t>
              </a:r>
            </a:p>
          </p:txBody>
        </p:sp>
      </p:grp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250825" y="1196975"/>
            <a:ext cx="86423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、</a:t>
            </a:r>
            <a:r>
              <a:rPr lang="zh-CN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小明有一个设想：</a:t>
            </a:r>
            <a:endParaRPr lang="zh-CN" alt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2008年奥运会在北京召开，要是能设计一个内角和是2008°的多边形花坛该多有意义啊！小明的这个想法能实现吗？</a:t>
            </a:r>
            <a:endParaRPr lang="zh-CN" alt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179388" y="2997200"/>
            <a:ext cx="5761037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、如图所示的模板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按规定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AB,CD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的延长线相交成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80°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的角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, 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因交点不在板上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, 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不便测量，质检员测得∠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BAE=122°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，∠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DCF=155°. 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如果你是质检员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如何知道模板是否合格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?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为什么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? </a:t>
            </a:r>
          </a:p>
        </p:txBody>
      </p:sp>
      <p:pic>
        <p:nvPicPr>
          <p:cNvPr id="61449" name="Picture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95963" y="2997200"/>
            <a:ext cx="2900362" cy="233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50825" y="0"/>
            <a:ext cx="3455988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小 结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95288" y="1628775"/>
            <a:ext cx="83534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定义：平面上，由</a:t>
            </a:r>
            <a:r>
              <a:rPr kumimoji="1"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不在同一条直线上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的线段</a:t>
            </a:r>
            <a:r>
              <a:rPr kumimoji="1"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首尾顺次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相接组成的图形叫做</a:t>
            </a:r>
            <a:r>
              <a:rPr kumimoji="1"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多边形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50825" y="2636838"/>
            <a:ext cx="8893175" cy="180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n</a:t>
            </a:r>
            <a:r>
              <a:rPr kumimoji="1" lang="zh-CN" altLang="en-US" sz="28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边形的内角和等于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n</a:t>
            </a:r>
            <a:r>
              <a:rPr kumimoji="1" lang="zh-CN" altLang="en-US" sz="28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边形一个顶点出发可引        条对角线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则</a:t>
            </a:r>
            <a:r>
              <a:rPr kumimoji="1" lang="en-US" altLang="zh-CN" sz="28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n</a:t>
            </a:r>
            <a:r>
              <a:rPr kumimoji="1" lang="zh-CN" altLang="en-US" sz="28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个顶点的</a:t>
            </a:r>
            <a:r>
              <a:rPr kumimoji="1" lang="en-US" altLang="zh-CN" sz="28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n</a:t>
            </a:r>
            <a:r>
              <a:rPr kumimoji="1" lang="zh-CN" altLang="en-US" sz="28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边形共有          条对角线</a:t>
            </a:r>
          </a:p>
        </p:txBody>
      </p:sp>
      <p:graphicFrame>
        <p:nvGraphicFramePr>
          <p:cNvPr id="17420" name="Object 12"/>
          <p:cNvGraphicFramePr>
            <a:graphicFrameLocks noChangeAspect="1"/>
          </p:cNvGraphicFramePr>
          <p:nvPr/>
        </p:nvGraphicFramePr>
        <p:xfrm>
          <a:off x="4067175" y="3644900"/>
          <a:ext cx="1512888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533400" imgH="393700" progId="Equation.DSMT4">
                  <p:embed/>
                </p:oleObj>
              </mc:Choice>
              <mc:Fallback>
                <p:oleObj name="Equation" r:id="rId3" imgW="533400" imgH="393700" progId="Equation.DSMT4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3644900"/>
                        <a:ext cx="1512888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3132138" y="2643188"/>
            <a:ext cx="5003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n-2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×180°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n≥3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4067175" y="3284538"/>
            <a:ext cx="23764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n-3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563563" y="4868863"/>
            <a:ext cx="6529387" cy="51911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FF3300"/>
                </a:solidFill>
                <a:latin typeface="仿宋_GB2312" pitchFamily="49" charset="-122"/>
                <a:ea typeface="仿宋_GB2312" pitchFamily="49" charset="-122"/>
              </a:rPr>
              <a:t>多边形的外角和等于</a:t>
            </a:r>
            <a:r>
              <a:rPr kumimoji="1" lang="en-US" altLang="zh-CN" sz="2800" b="1">
                <a:solidFill>
                  <a:srgbClr val="FF3300"/>
                </a:solidFill>
                <a:latin typeface="仿宋_GB2312" pitchFamily="49" charset="-122"/>
                <a:ea typeface="仿宋_GB2312" pitchFamily="49" charset="-122"/>
              </a:rPr>
              <a:t>360</a:t>
            </a:r>
            <a:r>
              <a:rPr kumimoji="1" lang="en-US" altLang="zh-CN" sz="2800" b="1" baseline="56000">
                <a:solidFill>
                  <a:srgbClr val="FF3300"/>
                </a:solidFill>
                <a:latin typeface="仿宋_GB2312" pitchFamily="49" charset="-122"/>
                <a:ea typeface="仿宋_GB2312" pitchFamily="49" charset="-122"/>
              </a:rPr>
              <a:t>°</a:t>
            </a:r>
            <a:endParaRPr kumimoji="1" lang="en-US" altLang="zh-CN" sz="2800" b="1" baseline="56000">
              <a:solidFill>
                <a:srgbClr val="00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  <p:bldP spid="17419" grpId="0"/>
      <p:bldP spid="17421" grpId="0"/>
      <p:bldP spid="17422" grpId="0"/>
      <p:bldP spid="174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五角大楼俯视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5" name="Line 3"/>
          <p:cNvSpPr>
            <a:spLocks noChangeShapeType="1"/>
          </p:cNvSpPr>
          <p:nvPr/>
        </p:nvSpPr>
        <p:spPr bwMode="auto">
          <a:xfrm flipH="1">
            <a:off x="2057400" y="1676400"/>
            <a:ext cx="2057400" cy="167640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2057400" y="3352800"/>
            <a:ext cx="1447800" cy="198120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V="1">
            <a:off x="3505200" y="4800600"/>
            <a:ext cx="2971800" cy="53340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 flipV="1">
            <a:off x="6477000" y="2590800"/>
            <a:ext cx="381000" cy="220980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 flipH="1" flipV="1">
            <a:off x="4114800" y="1676400"/>
            <a:ext cx="2743200" cy="91440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304800" y="457200"/>
            <a:ext cx="23955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CC3300"/>
                </a:solidFill>
                <a:latin typeface="Times New Roman" panose="02020603050405020304" pitchFamily="18" charset="0"/>
              </a:rPr>
              <a:t>看一看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nimBg="1"/>
      <p:bldP spid="38916" grpId="0" animBg="1"/>
      <p:bldP spid="38917" grpId="0" animBg="1"/>
      <p:bldP spid="38918" grpId="0" animBg="1"/>
      <p:bldP spid="389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426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kumimoji="1" lang="zh-CN" altLang="en-US" sz="4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课堂检测</a:t>
            </a:r>
            <a:r>
              <a:rPr kumimoji="1" lang="en-US" altLang="zh-CN" sz="4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pic>
        <p:nvPicPr>
          <p:cNvPr id="46088" name="Picture 8" descr="星条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08475" y="0"/>
            <a:ext cx="4835525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250825" y="1412875"/>
            <a:ext cx="8785225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、十边形的内角和等于</a:t>
            </a:r>
            <a:r>
              <a:rPr kumimoji="1" lang="zh-CN" altLang="en-US" sz="3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、一个多边形的每一个外角都等于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30°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，则这个多边形为</a:t>
            </a:r>
            <a:r>
              <a:rPr kumimoji="1" lang="zh-CN" altLang="en-US" sz="3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边形。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、内角和为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1440°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的多边形是</a:t>
            </a:r>
            <a:r>
              <a:rPr kumimoji="1" lang="zh-CN" altLang="en-US" sz="3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、内角和等于外角和的多边形是</a:t>
            </a:r>
            <a:r>
              <a:rPr kumimoji="1" lang="zh-CN" altLang="en-US" sz="3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边形。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、五边形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ABCDE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中，若∠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 = ∠D = 90°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，∠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B:∠C :∠E = 3:8:7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，求∠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B,∠C ,∠E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的度数。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0" y="0"/>
          <a:ext cx="9307513" cy="743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文档" r:id="rId3" imgW="9549130" imgH="7647305" progId="Word.Document.8">
                  <p:embed/>
                </p:oleObj>
              </mc:Choice>
              <mc:Fallback>
                <p:oleObj name="文档" r:id="rId3" imgW="9549130" imgH="7647305" progId="Word.Document.8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307513" cy="743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FFCCFF"/>
                                </a:gs>
                                <a:gs pos="100000">
                                  <a:srgbClr val="FFFF66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0" y="0"/>
          <a:ext cx="9307513" cy="743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文档" r:id="rId5" imgW="9549130" imgH="7647305" progId="Word.Document.8">
                  <p:embed/>
                </p:oleObj>
              </mc:Choice>
              <mc:Fallback>
                <p:oleObj name="文档" r:id="rId5" imgW="9549130" imgH="7647305" progId="Word.Document.8">
                  <p:embed/>
                  <p:pic>
                    <p:nvPicPr>
                      <p:cNvPr id="0" name="图片 4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307513" cy="743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FFCCFF"/>
                                </a:gs>
                                <a:gs pos="100000">
                                  <a:srgbClr val="FFFF66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596188" y="2343150"/>
            <a:ext cx="495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400" b="1">
                <a:solidFill>
                  <a:srgbClr val="CC0000"/>
                </a:solidFill>
                <a:latin typeface="Times New Roman" panose="02020603050405020304" pitchFamily="18" charset="0"/>
              </a:rPr>
              <a:t>n</a:t>
            </a:r>
            <a:endParaRPr kumimoji="1" lang="en-US" altLang="zh-CN" sz="2400" b="1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7280275" y="3276600"/>
            <a:ext cx="11001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400" b="1">
                <a:solidFill>
                  <a:srgbClr val="9900CC"/>
                </a:solidFill>
                <a:latin typeface="Times New Roman" panose="02020603050405020304" pitchFamily="18" charset="0"/>
              </a:rPr>
              <a:t> n-3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886575" y="4179888"/>
            <a:ext cx="1752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400" b="1">
                <a:solidFill>
                  <a:srgbClr val="009900"/>
                </a:solidFill>
                <a:latin typeface="Times New Roman" panose="02020603050405020304" pitchFamily="18" charset="0"/>
              </a:rPr>
              <a:t>n-2</a:t>
            </a:r>
            <a:endParaRPr kumimoji="1" lang="en-US" altLang="zh-CN" sz="4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521075" y="5305425"/>
            <a:ext cx="14287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000" b="1">
                <a:solidFill>
                  <a:srgbClr val="000000"/>
                </a:solidFill>
                <a:latin typeface="Times New Roman" panose="02020603050405020304" pitchFamily="18" charset="0"/>
              </a:rPr>
              <a:t>3×180</a:t>
            </a:r>
            <a:r>
              <a:rPr kumimoji="1" lang="en-US" altLang="zh-CN" sz="2400" b="1" baseline="5600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4584" name="Text Box 8">
            <a:hlinkClick r:id="" action="ppaction://hlinkshowjump?jump=previousslide"/>
          </p:cNvPr>
          <p:cNvSpPr txBox="1">
            <a:spLocks noChangeArrowheads="1"/>
          </p:cNvSpPr>
          <p:nvPr/>
        </p:nvSpPr>
        <p:spPr bwMode="auto">
          <a:xfrm>
            <a:off x="5334000" y="5287963"/>
            <a:ext cx="14287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000" b="1">
                <a:solidFill>
                  <a:srgbClr val="000000"/>
                </a:solidFill>
                <a:latin typeface="Times New Roman" panose="02020603050405020304" pitchFamily="18" charset="0"/>
              </a:rPr>
              <a:t>4×180</a:t>
            </a:r>
            <a:r>
              <a:rPr kumimoji="1" lang="en-US" altLang="zh-CN" sz="2400" b="1" baseline="5600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6916738" y="5284788"/>
            <a:ext cx="19097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(n-2)×180</a:t>
            </a:r>
            <a:r>
              <a:rPr kumimoji="1" lang="en-US" altLang="zh-CN" sz="2400" b="1" baseline="5600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kumimoji="1" lang="en-US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1817688" y="1041400"/>
          <a:ext cx="1563687" cy="144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BMP 图象" r:id="rId6" imgW="1819275" imgH="1438275" progId="Paint.Picture">
                  <p:embed/>
                </p:oleObj>
              </mc:Choice>
              <mc:Fallback>
                <p:oleObj name="BMP 图象" r:id="rId6" imgW="1819275" imgH="1438275" progId="Paint.Picture">
                  <p:embed/>
                  <p:pic>
                    <p:nvPicPr>
                      <p:cNvPr id="0" name="图片 40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7688" y="1041400"/>
                        <a:ext cx="1563687" cy="144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3549650" y="966788"/>
          <a:ext cx="1500188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BMP 图象" r:id="rId8" imgW="1581150" imgH="1381125" progId="Paint.Picture">
                  <p:embed/>
                </p:oleObj>
              </mc:Choice>
              <mc:Fallback>
                <p:oleObj name="BMP 图象" r:id="rId8" imgW="1581150" imgH="1381125" progId="Paint.Picture">
                  <p:embed/>
                  <p:pic>
                    <p:nvPicPr>
                      <p:cNvPr id="0" name="图片 4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50" y="966788"/>
                        <a:ext cx="1500188" cy="137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5391150" y="1149350"/>
          <a:ext cx="156845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BMP 图象" r:id="rId10" imgW="1466850" imgH="1152525" progId="Paint.Picture">
                  <p:embed/>
                </p:oleObj>
              </mc:Choice>
              <mc:Fallback>
                <p:oleObj name="BMP 图象" r:id="rId10" imgW="1466850" imgH="1152525" progId="Paint.Picture">
                  <p:embed/>
                  <p:pic>
                    <p:nvPicPr>
                      <p:cNvPr id="0" name="图片 4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1150" y="1149350"/>
                        <a:ext cx="1568450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2206625" y="3294063"/>
            <a:ext cx="473075" cy="771525"/>
          </a:xfrm>
          <a:prstGeom prst="rect">
            <a:avLst/>
          </a:prstGeom>
          <a:solidFill>
            <a:srgbClr val="66FFFF"/>
          </a:solidFill>
          <a:ln w="9525">
            <a:solidFill>
              <a:srgbClr val="E9E400"/>
            </a:solidFill>
            <a:miter lim="800000"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400" b="1">
                <a:solidFill>
                  <a:srgbClr val="9900CC"/>
                </a:solidFill>
                <a:latin typeface="Times New Roman" panose="02020603050405020304" pitchFamily="18" charset="0"/>
              </a:rPr>
              <a:t>1</a:t>
            </a:r>
            <a:endParaRPr kumimoji="1" lang="en-US" altLang="zh-CN" sz="35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4081463" y="3294063"/>
            <a:ext cx="473075" cy="771525"/>
          </a:xfrm>
          <a:prstGeom prst="rect">
            <a:avLst/>
          </a:prstGeom>
          <a:solidFill>
            <a:srgbClr val="66FFFF"/>
          </a:solidFill>
          <a:ln w="9525">
            <a:solidFill>
              <a:srgbClr val="E9E400"/>
            </a:solidFill>
            <a:miter lim="800000"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400" b="1">
                <a:solidFill>
                  <a:srgbClr val="9900CC"/>
                </a:solidFill>
                <a:latin typeface="Times New Roman" panose="02020603050405020304" pitchFamily="18" charset="0"/>
              </a:rPr>
              <a:t>2</a:t>
            </a:r>
            <a:endParaRPr kumimoji="1" lang="en-US" altLang="zh-CN" sz="2400" b="1">
              <a:solidFill>
                <a:srgbClr val="99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5807075" y="3338513"/>
            <a:ext cx="473075" cy="771525"/>
          </a:xfrm>
          <a:prstGeom prst="rect">
            <a:avLst/>
          </a:prstGeom>
          <a:solidFill>
            <a:srgbClr val="66FFFF"/>
          </a:solidFill>
          <a:ln w="9525">
            <a:solidFill>
              <a:srgbClr val="E9E400"/>
            </a:solidFill>
            <a:miter lim="800000"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400" b="1">
                <a:solidFill>
                  <a:srgbClr val="9900CC"/>
                </a:solidFill>
                <a:latin typeface="Times New Roman" panose="02020603050405020304" pitchFamily="18" charset="0"/>
              </a:rPr>
              <a:t>3</a:t>
            </a:r>
            <a:endParaRPr kumimoji="1" lang="en-US" altLang="zh-CN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2239963" y="4313238"/>
            <a:ext cx="473075" cy="771525"/>
          </a:xfrm>
          <a:prstGeom prst="rect">
            <a:avLst/>
          </a:prstGeom>
          <a:solidFill>
            <a:srgbClr val="D60093"/>
          </a:solidFill>
          <a:ln w="9525">
            <a:solidFill>
              <a:srgbClr val="FFFF00"/>
            </a:solidFill>
            <a:miter lim="800000"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400" b="1">
                <a:solidFill>
                  <a:srgbClr val="FFFF00"/>
                </a:solidFill>
                <a:latin typeface="Times New Roman" panose="02020603050405020304" pitchFamily="18" charset="0"/>
              </a:rPr>
              <a:t>2</a:t>
            </a:r>
            <a:endParaRPr kumimoji="1" lang="en-US" altLang="zh-CN" sz="24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4097338" y="4329113"/>
            <a:ext cx="473075" cy="771525"/>
          </a:xfrm>
          <a:prstGeom prst="rect">
            <a:avLst/>
          </a:prstGeom>
          <a:solidFill>
            <a:srgbClr val="D60093"/>
          </a:solidFill>
          <a:ln w="9525">
            <a:solidFill>
              <a:srgbClr val="FFFF00"/>
            </a:solidFill>
            <a:miter lim="800000"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400" b="1">
                <a:solidFill>
                  <a:srgbClr val="FFFF00"/>
                </a:solidFill>
                <a:latin typeface="Times New Roman" panose="02020603050405020304" pitchFamily="18" charset="0"/>
              </a:rPr>
              <a:t>3</a:t>
            </a:r>
            <a:endParaRPr kumimoji="1" lang="en-US" altLang="zh-CN" sz="35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5840413" y="4329113"/>
            <a:ext cx="457200" cy="771525"/>
          </a:xfrm>
          <a:prstGeom prst="rect">
            <a:avLst/>
          </a:prstGeom>
          <a:solidFill>
            <a:srgbClr val="D60093"/>
          </a:solidFill>
          <a:ln w="9525">
            <a:solidFill>
              <a:srgbClr val="FFFF00"/>
            </a:solidFill>
            <a:miter lim="800000"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400" b="1">
                <a:solidFill>
                  <a:srgbClr val="FFFF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2195513" y="2454275"/>
            <a:ext cx="422275" cy="650875"/>
          </a:xfrm>
          <a:prstGeom prst="rect">
            <a:avLst/>
          </a:prstGeom>
          <a:solidFill>
            <a:srgbClr val="66FF66"/>
          </a:solidFill>
          <a:ln w="9525">
            <a:solidFill>
              <a:srgbClr val="FF33CC"/>
            </a:solidFill>
            <a:miter lim="800000"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CC0000"/>
                </a:solidFill>
                <a:latin typeface="Times New Roman" panose="02020603050405020304" pitchFamily="18" charset="0"/>
              </a:rPr>
              <a:t>4</a:t>
            </a:r>
            <a:endParaRPr kumimoji="1" lang="en-US" altLang="zh-CN" b="1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4062413" y="2455863"/>
            <a:ext cx="422275" cy="650875"/>
          </a:xfrm>
          <a:prstGeom prst="rect">
            <a:avLst/>
          </a:prstGeom>
          <a:solidFill>
            <a:srgbClr val="66FF66"/>
          </a:solidFill>
          <a:ln w="9525">
            <a:solidFill>
              <a:srgbClr val="FF33CC"/>
            </a:solidFill>
            <a:miter lim="800000"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CC0000"/>
                </a:solidFill>
                <a:latin typeface="Times New Roman" panose="02020603050405020304" pitchFamily="18" charset="0"/>
              </a:rPr>
              <a:t>5</a:t>
            </a:r>
            <a:endParaRPr kumimoji="1" lang="en-US" altLang="zh-CN" sz="27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5781675" y="2478088"/>
            <a:ext cx="463550" cy="650875"/>
          </a:xfrm>
          <a:prstGeom prst="rect">
            <a:avLst/>
          </a:prstGeom>
          <a:solidFill>
            <a:srgbClr val="66FF66"/>
          </a:solidFill>
          <a:ln w="9525">
            <a:solidFill>
              <a:srgbClr val="FF33CC"/>
            </a:solidFill>
            <a:miter lim="800000"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CC0000"/>
                </a:solidFill>
                <a:latin typeface="Times New Roman" panose="02020603050405020304" pitchFamily="18" charset="0"/>
              </a:rPr>
              <a:t>6</a:t>
            </a:r>
            <a:endParaRPr kumimoji="1" lang="en-US" altLang="zh-CN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1768475" y="5283200"/>
            <a:ext cx="14287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000" b="1">
                <a:solidFill>
                  <a:srgbClr val="000000"/>
                </a:solidFill>
                <a:latin typeface="Times New Roman" panose="02020603050405020304" pitchFamily="18" charset="0"/>
              </a:rPr>
              <a:t>2×180</a:t>
            </a:r>
            <a:r>
              <a:rPr kumimoji="1" lang="en-US" altLang="zh-CN" sz="2400" b="1" baseline="5600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1965325" y="6007100"/>
            <a:ext cx="8572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000" b="1">
                <a:solidFill>
                  <a:srgbClr val="000000"/>
                </a:solidFill>
                <a:latin typeface="Times New Roman" panose="02020603050405020304" pitchFamily="18" charset="0"/>
              </a:rPr>
              <a:t>360</a:t>
            </a:r>
            <a:r>
              <a:rPr kumimoji="1" lang="en-US" altLang="zh-CN" sz="2400" b="1" baseline="5600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7437438" y="6007100"/>
            <a:ext cx="8572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000" b="1">
                <a:solidFill>
                  <a:srgbClr val="FF0000"/>
                </a:solidFill>
                <a:latin typeface="Times New Roman" panose="02020603050405020304" pitchFamily="18" charset="0"/>
              </a:rPr>
              <a:t>360</a:t>
            </a:r>
            <a:r>
              <a:rPr kumimoji="1" lang="en-US" altLang="zh-CN" sz="2400" b="1" baseline="5600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3806825" y="6018213"/>
            <a:ext cx="8572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000" b="1">
                <a:solidFill>
                  <a:srgbClr val="000000"/>
                </a:solidFill>
                <a:latin typeface="Times New Roman" panose="02020603050405020304" pitchFamily="18" charset="0"/>
              </a:rPr>
              <a:t>360</a:t>
            </a:r>
            <a:r>
              <a:rPr kumimoji="1" lang="en-US" altLang="zh-CN" sz="2400" b="1" baseline="5600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5549900" y="6064250"/>
            <a:ext cx="8572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000" b="1">
                <a:solidFill>
                  <a:srgbClr val="000000"/>
                </a:solidFill>
                <a:latin typeface="Times New Roman" panose="02020603050405020304" pitchFamily="18" charset="0"/>
              </a:rPr>
              <a:t>360</a:t>
            </a:r>
            <a:r>
              <a:rPr kumimoji="1" lang="en-US" altLang="zh-CN" sz="2400" b="1" baseline="5600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  <p:bldP spid="24581" grpId="0" autoUpdateAnimBg="0"/>
      <p:bldP spid="24582" grpId="0" autoUpdateAnimBg="0"/>
      <p:bldP spid="24583" grpId="0" autoUpdateAnimBg="0"/>
      <p:bldP spid="24584" grpId="0" autoUpdateAnimBg="0"/>
      <p:bldP spid="24585" grpId="0" autoUpdateAnimBg="0"/>
      <p:bldP spid="24589" grpId="0" animBg="1" autoUpdateAnimBg="0"/>
      <p:bldP spid="24590" grpId="0" animBg="1" autoUpdateAnimBg="0"/>
      <p:bldP spid="24591" grpId="0" animBg="1" autoUpdateAnimBg="0"/>
      <p:bldP spid="24592" grpId="0" animBg="1" autoUpdateAnimBg="0"/>
      <p:bldP spid="24593" grpId="0" animBg="1" autoUpdateAnimBg="0"/>
      <p:bldP spid="24594" grpId="0" animBg="1" autoUpdateAnimBg="0"/>
      <p:bldP spid="24595" grpId="0" animBg="1" autoUpdateAnimBg="0"/>
      <p:bldP spid="24596" grpId="0" animBg="1" autoUpdateAnimBg="0"/>
      <p:bldP spid="24597" grpId="0" animBg="1" autoUpdateAnimBg="0"/>
      <p:bldP spid="24598" grpId="0" autoUpdateAnimBg="0"/>
      <p:bldP spid="24599" grpId="0" autoUpdateAnimBg="0"/>
      <p:bldP spid="24600" grpId="0" autoUpdateAnimBg="0"/>
      <p:bldP spid="24601" grpId="0" autoUpdateAnimBg="0"/>
      <p:bldP spid="2460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 descr="PE03255_"/>
          <p:cNvSpPr>
            <a:spLocks noChangeArrowheads="1"/>
          </p:cNvSpPr>
          <p:nvPr/>
        </p:nvSpPr>
        <p:spPr bwMode="auto">
          <a:xfrm>
            <a:off x="819150" y="1017588"/>
            <a:ext cx="58721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5F5F5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活动一：探索四边形内角和 </a:t>
            </a:r>
          </a:p>
        </p:txBody>
      </p:sp>
      <p:grpSp>
        <p:nvGrpSpPr>
          <p:cNvPr id="53251" name="Group 3"/>
          <p:cNvGrpSpPr/>
          <p:nvPr/>
        </p:nvGrpSpPr>
        <p:grpSpPr bwMode="auto">
          <a:xfrm>
            <a:off x="2389188" y="1773238"/>
            <a:ext cx="3190875" cy="2278062"/>
            <a:chOff x="429" y="1120"/>
            <a:chExt cx="2010" cy="1435"/>
          </a:xfrm>
        </p:grpSpPr>
        <p:sp>
          <p:nvSpPr>
            <p:cNvPr id="53252" name="Freeform 4"/>
            <p:cNvSpPr/>
            <p:nvPr/>
          </p:nvSpPr>
          <p:spPr bwMode="auto">
            <a:xfrm>
              <a:off x="668" y="1359"/>
              <a:ext cx="1545" cy="1000"/>
            </a:xfrm>
            <a:custGeom>
              <a:avLst/>
              <a:gdLst>
                <a:gd name="T0" fmla="*/ 1137 w 2194"/>
                <a:gd name="T1" fmla="*/ 0 h 1609"/>
                <a:gd name="T2" fmla="*/ 0 w 2194"/>
                <a:gd name="T3" fmla="*/ 1609 h 1609"/>
                <a:gd name="T4" fmla="*/ 2194 w 2194"/>
                <a:gd name="T5" fmla="*/ 1609 h 1609"/>
                <a:gd name="T6" fmla="*/ 2194 w 2194"/>
                <a:gd name="T7" fmla="*/ 623 h 1609"/>
                <a:gd name="T8" fmla="*/ 1137 w 2194"/>
                <a:gd name="T9" fmla="*/ 0 h 1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94" h="1609">
                  <a:moveTo>
                    <a:pt x="1137" y="0"/>
                  </a:moveTo>
                  <a:lnTo>
                    <a:pt x="0" y="1609"/>
                  </a:lnTo>
                  <a:lnTo>
                    <a:pt x="2194" y="1609"/>
                  </a:lnTo>
                  <a:lnTo>
                    <a:pt x="2194" y="623"/>
                  </a:lnTo>
                  <a:lnTo>
                    <a:pt x="1137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003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3253" name="Rectangle 5"/>
            <p:cNvSpPr>
              <a:spLocks noChangeArrowheads="1"/>
            </p:cNvSpPr>
            <p:nvPr/>
          </p:nvSpPr>
          <p:spPr bwMode="auto">
            <a:xfrm>
              <a:off x="1321" y="1120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000066"/>
                  </a:solidFill>
                  <a:latin typeface="Arial Black" panose="020B0A04020102020204" pitchFamily="34" charset="0"/>
                </a:rPr>
                <a:t>A</a:t>
              </a:r>
            </a:p>
          </p:txBody>
        </p:sp>
        <p:sp>
          <p:nvSpPr>
            <p:cNvPr id="53254" name="Rectangle 6"/>
            <p:cNvSpPr>
              <a:spLocks noChangeArrowheads="1"/>
            </p:cNvSpPr>
            <p:nvPr/>
          </p:nvSpPr>
          <p:spPr bwMode="auto">
            <a:xfrm>
              <a:off x="429" y="2267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000066"/>
                  </a:solidFill>
                  <a:latin typeface="Arial Black" panose="020B0A04020102020204" pitchFamily="34" charset="0"/>
                </a:rPr>
                <a:t>B</a:t>
              </a:r>
            </a:p>
          </p:txBody>
        </p:sp>
        <p:sp>
          <p:nvSpPr>
            <p:cNvPr id="53255" name="Rectangle 7"/>
            <p:cNvSpPr>
              <a:spLocks noChangeArrowheads="1"/>
            </p:cNvSpPr>
            <p:nvPr/>
          </p:nvSpPr>
          <p:spPr bwMode="auto">
            <a:xfrm>
              <a:off x="2172" y="2256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000066"/>
                  </a:solidFill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53256" name="Rectangle 8"/>
            <p:cNvSpPr>
              <a:spLocks noChangeArrowheads="1"/>
            </p:cNvSpPr>
            <p:nvPr/>
          </p:nvSpPr>
          <p:spPr bwMode="auto">
            <a:xfrm>
              <a:off x="2174" y="1588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000066"/>
                  </a:solidFill>
                  <a:latin typeface="Arial Black" panose="020B0A04020102020204" pitchFamily="34" charset="0"/>
                </a:rPr>
                <a:t>D</a:t>
              </a:r>
            </a:p>
          </p:txBody>
        </p:sp>
        <p:sp>
          <p:nvSpPr>
            <p:cNvPr id="53257" name="Line 9"/>
            <p:cNvSpPr>
              <a:spLocks noChangeShapeType="1"/>
            </p:cNvSpPr>
            <p:nvPr/>
          </p:nvSpPr>
          <p:spPr bwMode="auto">
            <a:xfrm>
              <a:off x="1452" y="1357"/>
              <a:ext cx="742" cy="9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53294" name="Group 46"/>
          <p:cNvGrpSpPr/>
          <p:nvPr/>
        </p:nvGrpSpPr>
        <p:grpSpPr bwMode="auto">
          <a:xfrm>
            <a:off x="6396038" y="227013"/>
            <a:ext cx="2438400" cy="914400"/>
            <a:chOff x="192" y="48"/>
            <a:chExt cx="1536" cy="576"/>
          </a:xfrm>
        </p:grpSpPr>
        <p:sp>
          <p:nvSpPr>
            <p:cNvPr id="53295" name="AutoShape 47"/>
            <p:cNvSpPr>
              <a:spLocks noChangeArrowheads="1"/>
            </p:cNvSpPr>
            <p:nvPr/>
          </p:nvSpPr>
          <p:spPr bwMode="auto">
            <a:xfrm>
              <a:off x="192" y="48"/>
              <a:ext cx="1536" cy="576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CBFD8"/>
                </a:gs>
                <a:gs pos="100000">
                  <a:srgbClr val="CCEC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CBFD8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3296" name="Text Box 48" descr="PE03255_"/>
            <p:cNvSpPr txBox="1">
              <a:spLocks noChangeArrowheads="1"/>
            </p:cNvSpPr>
            <p:nvPr/>
          </p:nvSpPr>
          <p:spPr bwMode="auto">
            <a:xfrm>
              <a:off x="288" y="96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4000" b="1">
                  <a:solidFill>
                    <a:srgbClr val="A5002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探索研究</a:t>
              </a:r>
            </a:p>
          </p:txBody>
        </p:sp>
      </p:grpSp>
      <p:sp>
        <p:nvSpPr>
          <p:cNvPr id="53297" name="AutoShape 4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5949950"/>
            <a:ext cx="1187450" cy="908050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 descr="PE03255_"/>
          <p:cNvSpPr>
            <a:spLocks noChangeArrowheads="1"/>
          </p:cNvSpPr>
          <p:nvPr/>
        </p:nvSpPr>
        <p:spPr bwMode="auto">
          <a:xfrm>
            <a:off x="819150" y="1017588"/>
            <a:ext cx="567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5F5F5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活动一：探索四边形内角和</a:t>
            </a:r>
          </a:p>
        </p:txBody>
      </p:sp>
      <p:grpSp>
        <p:nvGrpSpPr>
          <p:cNvPr id="54282" name="Group 10"/>
          <p:cNvGrpSpPr/>
          <p:nvPr/>
        </p:nvGrpSpPr>
        <p:grpSpPr bwMode="auto">
          <a:xfrm>
            <a:off x="2700338" y="2276475"/>
            <a:ext cx="3190875" cy="2278063"/>
            <a:chOff x="2771" y="1100"/>
            <a:chExt cx="2010" cy="1435"/>
          </a:xfrm>
        </p:grpSpPr>
        <p:sp>
          <p:nvSpPr>
            <p:cNvPr id="54283" name="Freeform 11"/>
            <p:cNvSpPr/>
            <p:nvPr/>
          </p:nvSpPr>
          <p:spPr bwMode="auto">
            <a:xfrm>
              <a:off x="3004" y="1359"/>
              <a:ext cx="1545" cy="1000"/>
            </a:xfrm>
            <a:custGeom>
              <a:avLst/>
              <a:gdLst>
                <a:gd name="T0" fmla="*/ 1137 w 2194"/>
                <a:gd name="T1" fmla="*/ 0 h 1609"/>
                <a:gd name="T2" fmla="*/ 0 w 2194"/>
                <a:gd name="T3" fmla="*/ 1609 h 1609"/>
                <a:gd name="T4" fmla="*/ 2194 w 2194"/>
                <a:gd name="T5" fmla="*/ 1609 h 1609"/>
                <a:gd name="T6" fmla="*/ 2194 w 2194"/>
                <a:gd name="T7" fmla="*/ 623 h 1609"/>
                <a:gd name="T8" fmla="*/ 1137 w 2194"/>
                <a:gd name="T9" fmla="*/ 0 h 1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94" h="1609">
                  <a:moveTo>
                    <a:pt x="1137" y="0"/>
                  </a:moveTo>
                  <a:lnTo>
                    <a:pt x="0" y="1609"/>
                  </a:lnTo>
                  <a:lnTo>
                    <a:pt x="2194" y="1609"/>
                  </a:lnTo>
                  <a:lnTo>
                    <a:pt x="2194" y="623"/>
                  </a:lnTo>
                  <a:lnTo>
                    <a:pt x="1137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003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54284" name="Group 12"/>
            <p:cNvGrpSpPr/>
            <p:nvPr/>
          </p:nvGrpSpPr>
          <p:grpSpPr bwMode="auto">
            <a:xfrm>
              <a:off x="2771" y="1100"/>
              <a:ext cx="2010" cy="1435"/>
              <a:chOff x="397" y="976"/>
              <a:chExt cx="2010" cy="1435"/>
            </a:xfrm>
          </p:grpSpPr>
          <p:sp>
            <p:nvSpPr>
              <p:cNvPr id="54285" name="Rectangle 13"/>
              <p:cNvSpPr>
                <a:spLocks noChangeArrowheads="1"/>
              </p:cNvSpPr>
              <p:nvPr/>
            </p:nvSpPr>
            <p:spPr bwMode="auto">
              <a:xfrm>
                <a:off x="1289" y="976"/>
                <a:ext cx="26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folHlink"/>
                        </a:gs>
                        <a:gs pos="50000">
                          <a:srgbClr val="990033"/>
                        </a:gs>
                        <a:gs pos="100000">
                          <a:schemeClr val="folHlink"/>
                        </a:gs>
                      </a:gsLst>
                      <a:lin ang="189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99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>
                    <a:solidFill>
                      <a:srgbClr val="000066"/>
                    </a:solidFill>
                    <a:latin typeface="Arial Black" panose="020B0A04020102020204" pitchFamily="34" charset="0"/>
                  </a:rPr>
                  <a:t>A</a:t>
                </a:r>
              </a:p>
            </p:txBody>
          </p:sp>
          <p:sp>
            <p:nvSpPr>
              <p:cNvPr id="54286" name="Rectangle 14"/>
              <p:cNvSpPr>
                <a:spLocks noChangeArrowheads="1"/>
              </p:cNvSpPr>
              <p:nvPr/>
            </p:nvSpPr>
            <p:spPr bwMode="auto">
              <a:xfrm>
                <a:off x="397" y="2123"/>
                <a:ext cx="26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folHlink"/>
                        </a:gs>
                        <a:gs pos="50000">
                          <a:srgbClr val="990033"/>
                        </a:gs>
                        <a:gs pos="100000">
                          <a:schemeClr val="folHlink"/>
                        </a:gs>
                      </a:gsLst>
                      <a:lin ang="189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99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>
                    <a:solidFill>
                      <a:srgbClr val="000066"/>
                    </a:solidFill>
                    <a:latin typeface="Arial Black" panose="020B0A04020102020204" pitchFamily="34" charset="0"/>
                  </a:rPr>
                  <a:t>B</a:t>
                </a:r>
              </a:p>
            </p:txBody>
          </p:sp>
          <p:sp>
            <p:nvSpPr>
              <p:cNvPr id="54287" name="Rectangle 15"/>
              <p:cNvSpPr>
                <a:spLocks noChangeArrowheads="1"/>
              </p:cNvSpPr>
              <p:nvPr/>
            </p:nvSpPr>
            <p:spPr bwMode="auto">
              <a:xfrm>
                <a:off x="2140" y="2112"/>
                <a:ext cx="26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folHlink"/>
                        </a:gs>
                        <a:gs pos="50000">
                          <a:srgbClr val="990033"/>
                        </a:gs>
                        <a:gs pos="100000">
                          <a:schemeClr val="folHlink"/>
                        </a:gs>
                      </a:gsLst>
                      <a:lin ang="189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99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>
                    <a:solidFill>
                      <a:srgbClr val="000066"/>
                    </a:solidFill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54288" name="Rectangle 16"/>
              <p:cNvSpPr>
                <a:spLocks noChangeArrowheads="1"/>
              </p:cNvSpPr>
              <p:nvPr/>
            </p:nvSpPr>
            <p:spPr bwMode="auto">
              <a:xfrm>
                <a:off x="2142" y="1444"/>
                <a:ext cx="26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folHlink"/>
                        </a:gs>
                        <a:gs pos="50000">
                          <a:srgbClr val="990033"/>
                        </a:gs>
                        <a:gs pos="100000">
                          <a:schemeClr val="folHlink"/>
                        </a:gs>
                      </a:gsLst>
                      <a:lin ang="189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99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>
                    <a:solidFill>
                      <a:srgbClr val="000066"/>
                    </a:solidFill>
                    <a:latin typeface="Arial Black" panose="020B0A04020102020204" pitchFamily="34" charset="0"/>
                  </a:rPr>
                  <a:t>D</a:t>
                </a:r>
              </a:p>
            </p:txBody>
          </p:sp>
        </p:grpSp>
        <p:sp>
          <p:nvSpPr>
            <p:cNvPr id="54289" name="Line 17"/>
            <p:cNvSpPr>
              <a:spLocks noChangeShapeType="1"/>
            </p:cNvSpPr>
            <p:nvPr/>
          </p:nvSpPr>
          <p:spPr bwMode="auto">
            <a:xfrm flipH="1">
              <a:off x="3701" y="1357"/>
              <a:ext cx="110" cy="100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4290" name="Line 18"/>
            <p:cNvSpPr>
              <a:spLocks noChangeShapeType="1"/>
            </p:cNvSpPr>
            <p:nvPr/>
          </p:nvSpPr>
          <p:spPr bwMode="auto">
            <a:xfrm flipV="1">
              <a:off x="3701" y="1744"/>
              <a:ext cx="844" cy="61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4291" name="Oval 19"/>
            <p:cNvSpPr>
              <a:spLocks noChangeArrowheads="1"/>
            </p:cNvSpPr>
            <p:nvPr/>
          </p:nvSpPr>
          <p:spPr bwMode="auto">
            <a:xfrm>
              <a:off x="3653" y="2312"/>
              <a:ext cx="95" cy="95"/>
            </a:xfrm>
            <a:prstGeom prst="ellipse">
              <a:avLst/>
            </a:prstGeom>
            <a:solidFill>
              <a:srgbClr val="00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9900FF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4292" name="Arc 20"/>
            <p:cNvSpPr/>
            <p:nvPr/>
          </p:nvSpPr>
          <p:spPr bwMode="auto">
            <a:xfrm rot="36142852">
              <a:off x="3605" y="2209"/>
              <a:ext cx="180" cy="232"/>
            </a:xfrm>
            <a:custGeom>
              <a:avLst/>
              <a:gdLst>
                <a:gd name="G0" fmla="+- 9269 0 0"/>
                <a:gd name="G1" fmla="+- 18183 0 0"/>
                <a:gd name="G2" fmla="+- 21600 0 0"/>
                <a:gd name="T0" fmla="*/ 20928 w 30869"/>
                <a:gd name="T1" fmla="*/ 0 h 39783"/>
                <a:gd name="T2" fmla="*/ 0 w 30869"/>
                <a:gd name="T3" fmla="*/ 37693 h 39783"/>
                <a:gd name="T4" fmla="*/ 9269 w 30869"/>
                <a:gd name="T5" fmla="*/ 18183 h 39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869" h="39783" fill="none" extrusionOk="0">
                  <a:moveTo>
                    <a:pt x="20928" y="-1"/>
                  </a:moveTo>
                  <a:cubicBezTo>
                    <a:pt x="27122" y="3971"/>
                    <a:pt x="30869" y="10824"/>
                    <a:pt x="30869" y="18183"/>
                  </a:cubicBezTo>
                  <a:cubicBezTo>
                    <a:pt x="30869" y="30112"/>
                    <a:pt x="21198" y="39783"/>
                    <a:pt x="9269" y="39783"/>
                  </a:cubicBezTo>
                  <a:cubicBezTo>
                    <a:pt x="6062" y="39783"/>
                    <a:pt x="2896" y="39069"/>
                    <a:pt x="-1" y="37693"/>
                  </a:cubicBezTo>
                </a:path>
                <a:path w="30869" h="39783" stroke="0" extrusionOk="0">
                  <a:moveTo>
                    <a:pt x="20928" y="-1"/>
                  </a:moveTo>
                  <a:cubicBezTo>
                    <a:pt x="27122" y="3971"/>
                    <a:pt x="30869" y="10824"/>
                    <a:pt x="30869" y="18183"/>
                  </a:cubicBezTo>
                  <a:cubicBezTo>
                    <a:pt x="30869" y="30112"/>
                    <a:pt x="21198" y="39783"/>
                    <a:pt x="9269" y="39783"/>
                  </a:cubicBezTo>
                  <a:cubicBezTo>
                    <a:pt x="6062" y="39783"/>
                    <a:pt x="2896" y="39069"/>
                    <a:pt x="-1" y="37693"/>
                  </a:cubicBezTo>
                  <a:lnTo>
                    <a:pt x="9269" y="18183"/>
                  </a:lnTo>
                  <a:close/>
                </a:path>
              </a:pathLst>
            </a:custGeom>
            <a:noFill/>
            <a:ln w="28575">
              <a:solidFill>
                <a:srgbClr val="FF006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folHlink"/>
                      </a:gs>
                      <a:gs pos="50000">
                        <a:srgbClr val="990033"/>
                      </a:gs>
                      <a:gs pos="100000">
                        <a:schemeClr val="folHlink"/>
                      </a:gs>
                    </a:gsLst>
                    <a:lin ang="189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54318" name="Group 46"/>
          <p:cNvGrpSpPr/>
          <p:nvPr/>
        </p:nvGrpSpPr>
        <p:grpSpPr bwMode="auto">
          <a:xfrm>
            <a:off x="6396038" y="227013"/>
            <a:ext cx="2438400" cy="914400"/>
            <a:chOff x="192" y="48"/>
            <a:chExt cx="1536" cy="576"/>
          </a:xfrm>
        </p:grpSpPr>
        <p:sp>
          <p:nvSpPr>
            <p:cNvPr id="54319" name="AutoShape 47"/>
            <p:cNvSpPr>
              <a:spLocks noChangeArrowheads="1"/>
            </p:cNvSpPr>
            <p:nvPr/>
          </p:nvSpPr>
          <p:spPr bwMode="auto">
            <a:xfrm>
              <a:off x="192" y="48"/>
              <a:ext cx="1536" cy="576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CBFD8"/>
                </a:gs>
                <a:gs pos="100000">
                  <a:srgbClr val="CCEC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CBFD8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4320" name="Text Box 48" descr="PE03255_"/>
            <p:cNvSpPr txBox="1">
              <a:spLocks noChangeArrowheads="1"/>
            </p:cNvSpPr>
            <p:nvPr/>
          </p:nvSpPr>
          <p:spPr bwMode="auto">
            <a:xfrm>
              <a:off x="288" y="96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4000" b="1">
                  <a:solidFill>
                    <a:srgbClr val="A5002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探索研究</a:t>
              </a:r>
            </a:p>
          </p:txBody>
        </p:sp>
      </p:grpSp>
      <p:sp>
        <p:nvSpPr>
          <p:cNvPr id="54322" name="AutoShape 5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5949950"/>
            <a:ext cx="1187450" cy="908050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 descr="PE03255_"/>
          <p:cNvSpPr>
            <a:spLocks noChangeArrowheads="1"/>
          </p:cNvSpPr>
          <p:nvPr/>
        </p:nvSpPr>
        <p:spPr bwMode="auto">
          <a:xfrm>
            <a:off x="819150" y="1017588"/>
            <a:ext cx="567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5F5F5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活动一：探索四边形内角和</a:t>
            </a:r>
          </a:p>
        </p:txBody>
      </p:sp>
      <p:grpSp>
        <p:nvGrpSpPr>
          <p:cNvPr id="55328" name="Group 32"/>
          <p:cNvGrpSpPr/>
          <p:nvPr/>
        </p:nvGrpSpPr>
        <p:grpSpPr bwMode="auto">
          <a:xfrm>
            <a:off x="2555875" y="2276475"/>
            <a:ext cx="3190875" cy="2278063"/>
            <a:chOff x="813" y="2552"/>
            <a:chExt cx="2010" cy="1435"/>
          </a:xfrm>
        </p:grpSpPr>
        <p:sp>
          <p:nvSpPr>
            <p:cNvPr id="55329" name="Freeform 33"/>
            <p:cNvSpPr/>
            <p:nvPr/>
          </p:nvSpPr>
          <p:spPr bwMode="auto">
            <a:xfrm>
              <a:off x="1036" y="2766"/>
              <a:ext cx="1545" cy="1000"/>
            </a:xfrm>
            <a:custGeom>
              <a:avLst/>
              <a:gdLst>
                <a:gd name="T0" fmla="*/ 1137 w 2194"/>
                <a:gd name="T1" fmla="*/ 0 h 1609"/>
                <a:gd name="T2" fmla="*/ 0 w 2194"/>
                <a:gd name="T3" fmla="*/ 1609 h 1609"/>
                <a:gd name="T4" fmla="*/ 2194 w 2194"/>
                <a:gd name="T5" fmla="*/ 1609 h 1609"/>
                <a:gd name="T6" fmla="*/ 2194 w 2194"/>
                <a:gd name="T7" fmla="*/ 623 h 1609"/>
                <a:gd name="T8" fmla="*/ 1137 w 2194"/>
                <a:gd name="T9" fmla="*/ 0 h 1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94" h="1609">
                  <a:moveTo>
                    <a:pt x="1137" y="0"/>
                  </a:moveTo>
                  <a:lnTo>
                    <a:pt x="0" y="1609"/>
                  </a:lnTo>
                  <a:lnTo>
                    <a:pt x="2194" y="1609"/>
                  </a:lnTo>
                  <a:lnTo>
                    <a:pt x="2194" y="623"/>
                  </a:lnTo>
                  <a:lnTo>
                    <a:pt x="1137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003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55330" name="Group 34"/>
            <p:cNvGrpSpPr/>
            <p:nvPr/>
          </p:nvGrpSpPr>
          <p:grpSpPr bwMode="auto">
            <a:xfrm>
              <a:off x="813" y="2552"/>
              <a:ext cx="2010" cy="1435"/>
              <a:chOff x="397" y="976"/>
              <a:chExt cx="2010" cy="1435"/>
            </a:xfrm>
          </p:grpSpPr>
          <p:sp>
            <p:nvSpPr>
              <p:cNvPr id="55331" name="Rectangle 35"/>
              <p:cNvSpPr>
                <a:spLocks noChangeArrowheads="1"/>
              </p:cNvSpPr>
              <p:nvPr/>
            </p:nvSpPr>
            <p:spPr bwMode="auto">
              <a:xfrm>
                <a:off x="1289" y="976"/>
                <a:ext cx="26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folHlink"/>
                        </a:gs>
                        <a:gs pos="50000">
                          <a:srgbClr val="990033"/>
                        </a:gs>
                        <a:gs pos="100000">
                          <a:schemeClr val="folHlink"/>
                        </a:gs>
                      </a:gsLst>
                      <a:lin ang="189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99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>
                    <a:solidFill>
                      <a:srgbClr val="000066"/>
                    </a:solidFill>
                    <a:latin typeface="Arial Black" panose="020B0A04020102020204" pitchFamily="34" charset="0"/>
                  </a:rPr>
                  <a:t>A</a:t>
                </a:r>
              </a:p>
            </p:txBody>
          </p:sp>
          <p:sp>
            <p:nvSpPr>
              <p:cNvPr id="55332" name="Rectangle 36"/>
              <p:cNvSpPr>
                <a:spLocks noChangeArrowheads="1"/>
              </p:cNvSpPr>
              <p:nvPr/>
            </p:nvSpPr>
            <p:spPr bwMode="auto">
              <a:xfrm>
                <a:off x="397" y="2123"/>
                <a:ext cx="26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folHlink"/>
                        </a:gs>
                        <a:gs pos="50000">
                          <a:srgbClr val="990033"/>
                        </a:gs>
                        <a:gs pos="100000">
                          <a:schemeClr val="folHlink"/>
                        </a:gs>
                      </a:gsLst>
                      <a:lin ang="189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99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>
                    <a:solidFill>
                      <a:srgbClr val="000066"/>
                    </a:solidFill>
                    <a:latin typeface="Arial Black" panose="020B0A04020102020204" pitchFamily="34" charset="0"/>
                  </a:rPr>
                  <a:t>B</a:t>
                </a:r>
              </a:p>
            </p:txBody>
          </p:sp>
          <p:sp>
            <p:nvSpPr>
              <p:cNvPr id="55333" name="Rectangle 37"/>
              <p:cNvSpPr>
                <a:spLocks noChangeArrowheads="1"/>
              </p:cNvSpPr>
              <p:nvPr/>
            </p:nvSpPr>
            <p:spPr bwMode="auto">
              <a:xfrm>
                <a:off x="2140" y="2112"/>
                <a:ext cx="26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folHlink"/>
                        </a:gs>
                        <a:gs pos="50000">
                          <a:srgbClr val="990033"/>
                        </a:gs>
                        <a:gs pos="100000">
                          <a:schemeClr val="folHlink"/>
                        </a:gs>
                      </a:gsLst>
                      <a:lin ang="189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99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>
                    <a:solidFill>
                      <a:srgbClr val="000066"/>
                    </a:solidFill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55334" name="Rectangle 38"/>
              <p:cNvSpPr>
                <a:spLocks noChangeArrowheads="1"/>
              </p:cNvSpPr>
              <p:nvPr/>
            </p:nvSpPr>
            <p:spPr bwMode="auto">
              <a:xfrm>
                <a:off x="2142" y="1444"/>
                <a:ext cx="26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folHlink"/>
                        </a:gs>
                        <a:gs pos="50000">
                          <a:srgbClr val="990033"/>
                        </a:gs>
                        <a:gs pos="100000">
                          <a:schemeClr val="folHlink"/>
                        </a:gs>
                      </a:gsLst>
                      <a:lin ang="189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99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>
                    <a:solidFill>
                      <a:srgbClr val="000066"/>
                    </a:solidFill>
                    <a:latin typeface="Arial Black" panose="020B0A04020102020204" pitchFamily="34" charset="0"/>
                  </a:rPr>
                  <a:t>D</a:t>
                </a:r>
              </a:p>
            </p:txBody>
          </p:sp>
        </p:grpSp>
        <p:sp>
          <p:nvSpPr>
            <p:cNvPr id="55335" name="Line 39"/>
            <p:cNvSpPr>
              <a:spLocks noChangeShapeType="1"/>
            </p:cNvSpPr>
            <p:nvPr/>
          </p:nvSpPr>
          <p:spPr bwMode="auto">
            <a:xfrm>
              <a:off x="1831" y="2770"/>
              <a:ext cx="39" cy="5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5336" name="Line 40"/>
            <p:cNvSpPr>
              <a:spLocks noChangeShapeType="1"/>
            </p:cNvSpPr>
            <p:nvPr/>
          </p:nvSpPr>
          <p:spPr bwMode="auto">
            <a:xfrm flipV="1">
              <a:off x="1854" y="3156"/>
              <a:ext cx="726" cy="1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5337" name="Line 41"/>
            <p:cNvSpPr>
              <a:spLocks noChangeShapeType="1"/>
            </p:cNvSpPr>
            <p:nvPr/>
          </p:nvSpPr>
          <p:spPr bwMode="auto">
            <a:xfrm flipH="1">
              <a:off x="1042" y="3314"/>
              <a:ext cx="812" cy="4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5338" name="Line 42"/>
            <p:cNvSpPr>
              <a:spLocks noChangeShapeType="1"/>
            </p:cNvSpPr>
            <p:nvPr/>
          </p:nvSpPr>
          <p:spPr bwMode="auto">
            <a:xfrm>
              <a:off x="1846" y="3298"/>
              <a:ext cx="718" cy="4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5339" name="Oval 43"/>
            <p:cNvSpPr>
              <a:spLocks noChangeArrowheads="1"/>
            </p:cNvSpPr>
            <p:nvPr/>
          </p:nvSpPr>
          <p:spPr bwMode="auto">
            <a:xfrm>
              <a:off x="1831" y="3268"/>
              <a:ext cx="95" cy="95"/>
            </a:xfrm>
            <a:prstGeom prst="ellipse">
              <a:avLst/>
            </a:prstGeom>
            <a:solidFill>
              <a:srgbClr val="00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9900FF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5340" name="Arc 44"/>
            <p:cNvSpPr/>
            <p:nvPr/>
          </p:nvSpPr>
          <p:spPr bwMode="auto">
            <a:xfrm>
              <a:off x="931" y="2770"/>
              <a:ext cx="1191" cy="119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folHlink"/>
                      </a:gs>
                      <a:gs pos="50000">
                        <a:srgbClr val="990033"/>
                      </a:gs>
                      <a:gs pos="100000">
                        <a:schemeClr val="folHlink"/>
                      </a:gs>
                    </a:gsLst>
                    <a:lin ang="189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00FF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5341" name="Arc 45"/>
            <p:cNvSpPr/>
            <p:nvPr/>
          </p:nvSpPr>
          <p:spPr bwMode="auto">
            <a:xfrm rot="36142852">
              <a:off x="1749" y="3192"/>
              <a:ext cx="252" cy="252"/>
            </a:xfrm>
            <a:custGeom>
              <a:avLst/>
              <a:gdLst>
                <a:gd name="G0" fmla="+- 21600 0 0"/>
                <a:gd name="G1" fmla="+- 21596 0 0"/>
                <a:gd name="G2" fmla="+- 21600 0 0"/>
                <a:gd name="T0" fmla="*/ 24910 w 43200"/>
                <a:gd name="T1" fmla="*/ 251 h 43196"/>
                <a:gd name="T2" fmla="*/ 21169 w 43200"/>
                <a:gd name="T3" fmla="*/ 0 h 43196"/>
                <a:gd name="T4" fmla="*/ 21600 w 43200"/>
                <a:gd name="T5" fmla="*/ 21596 h 43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196" fill="none" extrusionOk="0">
                  <a:moveTo>
                    <a:pt x="24909" y="251"/>
                  </a:moveTo>
                  <a:cubicBezTo>
                    <a:pt x="35435" y="1883"/>
                    <a:pt x="43200" y="10944"/>
                    <a:pt x="43200" y="21596"/>
                  </a:cubicBezTo>
                  <a:cubicBezTo>
                    <a:pt x="43200" y="33525"/>
                    <a:pt x="33529" y="43196"/>
                    <a:pt x="21600" y="43196"/>
                  </a:cubicBezTo>
                  <a:cubicBezTo>
                    <a:pt x="9670" y="43196"/>
                    <a:pt x="0" y="33525"/>
                    <a:pt x="0" y="21596"/>
                  </a:cubicBezTo>
                  <a:cubicBezTo>
                    <a:pt x="-1" y="9834"/>
                    <a:pt x="9409" y="234"/>
                    <a:pt x="21169" y="0"/>
                  </a:cubicBezTo>
                </a:path>
                <a:path w="43200" h="43196" stroke="0" extrusionOk="0">
                  <a:moveTo>
                    <a:pt x="24909" y="251"/>
                  </a:moveTo>
                  <a:cubicBezTo>
                    <a:pt x="35435" y="1883"/>
                    <a:pt x="43200" y="10944"/>
                    <a:pt x="43200" y="21596"/>
                  </a:cubicBezTo>
                  <a:cubicBezTo>
                    <a:pt x="43200" y="33525"/>
                    <a:pt x="33529" y="43196"/>
                    <a:pt x="21600" y="43196"/>
                  </a:cubicBezTo>
                  <a:cubicBezTo>
                    <a:pt x="9670" y="43196"/>
                    <a:pt x="0" y="33525"/>
                    <a:pt x="0" y="21596"/>
                  </a:cubicBezTo>
                  <a:cubicBezTo>
                    <a:pt x="-1" y="9834"/>
                    <a:pt x="9409" y="234"/>
                    <a:pt x="21169" y="0"/>
                  </a:cubicBezTo>
                  <a:lnTo>
                    <a:pt x="21600" y="21596"/>
                  </a:lnTo>
                  <a:close/>
                </a:path>
              </a:pathLst>
            </a:custGeom>
            <a:noFill/>
            <a:ln w="28575">
              <a:solidFill>
                <a:srgbClr val="FF006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folHlink"/>
                      </a:gs>
                      <a:gs pos="50000">
                        <a:srgbClr val="990033"/>
                      </a:gs>
                      <a:gs pos="100000">
                        <a:schemeClr val="folHlink"/>
                      </a:gs>
                    </a:gsLst>
                    <a:lin ang="189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55342" name="Group 46"/>
          <p:cNvGrpSpPr/>
          <p:nvPr/>
        </p:nvGrpSpPr>
        <p:grpSpPr bwMode="auto">
          <a:xfrm>
            <a:off x="6396038" y="227013"/>
            <a:ext cx="2438400" cy="914400"/>
            <a:chOff x="192" y="48"/>
            <a:chExt cx="1536" cy="576"/>
          </a:xfrm>
        </p:grpSpPr>
        <p:sp>
          <p:nvSpPr>
            <p:cNvPr id="55343" name="AutoShape 47"/>
            <p:cNvSpPr>
              <a:spLocks noChangeArrowheads="1"/>
            </p:cNvSpPr>
            <p:nvPr/>
          </p:nvSpPr>
          <p:spPr bwMode="auto">
            <a:xfrm>
              <a:off x="192" y="48"/>
              <a:ext cx="1536" cy="576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CBFD8"/>
                </a:gs>
                <a:gs pos="100000">
                  <a:srgbClr val="CCEC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CBFD8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5344" name="Text Box 48" descr="PE03255_"/>
            <p:cNvSpPr txBox="1">
              <a:spLocks noChangeArrowheads="1"/>
            </p:cNvSpPr>
            <p:nvPr/>
          </p:nvSpPr>
          <p:spPr bwMode="auto">
            <a:xfrm>
              <a:off x="288" y="96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4000" b="1">
                  <a:solidFill>
                    <a:srgbClr val="A5002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探索研究</a:t>
              </a:r>
            </a:p>
          </p:txBody>
        </p:sp>
      </p:grpSp>
      <p:sp>
        <p:nvSpPr>
          <p:cNvPr id="55345" name="AutoShape 4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5949950"/>
            <a:ext cx="1187450" cy="908050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 descr="PE03255_"/>
          <p:cNvSpPr>
            <a:spLocks noChangeArrowheads="1"/>
          </p:cNvSpPr>
          <p:nvPr/>
        </p:nvSpPr>
        <p:spPr bwMode="auto">
          <a:xfrm>
            <a:off x="819150" y="1017588"/>
            <a:ext cx="567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5F5F5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活动一：探索四边形内角和</a:t>
            </a:r>
          </a:p>
        </p:txBody>
      </p:sp>
      <p:grpSp>
        <p:nvGrpSpPr>
          <p:cNvPr id="50197" name="Group 21"/>
          <p:cNvGrpSpPr/>
          <p:nvPr/>
        </p:nvGrpSpPr>
        <p:grpSpPr bwMode="auto">
          <a:xfrm>
            <a:off x="2411413" y="2492375"/>
            <a:ext cx="3190875" cy="2278063"/>
            <a:chOff x="3153" y="2531"/>
            <a:chExt cx="2010" cy="1435"/>
          </a:xfrm>
        </p:grpSpPr>
        <p:sp>
          <p:nvSpPr>
            <p:cNvPr id="50198" name="Freeform 22"/>
            <p:cNvSpPr/>
            <p:nvPr/>
          </p:nvSpPr>
          <p:spPr bwMode="auto">
            <a:xfrm>
              <a:off x="3372" y="2766"/>
              <a:ext cx="1545" cy="1000"/>
            </a:xfrm>
            <a:custGeom>
              <a:avLst/>
              <a:gdLst>
                <a:gd name="T0" fmla="*/ 1137 w 2194"/>
                <a:gd name="T1" fmla="*/ 0 h 1609"/>
                <a:gd name="T2" fmla="*/ 0 w 2194"/>
                <a:gd name="T3" fmla="*/ 1609 h 1609"/>
                <a:gd name="T4" fmla="*/ 2194 w 2194"/>
                <a:gd name="T5" fmla="*/ 1609 h 1609"/>
                <a:gd name="T6" fmla="*/ 2194 w 2194"/>
                <a:gd name="T7" fmla="*/ 623 h 1609"/>
                <a:gd name="T8" fmla="*/ 1137 w 2194"/>
                <a:gd name="T9" fmla="*/ 0 h 1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94" h="1609">
                  <a:moveTo>
                    <a:pt x="1137" y="0"/>
                  </a:moveTo>
                  <a:lnTo>
                    <a:pt x="0" y="1609"/>
                  </a:lnTo>
                  <a:lnTo>
                    <a:pt x="2194" y="1609"/>
                  </a:lnTo>
                  <a:lnTo>
                    <a:pt x="2194" y="623"/>
                  </a:lnTo>
                  <a:lnTo>
                    <a:pt x="1137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003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50199" name="Group 23"/>
            <p:cNvGrpSpPr/>
            <p:nvPr/>
          </p:nvGrpSpPr>
          <p:grpSpPr bwMode="auto">
            <a:xfrm>
              <a:off x="3153" y="2531"/>
              <a:ext cx="2010" cy="1435"/>
              <a:chOff x="397" y="976"/>
              <a:chExt cx="2010" cy="1435"/>
            </a:xfrm>
          </p:grpSpPr>
          <p:sp>
            <p:nvSpPr>
              <p:cNvPr id="50200" name="Rectangle 24"/>
              <p:cNvSpPr>
                <a:spLocks noChangeArrowheads="1"/>
              </p:cNvSpPr>
              <p:nvPr/>
            </p:nvSpPr>
            <p:spPr bwMode="auto">
              <a:xfrm>
                <a:off x="1289" y="976"/>
                <a:ext cx="26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folHlink"/>
                        </a:gs>
                        <a:gs pos="50000">
                          <a:srgbClr val="990033"/>
                        </a:gs>
                        <a:gs pos="100000">
                          <a:schemeClr val="folHlink"/>
                        </a:gs>
                      </a:gsLst>
                      <a:lin ang="189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99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>
                    <a:solidFill>
                      <a:srgbClr val="000066"/>
                    </a:solidFill>
                    <a:latin typeface="Arial Black" panose="020B0A04020102020204" pitchFamily="34" charset="0"/>
                  </a:rPr>
                  <a:t>A</a:t>
                </a:r>
              </a:p>
            </p:txBody>
          </p:sp>
          <p:sp>
            <p:nvSpPr>
              <p:cNvPr id="50201" name="Rectangle 25"/>
              <p:cNvSpPr>
                <a:spLocks noChangeArrowheads="1"/>
              </p:cNvSpPr>
              <p:nvPr/>
            </p:nvSpPr>
            <p:spPr bwMode="auto">
              <a:xfrm>
                <a:off x="397" y="2123"/>
                <a:ext cx="26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folHlink"/>
                        </a:gs>
                        <a:gs pos="50000">
                          <a:srgbClr val="990033"/>
                        </a:gs>
                        <a:gs pos="100000">
                          <a:schemeClr val="folHlink"/>
                        </a:gs>
                      </a:gsLst>
                      <a:lin ang="189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99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>
                    <a:solidFill>
                      <a:srgbClr val="000066"/>
                    </a:solidFill>
                    <a:latin typeface="Arial Black" panose="020B0A04020102020204" pitchFamily="34" charset="0"/>
                  </a:rPr>
                  <a:t>B</a:t>
                </a:r>
              </a:p>
            </p:txBody>
          </p:sp>
          <p:sp>
            <p:nvSpPr>
              <p:cNvPr id="50202" name="Rectangle 26"/>
              <p:cNvSpPr>
                <a:spLocks noChangeArrowheads="1"/>
              </p:cNvSpPr>
              <p:nvPr/>
            </p:nvSpPr>
            <p:spPr bwMode="auto">
              <a:xfrm>
                <a:off x="2140" y="2112"/>
                <a:ext cx="26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folHlink"/>
                        </a:gs>
                        <a:gs pos="50000">
                          <a:srgbClr val="990033"/>
                        </a:gs>
                        <a:gs pos="100000">
                          <a:schemeClr val="folHlink"/>
                        </a:gs>
                      </a:gsLst>
                      <a:lin ang="189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99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>
                    <a:solidFill>
                      <a:srgbClr val="000066"/>
                    </a:solidFill>
                    <a:latin typeface="Arial Black" panose="020B0A04020102020204" pitchFamily="34" charset="0"/>
                  </a:rPr>
                  <a:t>C</a:t>
                </a:r>
              </a:p>
            </p:txBody>
          </p:sp>
          <p:sp>
            <p:nvSpPr>
              <p:cNvPr id="50203" name="Rectangle 27"/>
              <p:cNvSpPr>
                <a:spLocks noChangeArrowheads="1"/>
              </p:cNvSpPr>
              <p:nvPr/>
            </p:nvSpPr>
            <p:spPr bwMode="auto">
              <a:xfrm>
                <a:off x="2142" y="1444"/>
                <a:ext cx="26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folHlink"/>
                        </a:gs>
                        <a:gs pos="50000">
                          <a:srgbClr val="990033"/>
                        </a:gs>
                        <a:gs pos="100000">
                          <a:schemeClr val="folHlink"/>
                        </a:gs>
                      </a:gsLst>
                      <a:lin ang="189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99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>
                    <a:solidFill>
                      <a:srgbClr val="000066"/>
                    </a:solidFill>
                    <a:latin typeface="Arial Black" panose="020B0A04020102020204" pitchFamily="34" charset="0"/>
                  </a:rPr>
                  <a:t>D</a:t>
                </a:r>
              </a:p>
            </p:txBody>
          </p:sp>
        </p:grpSp>
        <p:sp>
          <p:nvSpPr>
            <p:cNvPr id="50204" name="Line 28"/>
            <p:cNvSpPr>
              <a:spLocks noChangeShapeType="1"/>
            </p:cNvSpPr>
            <p:nvPr/>
          </p:nvSpPr>
          <p:spPr bwMode="auto">
            <a:xfrm>
              <a:off x="4158" y="2762"/>
              <a:ext cx="758" cy="100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0205" name="Line 29"/>
            <p:cNvSpPr>
              <a:spLocks noChangeShapeType="1"/>
            </p:cNvSpPr>
            <p:nvPr/>
          </p:nvSpPr>
          <p:spPr bwMode="auto">
            <a:xfrm flipH="1">
              <a:off x="3369" y="3251"/>
              <a:ext cx="1160" cy="5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0206" name="Oval 30"/>
            <p:cNvSpPr>
              <a:spLocks noChangeArrowheads="1"/>
            </p:cNvSpPr>
            <p:nvPr/>
          </p:nvSpPr>
          <p:spPr bwMode="auto">
            <a:xfrm>
              <a:off x="4478" y="3206"/>
              <a:ext cx="95" cy="95"/>
            </a:xfrm>
            <a:prstGeom prst="ellipse">
              <a:avLst/>
            </a:prstGeom>
            <a:solidFill>
              <a:srgbClr val="00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9900FF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0207" name="Arc 31"/>
            <p:cNvSpPr/>
            <p:nvPr/>
          </p:nvSpPr>
          <p:spPr bwMode="auto">
            <a:xfrm rot="28377729">
              <a:off x="4421" y="3161"/>
              <a:ext cx="180" cy="232"/>
            </a:xfrm>
            <a:custGeom>
              <a:avLst/>
              <a:gdLst>
                <a:gd name="G0" fmla="+- 9269 0 0"/>
                <a:gd name="G1" fmla="+- 18183 0 0"/>
                <a:gd name="G2" fmla="+- 21600 0 0"/>
                <a:gd name="T0" fmla="*/ 20928 w 30869"/>
                <a:gd name="T1" fmla="*/ 0 h 39783"/>
                <a:gd name="T2" fmla="*/ 0 w 30869"/>
                <a:gd name="T3" fmla="*/ 37693 h 39783"/>
                <a:gd name="T4" fmla="*/ 9269 w 30869"/>
                <a:gd name="T5" fmla="*/ 18183 h 39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869" h="39783" fill="none" extrusionOk="0">
                  <a:moveTo>
                    <a:pt x="20928" y="-1"/>
                  </a:moveTo>
                  <a:cubicBezTo>
                    <a:pt x="27122" y="3971"/>
                    <a:pt x="30869" y="10824"/>
                    <a:pt x="30869" y="18183"/>
                  </a:cubicBezTo>
                  <a:cubicBezTo>
                    <a:pt x="30869" y="30112"/>
                    <a:pt x="21198" y="39783"/>
                    <a:pt x="9269" y="39783"/>
                  </a:cubicBezTo>
                  <a:cubicBezTo>
                    <a:pt x="6062" y="39783"/>
                    <a:pt x="2896" y="39069"/>
                    <a:pt x="-1" y="37693"/>
                  </a:cubicBezTo>
                </a:path>
                <a:path w="30869" h="39783" stroke="0" extrusionOk="0">
                  <a:moveTo>
                    <a:pt x="20928" y="-1"/>
                  </a:moveTo>
                  <a:cubicBezTo>
                    <a:pt x="27122" y="3971"/>
                    <a:pt x="30869" y="10824"/>
                    <a:pt x="30869" y="18183"/>
                  </a:cubicBezTo>
                  <a:cubicBezTo>
                    <a:pt x="30869" y="30112"/>
                    <a:pt x="21198" y="39783"/>
                    <a:pt x="9269" y="39783"/>
                  </a:cubicBezTo>
                  <a:cubicBezTo>
                    <a:pt x="6062" y="39783"/>
                    <a:pt x="2896" y="39069"/>
                    <a:pt x="-1" y="37693"/>
                  </a:cubicBezTo>
                  <a:lnTo>
                    <a:pt x="9269" y="18183"/>
                  </a:lnTo>
                  <a:close/>
                </a:path>
              </a:pathLst>
            </a:custGeom>
            <a:noFill/>
            <a:ln w="28575">
              <a:solidFill>
                <a:srgbClr val="FF006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folHlink"/>
                      </a:gs>
                      <a:gs pos="50000">
                        <a:srgbClr val="990033"/>
                      </a:gs>
                      <a:gs pos="100000">
                        <a:schemeClr val="folHlink"/>
                      </a:gs>
                    </a:gsLst>
                    <a:lin ang="189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50222" name="Group 46"/>
          <p:cNvGrpSpPr/>
          <p:nvPr/>
        </p:nvGrpSpPr>
        <p:grpSpPr bwMode="auto">
          <a:xfrm>
            <a:off x="6396038" y="227013"/>
            <a:ext cx="2438400" cy="914400"/>
            <a:chOff x="192" y="48"/>
            <a:chExt cx="1536" cy="576"/>
          </a:xfrm>
        </p:grpSpPr>
        <p:sp>
          <p:nvSpPr>
            <p:cNvPr id="50223" name="AutoShape 47"/>
            <p:cNvSpPr>
              <a:spLocks noChangeArrowheads="1"/>
            </p:cNvSpPr>
            <p:nvPr/>
          </p:nvSpPr>
          <p:spPr bwMode="auto">
            <a:xfrm>
              <a:off x="192" y="48"/>
              <a:ext cx="1536" cy="576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CBFD8"/>
                </a:gs>
                <a:gs pos="100000">
                  <a:srgbClr val="CCEC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CBFD8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0224" name="Text Box 48" descr="PE03255_"/>
            <p:cNvSpPr txBox="1">
              <a:spLocks noChangeArrowheads="1"/>
            </p:cNvSpPr>
            <p:nvPr/>
          </p:nvSpPr>
          <p:spPr bwMode="auto">
            <a:xfrm>
              <a:off x="288" y="96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4000" b="1">
                  <a:solidFill>
                    <a:srgbClr val="A5002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探索研究</a:t>
              </a:r>
            </a:p>
          </p:txBody>
        </p:sp>
      </p:grpSp>
      <p:sp>
        <p:nvSpPr>
          <p:cNvPr id="50225" name="AutoShape 4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5949950"/>
            <a:ext cx="1187450" cy="908050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1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379788"/>
            <a:ext cx="3733800" cy="347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k06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9088" y="0"/>
            <a:ext cx="3744912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y01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429000"/>
            <a:ext cx="3200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7092950" y="0"/>
            <a:ext cx="2051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CC3300"/>
                </a:solidFill>
                <a:latin typeface="Times New Roman" panose="02020603050405020304" pitchFamily="18" charset="0"/>
              </a:rPr>
              <a:t>看一看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0" y="1862138"/>
            <a:ext cx="91440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小明有一个设想：</a:t>
            </a:r>
            <a:endParaRPr lang="zh-CN" altLang="en-US" sz="4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2008年奥运会在北京召开，要是能设计一个内角和是2008°的多边形花坛该多有意义啊！小明的这个想法能实现吗？</a:t>
            </a:r>
            <a:endParaRPr lang="zh-CN" altLang="en-US" sz="4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2468" name="WordArt 4"/>
          <p:cNvSpPr>
            <a:spLocks noChangeArrowheads="1" noChangeShapeType="1" noTextEdit="1"/>
          </p:cNvSpPr>
          <p:nvPr/>
        </p:nvSpPr>
        <p:spPr bwMode="auto">
          <a:xfrm>
            <a:off x="395288" y="549275"/>
            <a:ext cx="2519362" cy="936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</a:rPr>
              <a:t>猜想一下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3" descr="BD14579_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876925"/>
            <a:ext cx="46672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0" name="Picture 4" descr="05587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550" y="5445125"/>
            <a:ext cx="7667625" cy="95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611188" y="188913"/>
            <a:ext cx="8064500" cy="476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</a:rPr>
              <a:t>学习目标：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</a:rPr>
              <a:t>、了解多边形的定义，多边形的顶点、边、内角、外角及对角线等概念。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</a:rPr>
              <a:t>、探索求多边形的内角和，外角和的方法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</a:rPr>
              <a:t>3</a:t>
            </a:r>
            <a:r>
              <a:rPr lang="zh-CN" altLang="en-US" sz="3600" b="1" dirty="0">
                <a:solidFill>
                  <a:srgbClr val="000000"/>
                </a:solidFill>
              </a:rPr>
              <a:t>、会应用多边形内角和与外角和公式解决问题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AutoShape 1030"/>
          <p:cNvSpPr>
            <a:spLocks noChangeArrowheads="1"/>
          </p:cNvSpPr>
          <p:nvPr/>
        </p:nvSpPr>
        <p:spPr bwMode="auto">
          <a:xfrm>
            <a:off x="685800" y="2017713"/>
            <a:ext cx="2057400" cy="1828800"/>
          </a:xfrm>
          <a:prstGeom prst="triangle">
            <a:avLst>
              <a:gd name="adj" fmla="val 66667"/>
            </a:avLst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7" name="AutoShape 1031"/>
          <p:cNvSpPr>
            <a:spLocks noChangeArrowheads="1"/>
          </p:cNvSpPr>
          <p:nvPr/>
        </p:nvSpPr>
        <p:spPr bwMode="auto">
          <a:xfrm>
            <a:off x="6248400" y="1941513"/>
            <a:ext cx="2057400" cy="1828800"/>
          </a:xfrm>
          <a:prstGeom prst="pentagon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>
              <a:solidFill>
                <a:srgbClr val="BBE0E3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0728" name="Object 1032"/>
          <p:cNvGraphicFramePr>
            <a:graphicFrameLocks noChangeAspect="1"/>
          </p:cNvGraphicFramePr>
          <p:nvPr/>
        </p:nvGraphicFramePr>
        <p:xfrm>
          <a:off x="3200400" y="1751013"/>
          <a:ext cx="2387600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BMP 图象" r:id="rId4" imgW="1104900" imgH="1257300" progId="Paint.Picture">
                  <p:embed/>
                </p:oleObj>
              </mc:Choice>
              <mc:Fallback>
                <p:oleObj name="BMP 图象" r:id="rId4" imgW="1104900" imgH="1257300" progId="Paint.Picture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751013"/>
                        <a:ext cx="2387600" cy="224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1" name="Text Box 1035"/>
          <p:cNvSpPr txBox="1">
            <a:spLocks noChangeArrowheads="1"/>
          </p:cNvSpPr>
          <p:nvPr/>
        </p:nvSpPr>
        <p:spPr bwMode="auto">
          <a:xfrm>
            <a:off x="2514600" y="0"/>
            <a:ext cx="4248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0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多 边 形</a:t>
            </a:r>
            <a:endParaRPr kumimoji="1" lang="zh-CN" altLang="en-US" sz="2400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0732" name="Text Box 1036" descr="新闻纸"/>
          <p:cNvSpPr txBox="1">
            <a:spLocks noChangeArrowheads="1"/>
          </p:cNvSpPr>
          <p:nvPr/>
        </p:nvSpPr>
        <p:spPr bwMode="auto">
          <a:xfrm>
            <a:off x="0" y="4724400"/>
            <a:ext cx="9144000" cy="1311275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平面上，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由</a:t>
            </a:r>
            <a:r>
              <a:rPr kumimoji="1" lang="zh-CN" altLang="en-US" sz="40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49" charset="-122"/>
              </a:rPr>
              <a:t>不在同一条直线上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的线段</a:t>
            </a:r>
            <a:r>
              <a:rPr kumimoji="1" lang="zh-CN" altLang="en-US" sz="40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49" charset="-122"/>
              </a:rPr>
              <a:t>首尾顺次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相接组成的图形叫做</a:t>
            </a:r>
            <a:r>
              <a:rPr kumimoji="1" lang="zh-CN" altLang="en-US" sz="40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49" charset="-122"/>
              </a:rPr>
              <a:t>多边形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。</a:t>
            </a:r>
          </a:p>
        </p:txBody>
      </p:sp>
      <p:pic>
        <p:nvPicPr>
          <p:cNvPr id="30734" name="Picture 1038" descr="花边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03575" y="6183313"/>
            <a:ext cx="5715000" cy="67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35" name="Text Box 1039"/>
          <p:cNvSpPr txBox="1">
            <a:spLocks noChangeArrowheads="1"/>
          </p:cNvSpPr>
          <p:nvPr/>
        </p:nvSpPr>
        <p:spPr bwMode="auto">
          <a:xfrm>
            <a:off x="0" y="0"/>
            <a:ext cx="228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CC3300"/>
                </a:solidFill>
                <a:latin typeface="Times New Roman" panose="02020603050405020304" pitchFamily="18" charset="0"/>
              </a:rPr>
              <a:t>了解一下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1" grpId="0" autoUpdateAnimBg="0"/>
      <p:bldP spid="3073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752600" y="3429000"/>
            <a:ext cx="865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顶点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275263" y="219075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内角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486400" y="33528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边</a:t>
            </a:r>
          </a:p>
        </p:txBody>
      </p:sp>
      <p:grpSp>
        <p:nvGrpSpPr>
          <p:cNvPr id="19461" name="Group 5"/>
          <p:cNvGrpSpPr/>
          <p:nvPr/>
        </p:nvGrpSpPr>
        <p:grpSpPr bwMode="auto">
          <a:xfrm>
            <a:off x="2971800" y="1828800"/>
            <a:ext cx="2057400" cy="2190750"/>
            <a:chOff x="1973" y="1614"/>
            <a:chExt cx="1296" cy="1380"/>
          </a:xfrm>
        </p:grpSpPr>
        <p:sp>
          <p:nvSpPr>
            <p:cNvPr id="19462" name="AutoShape 6"/>
            <p:cNvSpPr>
              <a:spLocks noChangeArrowheads="1"/>
            </p:cNvSpPr>
            <p:nvPr/>
          </p:nvSpPr>
          <p:spPr bwMode="auto">
            <a:xfrm>
              <a:off x="1973" y="1842"/>
              <a:ext cx="1296" cy="1152"/>
            </a:xfrm>
            <a:prstGeom prst="pentagon">
              <a:avLst/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993300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zh-CN" sz="2400">
                <a:solidFill>
                  <a:srgbClr val="BBE0E3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 flipH="1" flipV="1">
              <a:off x="2300" y="1614"/>
              <a:ext cx="325" cy="2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2743200" y="3733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>
            <a:off x="4843463" y="34877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4916488" y="2551113"/>
            <a:ext cx="4318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179638" y="1903413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外角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971800" y="219075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3403600" y="2190750"/>
            <a:ext cx="576263" cy="1800225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4627563" y="1471613"/>
            <a:ext cx="1512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对角线</a:t>
            </a: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3763963" y="1974850"/>
            <a:ext cx="1008062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0" y="228600"/>
            <a:ext cx="8210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对角线：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连接多边形不相邻两个顶点的线段 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                叫做多边形的对角线。</a:t>
            </a:r>
          </a:p>
        </p:txBody>
      </p:sp>
      <p:sp>
        <p:nvSpPr>
          <p:cNvPr id="19474" name="Arc 18"/>
          <p:cNvSpPr/>
          <p:nvPr/>
        </p:nvSpPr>
        <p:spPr bwMode="auto">
          <a:xfrm flipH="1">
            <a:off x="3690938" y="2047875"/>
            <a:ext cx="142875" cy="2762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1235"/>
              <a:gd name="T2" fmla="*/ 9000 w 21600"/>
              <a:gd name="T3" fmla="*/ 41235 h 41235"/>
              <a:gd name="T4" fmla="*/ 0 w 21600"/>
              <a:gd name="T5" fmla="*/ 21600 h 41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123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0045"/>
                  <a:pt x="16677" y="37716"/>
                  <a:pt x="9000" y="41235"/>
                </a:cubicBezTo>
              </a:path>
              <a:path w="21600" h="4123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0045"/>
                  <a:pt x="16677" y="37716"/>
                  <a:pt x="9000" y="41235"/>
                </a:cubicBezTo>
                <a:lnTo>
                  <a:pt x="0" y="21600"/>
                </a:lnTo>
                <a:close/>
              </a:path>
            </a:pathLst>
          </a:custGeom>
          <a:noFill/>
          <a:ln w="349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75" name="Arc 19"/>
          <p:cNvSpPr/>
          <p:nvPr/>
        </p:nvSpPr>
        <p:spPr bwMode="auto">
          <a:xfrm rot="18692629" flipH="1">
            <a:off x="4836319" y="2804319"/>
            <a:ext cx="142875" cy="2301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4318"/>
              <a:gd name="T2" fmla="*/ 17459 w 21600"/>
              <a:gd name="T3" fmla="*/ 34318 h 34318"/>
              <a:gd name="T4" fmla="*/ 0 w 21600"/>
              <a:gd name="T5" fmla="*/ 21600 h 34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4318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170"/>
                  <a:pt x="20150" y="30623"/>
                  <a:pt x="17458" y="34317"/>
                </a:cubicBezTo>
              </a:path>
              <a:path w="21600" h="34318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170"/>
                  <a:pt x="20150" y="30623"/>
                  <a:pt x="17458" y="34317"/>
                </a:cubicBezTo>
                <a:lnTo>
                  <a:pt x="0" y="21600"/>
                </a:lnTo>
                <a:close/>
              </a:path>
            </a:pathLst>
          </a:custGeom>
          <a:noFill/>
          <a:ln w="349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19477" name="Picture 21" descr="BD14866_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9600" y="6096000"/>
            <a:ext cx="46672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autoUpdateAnimBg="0"/>
      <p:bldP spid="19460" grpId="0" autoUpdateAnimBg="0"/>
      <p:bldP spid="19464" grpId="0" animBg="1"/>
      <p:bldP spid="19465" grpId="0" animBg="1"/>
      <p:bldP spid="19466" grpId="0" animBg="1"/>
      <p:bldP spid="19467" grpId="0" autoUpdateAnimBg="0"/>
      <p:bldP spid="19468" grpId="0" animBg="1"/>
      <p:bldP spid="19469" grpId="0" animBg="1"/>
      <p:bldP spid="19470" grpId="0" autoUpdateAnimBg="0"/>
      <p:bldP spid="19471" grpId="0" animBg="1"/>
      <p:bldP spid="19472" grpId="0" autoUpdateAnimBg="0"/>
      <p:bldP spid="19474" grpId="0" animBg="1"/>
      <p:bldP spid="194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/>
          <p:nvPr/>
        </p:nvGrpSpPr>
        <p:grpSpPr bwMode="auto">
          <a:xfrm>
            <a:off x="6396038" y="227013"/>
            <a:ext cx="2438400" cy="914400"/>
            <a:chOff x="192" y="48"/>
            <a:chExt cx="1536" cy="576"/>
          </a:xfrm>
        </p:grpSpPr>
        <p:sp>
          <p:nvSpPr>
            <p:cNvPr id="49155" name="AutoShape 3"/>
            <p:cNvSpPr>
              <a:spLocks noChangeArrowheads="1"/>
            </p:cNvSpPr>
            <p:nvPr/>
          </p:nvSpPr>
          <p:spPr bwMode="auto">
            <a:xfrm>
              <a:off x="192" y="48"/>
              <a:ext cx="1536" cy="576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CBFD8"/>
                </a:gs>
                <a:gs pos="100000">
                  <a:srgbClr val="CCEC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CBFD8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9156" name="Text Box 4" descr="PE03255_"/>
            <p:cNvSpPr txBox="1">
              <a:spLocks noChangeArrowheads="1"/>
            </p:cNvSpPr>
            <p:nvPr/>
          </p:nvSpPr>
          <p:spPr bwMode="auto">
            <a:xfrm>
              <a:off x="288" y="96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4000" b="1" dirty="0">
                  <a:solidFill>
                    <a:srgbClr val="A5002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探索研究</a:t>
              </a:r>
            </a:p>
          </p:txBody>
        </p:sp>
      </p:grp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2084388" y="1108075"/>
            <a:ext cx="4703762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利用三角形知识探索四边形内角和等于多少度？你能想到几种办法？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674688" y="2889250"/>
            <a:ext cx="7985125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活动计划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1 .</a:t>
            </a:r>
            <a:r>
              <a:rPr kumimoji="1" lang="zh-CN" altLang="en-US" sz="2800" b="1" dirty="0">
                <a:solidFill>
                  <a:srgbClr val="00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四人小组合作，在纸上完成四边形的分割</a:t>
            </a:r>
            <a:r>
              <a:rPr kumimoji="1" lang="zh-CN" altLang="en-US" sz="2800" dirty="0">
                <a:solidFill>
                  <a:srgbClr val="000000"/>
                </a:solidFill>
                <a:ea typeface="汉仪综艺体简" pitchFamily="49" charset="-122"/>
              </a:rPr>
              <a:t>．</a:t>
            </a:r>
            <a:endParaRPr kumimoji="1" lang="zh-CN" altLang="en-US" sz="2800" b="1" dirty="0">
              <a:solidFill>
                <a:srgbClr val="00000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2 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kumimoji="1" lang="zh-CN" altLang="en-US" sz="2800" b="1" dirty="0">
                <a:solidFill>
                  <a:srgbClr val="00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探究不同的分割方式所得到的四边形内角和</a:t>
            </a:r>
            <a:r>
              <a:rPr kumimoji="1" lang="zh-CN" altLang="en-US" sz="2800" dirty="0">
                <a:solidFill>
                  <a:srgbClr val="000000"/>
                </a:solidFill>
                <a:ea typeface="汉仪综艺体简" pitchFamily="49" charset="-122"/>
              </a:rPr>
              <a:t>．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712788" y="4608513"/>
            <a:ext cx="8101012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注意事项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 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kumimoji="1" lang="zh-CN" altLang="en-US" sz="2800" b="1" dirty="0">
                <a:solidFill>
                  <a:srgbClr val="00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用直尺作图，分割线条用虚线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/>
                <a:ea typeface="方正姚体" panose="02010601030101010101" pitchFamily="2" charset="-122"/>
              </a:rPr>
              <a:t>“</a:t>
            </a:r>
            <a:r>
              <a:rPr kumimoji="1" lang="zh-CN" altLang="en-US" sz="2800" b="1" dirty="0">
                <a:solidFill>
                  <a:srgbClr val="00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           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/>
                <a:ea typeface="方正姚体" panose="02010601030101010101" pitchFamily="2" charset="-122"/>
              </a:rPr>
              <a:t>”</a:t>
            </a:r>
            <a:r>
              <a:rPr kumimoji="1" lang="zh-CN" altLang="en-US" sz="2800" b="1" dirty="0">
                <a:solidFill>
                  <a:srgbClr val="00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表示</a:t>
            </a:r>
            <a:r>
              <a:rPr kumimoji="1" lang="zh-CN" altLang="en-US" sz="2800" dirty="0">
                <a:solidFill>
                  <a:srgbClr val="000000"/>
                </a:solidFill>
                <a:ea typeface="汉仪综艺体简" pitchFamily="49" charset="-122"/>
              </a:rPr>
              <a:t>．</a:t>
            </a:r>
            <a:endParaRPr kumimoji="1" lang="zh-CN" altLang="en-US" sz="2800" b="1" dirty="0">
              <a:solidFill>
                <a:srgbClr val="00000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2 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kumimoji="1" lang="zh-CN" altLang="en-US" sz="2800" b="1" dirty="0">
                <a:solidFill>
                  <a:srgbClr val="00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尽可能多地想出不同的方法求其内角和</a:t>
            </a:r>
            <a:r>
              <a:rPr kumimoji="1" lang="zh-CN" altLang="en-US" sz="2800" dirty="0">
                <a:solidFill>
                  <a:srgbClr val="000000"/>
                </a:solidFill>
                <a:ea typeface="汉仪综艺体简" pitchFamily="49" charset="-122"/>
              </a:rPr>
              <a:t>．</a:t>
            </a:r>
          </a:p>
        </p:txBody>
      </p:sp>
      <p:sp>
        <p:nvSpPr>
          <p:cNvPr id="49160" name="WordArt 8"/>
          <p:cNvSpPr>
            <a:spLocks noChangeArrowheads="1" noChangeShapeType="1" noTextEdit="1"/>
          </p:cNvSpPr>
          <p:nvPr/>
        </p:nvSpPr>
        <p:spPr bwMode="auto">
          <a:xfrm>
            <a:off x="539750" y="1268413"/>
            <a:ext cx="1584325" cy="819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639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12700">
                  <a:solidFill>
                    <a:srgbClr val="F6F98B"/>
                  </a:solidFill>
                  <a:round/>
                </a:ln>
                <a:gradFill rotWithShape="0">
                  <a:gsLst>
                    <a:gs pos="0">
                      <a:srgbClr val="FF3300"/>
                    </a:gs>
                    <a:gs pos="50000">
                      <a:srgbClr val="F2F650"/>
                    </a:gs>
                    <a:gs pos="100000">
                      <a:srgbClr val="FF3300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活动一</a:t>
            </a: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6264275" y="5322888"/>
            <a:ext cx="901700" cy="0"/>
          </a:xfrm>
          <a:prstGeom prst="line">
            <a:avLst/>
          </a:prstGeom>
          <a:noFill/>
          <a:ln w="28575">
            <a:solidFill>
              <a:srgbClr val="000066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917575" y="2606675"/>
            <a:ext cx="7040563" cy="0"/>
          </a:xfrm>
          <a:prstGeom prst="line">
            <a:avLst/>
          </a:prstGeom>
          <a:noFill/>
          <a:ln w="28575">
            <a:solidFill>
              <a:srgbClr val="000066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49164" name="Picture 12" descr="AN02392_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16688" y="6237288"/>
            <a:ext cx="284162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65" name="Picture 13" descr="AN02392_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463" y="6237288"/>
            <a:ext cx="284162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66" name="Picture 14" descr="AN02392_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59113" y="6237288"/>
            <a:ext cx="284162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67" name="Picture 15" descr="AN02392_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31913" y="6237288"/>
            <a:ext cx="284162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579" name="Group 91"/>
          <p:cNvGraphicFramePr>
            <a:graphicFrameLocks noGrp="1"/>
          </p:cNvGraphicFramePr>
          <p:nvPr>
            <p:ph idx="4294967295"/>
          </p:nvPr>
        </p:nvGraphicFramePr>
        <p:xfrm>
          <a:off x="417513" y="485775"/>
          <a:ext cx="8424862" cy="5608639"/>
        </p:xfrm>
        <a:graphic>
          <a:graphicData uri="http://schemas.openxmlformats.org/drawingml/2006/table">
            <a:tbl>
              <a:tblPr/>
              <a:tblGrid>
                <a:gridCol w="115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多边形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的边数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图      形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（分割成三角形）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从一个顶点引出的对角线条数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分割出的三角形的个数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多边形的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内角和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……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……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……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3540" name="AutoShape 52"/>
          <p:cNvSpPr>
            <a:spLocks noChangeArrowheads="1"/>
          </p:cNvSpPr>
          <p:nvPr/>
        </p:nvSpPr>
        <p:spPr bwMode="auto">
          <a:xfrm>
            <a:off x="1835150" y="1268413"/>
            <a:ext cx="1152525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3541" name="AutoShape 53"/>
          <p:cNvSpPr>
            <a:spLocks noChangeArrowheads="1"/>
          </p:cNvSpPr>
          <p:nvPr/>
        </p:nvSpPr>
        <p:spPr bwMode="auto">
          <a:xfrm>
            <a:off x="1763713" y="2205038"/>
            <a:ext cx="1296987" cy="576262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3542" name="AutoShape 55"/>
          <p:cNvSpPr>
            <a:spLocks noChangeArrowheads="1"/>
          </p:cNvSpPr>
          <p:nvPr/>
        </p:nvSpPr>
        <p:spPr bwMode="auto">
          <a:xfrm>
            <a:off x="1763713" y="2852738"/>
            <a:ext cx="1295400" cy="722312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3543" name="AutoShape 58"/>
          <p:cNvSpPr>
            <a:spLocks noChangeArrowheads="1"/>
          </p:cNvSpPr>
          <p:nvPr/>
        </p:nvSpPr>
        <p:spPr bwMode="auto">
          <a:xfrm>
            <a:off x="1835150" y="3716338"/>
            <a:ext cx="1081088" cy="647700"/>
          </a:xfrm>
          <a:prstGeom prst="hexagon">
            <a:avLst>
              <a:gd name="adj" fmla="val 41728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63544" name="AutoShape 62"/>
          <p:cNvSpPr>
            <a:spLocks noChangeArrowheads="1"/>
          </p:cNvSpPr>
          <p:nvPr/>
        </p:nvSpPr>
        <p:spPr bwMode="auto">
          <a:xfrm>
            <a:off x="1692275" y="5229225"/>
            <a:ext cx="1295400" cy="719138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184389" name="Text Box 69"/>
          <p:cNvSpPr txBox="1">
            <a:spLocks noChangeArrowheads="1"/>
          </p:cNvSpPr>
          <p:nvPr/>
        </p:nvSpPr>
        <p:spPr bwMode="auto">
          <a:xfrm>
            <a:off x="6732588" y="5373688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>
                <a:solidFill>
                  <a:srgbClr val="FF0000"/>
                </a:solidFill>
                <a:latin typeface="Tahoma" panose="020B0604030504040204" pitchFamily="34" charset="0"/>
              </a:rPr>
              <a:t>(n-2)×180</a:t>
            </a: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º</a:t>
            </a:r>
            <a:endParaRPr kumimoji="0" lang="en-US" altLang="zh-CN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84390" name="Text Box 70"/>
          <p:cNvSpPr txBox="1">
            <a:spLocks noChangeArrowheads="1"/>
          </p:cNvSpPr>
          <p:nvPr/>
        </p:nvSpPr>
        <p:spPr bwMode="auto">
          <a:xfrm>
            <a:off x="6877050" y="38608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>
                <a:solidFill>
                  <a:srgbClr val="FF0000"/>
                </a:solidFill>
                <a:latin typeface="Tahoma" panose="020B0604030504040204" pitchFamily="34" charset="0"/>
              </a:rPr>
              <a:t>4× 180</a:t>
            </a: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º</a:t>
            </a:r>
            <a:endParaRPr kumimoji="0" lang="en-US" altLang="zh-CN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84391" name="Text Box 71"/>
          <p:cNvSpPr txBox="1">
            <a:spLocks noChangeArrowheads="1"/>
          </p:cNvSpPr>
          <p:nvPr/>
        </p:nvSpPr>
        <p:spPr bwMode="auto">
          <a:xfrm>
            <a:off x="6950075" y="2179638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>
                <a:solidFill>
                  <a:srgbClr val="FF0000"/>
                </a:solidFill>
                <a:latin typeface="Tahoma" panose="020B0604030504040204" pitchFamily="34" charset="0"/>
              </a:rPr>
              <a:t>2× 180</a:t>
            </a: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º</a:t>
            </a:r>
            <a:endParaRPr kumimoji="0" lang="en-US" altLang="zh-CN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84392" name="Text Box 72"/>
          <p:cNvSpPr txBox="1">
            <a:spLocks noChangeArrowheads="1"/>
          </p:cNvSpPr>
          <p:nvPr/>
        </p:nvSpPr>
        <p:spPr bwMode="auto">
          <a:xfrm>
            <a:off x="6983413" y="3043238"/>
            <a:ext cx="2052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>
                <a:solidFill>
                  <a:srgbClr val="FF0000"/>
                </a:solidFill>
                <a:latin typeface="Tahoma" panose="020B0604030504040204" pitchFamily="34" charset="0"/>
              </a:rPr>
              <a:t>3× 180</a:t>
            </a: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º</a:t>
            </a:r>
            <a:endParaRPr kumimoji="0" lang="en-US" altLang="zh-CN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84393" name="Text Box 73"/>
          <p:cNvSpPr txBox="1">
            <a:spLocks noChangeArrowheads="1"/>
          </p:cNvSpPr>
          <p:nvPr/>
        </p:nvSpPr>
        <p:spPr bwMode="auto">
          <a:xfrm>
            <a:off x="6902450" y="1458913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>
                <a:solidFill>
                  <a:srgbClr val="FF0000"/>
                </a:solidFill>
                <a:latin typeface="Tahoma" panose="020B0604030504040204" pitchFamily="34" charset="0"/>
              </a:rPr>
              <a:t>1× 180</a:t>
            </a: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º</a:t>
            </a:r>
            <a:endParaRPr kumimoji="0" lang="en-US" altLang="zh-CN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63550" name="Text Box 74"/>
          <p:cNvSpPr txBox="1">
            <a:spLocks noChangeArrowheads="1"/>
          </p:cNvSpPr>
          <p:nvPr/>
        </p:nvSpPr>
        <p:spPr bwMode="auto">
          <a:xfrm>
            <a:off x="4162425" y="16414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zh-CN" altLang="zh-CN" sz="18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84395" name="Text Box 75"/>
          <p:cNvSpPr txBox="1">
            <a:spLocks noChangeArrowheads="1"/>
          </p:cNvSpPr>
          <p:nvPr/>
        </p:nvSpPr>
        <p:spPr bwMode="auto">
          <a:xfrm>
            <a:off x="4017963" y="1277938"/>
            <a:ext cx="406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200">
                <a:solidFill>
                  <a:srgbClr val="FF0000"/>
                </a:solidFill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84396" name="Text Box 76"/>
          <p:cNvSpPr txBox="1">
            <a:spLocks noChangeArrowheads="1"/>
          </p:cNvSpPr>
          <p:nvPr/>
        </p:nvSpPr>
        <p:spPr bwMode="auto">
          <a:xfrm>
            <a:off x="5749925" y="1336675"/>
            <a:ext cx="40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200">
                <a:solidFill>
                  <a:srgbClr val="FF0000"/>
                </a:solidFill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84397" name="Text Box 77"/>
          <p:cNvSpPr txBox="1">
            <a:spLocks noChangeArrowheads="1"/>
          </p:cNvSpPr>
          <p:nvPr/>
        </p:nvSpPr>
        <p:spPr bwMode="auto">
          <a:xfrm>
            <a:off x="4043363" y="2128838"/>
            <a:ext cx="406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200">
                <a:solidFill>
                  <a:srgbClr val="FF0000"/>
                </a:solidFill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84398" name="Text Box 78"/>
          <p:cNvSpPr txBox="1">
            <a:spLocks noChangeArrowheads="1"/>
          </p:cNvSpPr>
          <p:nvPr/>
        </p:nvSpPr>
        <p:spPr bwMode="auto">
          <a:xfrm>
            <a:off x="5795963" y="2128838"/>
            <a:ext cx="406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200">
                <a:solidFill>
                  <a:srgbClr val="FF0000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184399" name="Text Box 79"/>
          <p:cNvSpPr txBox="1">
            <a:spLocks noChangeArrowheads="1"/>
          </p:cNvSpPr>
          <p:nvPr/>
        </p:nvSpPr>
        <p:spPr bwMode="auto">
          <a:xfrm>
            <a:off x="4043363" y="2994025"/>
            <a:ext cx="40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200">
                <a:solidFill>
                  <a:srgbClr val="FF0000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184400" name="Text Box 80"/>
          <p:cNvSpPr txBox="1">
            <a:spLocks noChangeArrowheads="1"/>
          </p:cNvSpPr>
          <p:nvPr/>
        </p:nvSpPr>
        <p:spPr bwMode="auto">
          <a:xfrm>
            <a:off x="5795963" y="2994025"/>
            <a:ext cx="40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200">
                <a:solidFill>
                  <a:srgbClr val="FF0000"/>
                </a:solidFill>
                <a:latin typeface="Tahoma" panose="020B0604030504040204" pitchFamily="34" charset="0"/>
              </a:rPr>
              <a:t>3</a:t>
            </a:r>
          </a:p>
        </p:txBody>
      </p:sp>
      <p:sp>
        <p:nvSpPr>
          <p:cNvPr id="184401" name="Text Box 81"/>
          <p:cNvSpPr txBox="1">
            <a:spLocks noChangeArrowheads="1"/>
          </p:cNvSpPr>
          <p:nvPr/>
        </p:nvSpPr>
        <p:spPr bwMode="auto">
          <a:xfrm>
            <a:off x="4067175" y="3789363"/>
            <a:ext cx="406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200">
                <a:solidFill>
                  <a:srgbClr val="FF0000"/>
                </a:solidFill>
                <a:latin typeface="Tahoma" panose="020B0604030504040204" pitchFamily="34" charset="0"/>
              </a:rPr>
              <a:t>3</a:t>
            </a:r>
          </a:p>
        </p:txBody>
      </p:sp>
      <p:sp>
        <p:nvSpPr>
          <p:cNvPr id="184402" name="Text Box 82"/>
          <p:cNvSpPr txBox="1">
            <a:spLocks noChangeArrowheads="1"/>
          </p:cNvSpPr>
          <p:nvPr/>
        </p:nvSpPr>
        <p:spPr bwMode="auto">
          <a:xfrm>
            <a:off x="5724525" y="3789363"/>
            <a:ext cx="406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200">
                <a:solidFill>
                  <a:srgbClr val="FF0000"/>
                </a:solidFill>
                <a:latin typeface="Tahoma" panose="020B0604030504040204" pitchFamily="34" charset="0"/>
              </a:rPr>
              <a:t>4</a:t>
            </a:r>
          </a:p>
        </p:txBody>
      </p:sp>
      <p:sp>
        <p:nvSpPr>
          <p:cNvPr id="184403" name="Text Box 83"/>
          <p:cNvSpPr txBox="1">
            <a:spLocks noChangeArrowheads="1"/>
          </p:cNvSpPr>
          <p:nvPr/>
        </p:nvSpPr>
        <p:spPr bwMode="auto">
          <a:xfrm>
            <a:off x="3708400" y="5300663"/>
            <a:ext cx="10398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200">
                <a:solidFill>
                  <a:srgbClr val="FF0000"/>
                </a:solidFill>
                <a:latin typeface="Tahoma" panose="020B0604030504040204" pitchFamily="34" charset="0"/>
              </a:rPr>
              <a:t>n</a:t>
            </a:r>
            <a:r>
              <a:rPr kumimoji="0" lang="zh-CN" altLang="en-US" sz="3200">
                <a:solidFill>
                  <a:srgbClr val="FF0000"/>
                </a:solidFill>
                <a:latin typeface="Tahoma" panose="020B0604030504040204" pitchFamily="34" charset="0"/>
              </a:rPr>
              <a:t>－</a:t>
            </a:r>
            <a:r>
              <a:rPr kumimoji="0" lang="en-US" altLang="zh-CN" sz="3200">
                <a:solidFill>
                  <a:srgbClr val="FF0000"/>
                </a:solidFill>
                <a:latin typeface="Tahoma" panose="020B0604030504040204" pitchFamily="34" charset="0"/>
              </a:rPr>
              <a:t>3</a:t>
            </a:r>
          </a:p>
        </p:txBody>
      </p:sp>
      <p:sp>
        <p:nvSpPr>
          <p:cNvPr id="184404" name="Text Box 84"/>
          <p:cNvSpPr txBox="1">
            <a:spLocks noChangeArrowheads="1"/>
          </p:cNvSpPr>
          <p:nvPr/>
        </p:nvSpPr>
        <p:spPr bwMode="auto">
          <a:xfrm>
            <a:off x="5508625" y="5373688"/>
            <a:ext cx="10398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200">
                <a:solidFill>
                  <a:srgbClr val="FF0000"/>
                </a:solidFill>
                <a:latin typeface="Tahoma" panose="020B0604030504040204" pitchFamily="34" charset="0"/>
              </a:rPr>
              <a:t>n</a:t>
            </a:r>
            <a:r>
              <a:rPr kumimoji="0" lang="zh-CN" altLang="en-US" sz="3200">
                <a:solidFill>
                  <a:srgbClr val="FF0000"/>
                </a:solidFill>
                <a:latin typeface="Tahoma" panose="020B0604030504040204" pitchFamily="34" charset="0"/>
              </a:rPr>
              <a:t>－</a:t>
            </a:r>
            <a:r>
              <a:rPr kumimoji="0" lang="en-US" altLang="zh-CN" sz="3200">
                <a:solidFill>
                  <a:srgbClr val="FF0000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63561" name="Line 73"/>
          <p:cNvSpPr>
            <a:spLocks noChangeShapeType="1"/>
          </p:cNvSpPr>
          <p:nvPr/>
        </p:nvSpPr>
        <p:spPr bwMode="auto">
          <a:xfrm>
            <a:off x="1692275" y="5734050"/>
            <a:ext cx="107950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3562" name="Line 74"/>
          <p:cNvSpPr>
            <a:spLocks noChangeShapeType="1"/>
          </p:cNvSpPr>
          <p:nvPr/>
        </p:nvSpPr>
        <p:spPr bwMode="auto">
          <a:xfrm>
            <a:off x="1692275" y="5734050"/>
            <a:ext cx="1295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3563" name="Line 75"/>
          <p:cNvSpPr>
            <a:spLocks noChangeShapeType="1"/>
          </p:cNvSpPr>
          <p:nvPr/>
        </p:nvSpPr>
        <p:spPr bwMode="auto">
          <a:xfrm flipV="1">
            <a:off x="1692275" y="5445125"/>
            <a:ext cx="1295400" cy="2889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3564" name="Line 76"/>
          <p:cNvSpPr>
            <a:spLocks noChangeShapeType="1"/>
          </p:cNvSpPr>
          <p:nvPr/>
        </p:nvSpPr>
        <p:spPr bwMode="auto">
          <a:xfrm flipV="1">
            <a:off x="1692275" y="5229225"/>
            <a:ext cx="1079500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3565" name="Line 77"/>
          <p:cNvSpPr>
            <a:spLocks noChangeShapeType="1"/>
          </p:cNvSpPr>
          <p:nvPr/>
        </p:nvSpPr>
        <p:spPr bwMode="auto">
          <a:xfrm flipV="1">
            <a:off x="1692275" y="5229225"/>
            <a:ext cx="215900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3566" name="Line 78"/>
          <p:cNvSpPr>
            <a:spLocks noChangeShapeType="1"/>
          </p:cNvSpPr>
          <p:nvPr/>
        </p:nvSpPr>
        <p:spPr bwMode="auto">
          <a:xfrm>
            <a:off x="1835150" y="4019550"/>
            <a:ext cx="792163" cy="3603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3567" name="Line 79"/>
          <p:cNvSpPr>
            <a:spLocks noChangeShapeType="1"/>
          </p:cNvSpPr>
          <p:nvPr/>
        </p:nvSpPr>
        <p:spPr bwMode="auto">
          <a:xfrm>
            <a:off x="1835150" y="4005263"/>
            <a:ext cx="108108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3568" name="Line 80"/>
          <p:cNvSpPr>
            <a:spLocks noChangeShapeType="1"/>
          </p:cNvSpPr>
          <p:nvPr/>
        </p:nvSpPr>
        <p:spPr bwMode="auto">
          <a:xfrm flipV="1">
            <a:off x="1835150" y="3716338"/>
            <a:ext cx="792163" cy="2889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3569" name="Line 81"/>
          <p:cNvSpPr>
            <a:spLocks noChangeShapeType="1"/>
          </p:cNvSpPr>
          <p:nvPr/>
        </p:nvSpPr>
        <p:spPr bwMode="auto">
          <a:xfrm>
            <a:off x="1763713" y="3141663"/>
            <a:ext cx="1079500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3570" name="Line 82"/>
          <p:cNvSpPr>
            <a:spLocks noChangeShapeType="1"/>
          </p:cNvSpPr>
          <p:nvPr/>
        </p:nvSpPr>
        <p:spPr bwMode="auto">
          <a:xfrm>
            <a:off x="1763713" y="3141663"/>
            <a:ext cx="1295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3571" name="Line 83"/>
          <p:cNvSpPr>
            <a:spLocks noChangeShapeType="1"/>
          </p:cNvSpPr>
          <p:nvPr/>
        </p:nvSpPr>
        <p:spPr bwMode="auto">
          <a:xfrm>
            <a:off x="1763713" y="2492375"/>
            <a:ext cx="1295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3572" name="Text Box 84"/>
          <p:cNvSpPr txBox="1">
            <a:spLocks noChangeArrowheads="1"/>
          </p:cNvSpPr>
          <p:nvPr/>
        </p:nvSpPr>
        <p:spPr bwMode="auto">
          <a:xfrm>
            <a:off x="820738" y="1347788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63573" name="Text Box 85"/>
          <p:cNvSpPr txBox="1">
            <a:spLocks noChangeArrowheads="1"/>
          </p:cNvSpPr>
          <p:nvPr/>
        </p:nvSpPr>
        <p:spPr bwMode="auto">
          <a:xfrm>
            <a:off x="827088" y="2211388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63574" name="Text Box 86"/>
          <p:cNvSpPr txBox="1">
            <a:spLocks noChangeArrowheads="1"/>
          </p:cNvSpPr>
          <p:nvPr/>
        </p:nvSpPr>
        <p:spPr bwMode="auto">
          <a:xfrm>
            <a:off x="827088" y="2932113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63575" name="Text Box 87"/>
          <p:cNvSpPr txBox="1">
            <a:spLocks noChangeArrowheads="1"/>
          </p:cNvSpPr>
          <p:nvPr/>
        </p:nvSpPr>
        <p:spPr bwMode="auto">
          <a:xfrm>
            <a:off x="827088" y="3795713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63576" name="Text Box 88"/>
          <p:cNvSpPr txBox="1">
            <a:spLocks noChangeArrowheads="1"/>
          </p:cNvSpPr>
          <p:nvPr/>
        </p:nvSpPr>
        <p:spPr bwMode="auto">
          <a:xfrm>
            <a:off x="827088" y="5222875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000000"/>
                </a:solidFill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3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8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8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8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8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8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8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84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8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8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00"/>
                            </p:stCondLst>
                            <p:childTnLst>
                              <p:par>
                                <p:cTn id="1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184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184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18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9" grpId="0" autoUpdateAnimBg="0"/>
      <p:bldP spid="184390" grpId="0" autoUpdateAnimBg="0"/>
      <p:bldP spid="184391" grpId="0" autoUpdateAnimBg="0"/>
      <p:bldP spid="184392" grpId="0" autoUpdateAnimBg="0"/>
      <p:bldP spid="184393" grpId="0" autoUpdateAnimBg="0"/>
      <p:bldP spid="184395" grpId="0" autoUpdateAnimBg="0"/>
      <p:bldP spid="184396" grpId="0" autoUpdateAnimBg="0"/>
      <p:bldP spid="184397" grpId="0" autoUpdateAnimBg="0"/>
      <p:bldP spid="184398" grpId="0" autoUpdateAnimBg="0"/>
      <p:bldP spid="184399" grpId="0" autoUpdateAnimBg="0"/>
      <p:bldP spid="184400" grpId="0" autoUpdateAnimBg="0"/>
      <p:bldP spid="184401" grpId="0" autoUpdateAnimBg="0"/>
      <p:bldP spid="184402" grpId="0" autoUpdateAnimBg="0"/>
      <p:bldP spid="184403" grpId="0" autoUpdateAnimBg="0"/>
      <p:bldP spid="184404" grpId="0" autoUpdateAnimBg="0"/>
      <p:bldP spid="63561" grpId="0" animBg="1"/>
      <p:bldP spid="63562" grpId="0" animBg="1"/>
      <p:bldP spid="63563" grpId="0" animBg="1"/>
      <p:bldP spid="63564" grpId="0" animBg="1"/>
      <p:bldP spid="63565" grpId="0" animBg="1"/>
      <p:bldP spid="63566" grpId="0" animBg="1"/>
      <p:bldP spid="63567" grpId="0" animBg="1"/>
      <p:bldP spid="63568" grpId="0" animBg="1"/>
      <p:bldP spid="63569" grpId="0" animBg="1"/>
      <p:bldP spid="63570" grpId="0" animBg="1"/>
      <p:bldP spid="63571" grpId="0" animBg="1"/>
      <p:bldP spid="63572" grpId="0"/>
      <p:bldP spid="63573" grpId="0"/>
      <p:bldP spid="63574" grpId="0"/>
      <p:bldP spid="63575" grpId="0"/>
      <p:bldP spid="63576" grpId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1111</Words>
  <Application>Microsoft Office PowerPoint</Application>
  <PresentationFormat>全屏显示(4:3)</PresentationFormat>
  <Paragraphs>176</Paragraphs>
  <Slides>25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25</vt:i4>
      </vt:variant>
    </vt:vector>
  </HeadingPairs>
  <TitlesOfParts>
    <vt:vector size="45" baseType="lpstr">
      <vt:lpstr>方正姚体</vt:lpstr>
      <vt:lpstr>仿宋_GB2312</vt:lpstr>
      <vt:lpstr>汉仪综艺体简</vt:lpstr>
      <vt:lpstr>黑体</vt:lpstr>
      <vt:lpstr>华文行楷</vt:lpstr>
      <vt:lpstr>华文中宋</vt:lpstr>
      <vt:lpstr>楷体_GB2312</vt:lpstr>
      <vt:lpstr>隶书</vt:lpstr>
      <vt:lpstr>宋体</vt:lpstr>
      <vt:lpstr>微软雅黑</vt:lpstr>
      <vt:lpstr>Arial</vt:lpstr>
      <vt:lpstr>Arial Black</vt:lpstr>
      <vt:lpstr>Calibri</vt:lpstr>
      <vt:lpstr>Tahoma</vt:lpstr>
      <vt:lpstr>Times New Roman</vt:lpstr>
      <vt:lpstr>Wingdings</vt:lpstr>
      <vt:lpstr>WWW.2PPT.COM
</vt:lpstr>
      <vt:lpstr>BMP 图象</vt:lpstr>
      <vt:lpstr>Equation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2018-07-16T02:46:00Z</dcterms:created>
  <dcterms:modified xsi:type="dcterms:W3CDTF">2023-01-16T14:55:28Z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D9029FA3BADC48BA84A10DBFFA886534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