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69" r:id="rId2"/>
    <p:sldId id="439" r:id="rId3"/>
    <p:sldId id="454" r:id="rId4"/>
    <p:sldId id="455" r:id="rId5"/>
    <p:sldId id="456" r:id="rId6"/>
    <p:sldId id="428" r:id="rId7"/>
    <p:sldId id="458" r:id="rId8"/>
    <p:sldId id="275" r:id="rId9"/>
    <p:sldId id="401" r:id="rId10"/>
    <p:sldId id="400" r:id="rId11"/>
    <p:sldId id="429" r:id="rId12"/>
    <p:sldId id="430" r:id="rId13"/>
    <p:sldId id="399" r:id="rId14"/>
    <p:sldId id="427" r:id="rId15"/>
    <p:sldId id="425" r:id="rId16"/>
    <p:sldId id="460" r:id="rId17"/>
    <p:sldId id="426" r:id="rId18"/>
    <p:sldId id="414" r:id="rId19"/>
    <p:sldId id="459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BFF"/>
    <a:srgbClr val="0000FF"/>
    <a:srgbClr val="006600"/>
    <a:srgbClr val="149494"/>
    <a:srgbClr val="000099"/>
    <a:srgbClr val="660066"/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429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8955A5A-649C-4258-A7A6-63DF119A3FB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5A5A-649C-4258-A7A6-63DF119A3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331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ADB77A-6AE0-49E7-B185-639EA6C7E1A9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FA16A2-1C9E-4CF9-A08A-BCB35D1E3F55}" type="slidenum">
              <a:rPr lang="zh-CN"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457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anchor="t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12" y="2674620"/>
            <a:ext cx="8139178" cy="713238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83F5FAA-DA29-4C87-85C8-B4CE3936249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714382"/>
            <a:ext cx="713238" cy="4041680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7A270C2-F64F-4F18-B755-952F2FE290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DD32A2E-C482-44B7-8724-AB7160BCD6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0B7FC34-82F2-4827-8390-6FEF76C74E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972000"/>
            <a:ext cx="8139178" cy="378101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6C3D7D8-5BBB-45F2-A98D-7BF7CBF825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2856548"/>
            <a:ext cx="8139178" cy="468634"/>
          </a:xfrm>
        </p:spPr>
        <p:txBody>
          <a:bodyPr rIns="63500" anchor="t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2444" y="3383757"/>
            <a:ext cx="8139178" cy="808489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698DCC1-3F58-4F6F-804C-EC10511C32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972000"/>
            <a:ext cx="3962432" cy="3780000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A06FA28-539B-4966-8594-265783C7E1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8" y="972001"/>
            <a:ext cx="3962432" cy="285752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341782"/>
            <a:ext cx="3962400" cy="341417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972001"/>
            <a:ext cx="3962432" cy="285752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41782"/>
            <a:ext cx="3962432" cy="341417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4B07423-3822-43F1-A68B-CC2550A03C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B6680C0-4EB9-4874-A6E7-3F37470C08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6F69565-F847-4EAC-BEEC-C0565C575E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972000"/>
            <a:ext cx="3962432" cy="3780000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972000"/>
            <a:ext cx="3962432" cy="3780000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1EA9438-C450-44B1-B28E-D1F4E16BC1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4"/>
            </p:custDataLst>
          </p:nvPr>
        </p:nvSpPr>
        <p:spPr bwMode="auto">
          <a:xfrm>
            <a:off x="501650" y="323850"/>
            <a:ext cx="8140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5"/>
            </p:custDataLst>
          </p:nvPr>
        </p:nvSpPr>
        <p:spPr bwMode="auto">
          <a:xfrm>
            <a:off x="501650" y="971550"/>
            <a:ext cx="8140700" cy="378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60401" y="4762500"/>
            <a:ext cx="2024063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689" y="4762500"/>
            <a:ext cx="2968625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2500"/>
            <a:ext cx="2025650" cy="23693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8E633A4-A508-465B-93C7-5662E5EF420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0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fontAlgn="base">
        <a:spcBef>
          <a:spcPct val="0"/>
        </a:spcBef>
        <a:spcAft>
          <a:spcPct val="0"/>
        </a:spcAft>
        <a:defRPr sz="21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jpe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5"/>
          <p:cNvSpPr>
            <a:spLocks noChangeArrowheads="1"/>
          </p:cNvSpPr>
          <p:nvPr/>
        </p:nvSpPr>
        <p:spPr bwMode="auto">
          <a:xfrm>
            <a:off x="0" y="192367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余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角和补角</a:t>
            </a:r>
          </a:p>
        </p:txBody>
      </p:sp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87410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第四章 图形初步认识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1331913" y="1762125"/>
          <a:ext cx="6611938" cy="2591992"/>
        </p:xfrm>
        <a:graphic>
          <a:graphicData uri="http://schemas.openxmlformats.org/drawingml/2006/table">
            <a:tbl>
              <a:tblPr/>
              <a:tblGrid>
                <a:gridCol w="177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的余角</a:t>
                      </a: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∠</a:t>
                      </a:r>
                      <a:r>
                        <a:rPr kumimoji="0" lang="el-GR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α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的补角</a:t>
                      </a: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32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45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77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5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62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°23′</a:t>
                      </a:r>
                    </a:p>
                  </a:txBody>
                  <a:tcPr marL="91444" marR="91444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44" marR="91444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3748089" y="4235054"/>
            <a:ext cx="1963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b="1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3983039" y="3961210"/>
            <a:ext cx="2016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27°37′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6215064" y="3956447"/>
            <a:ext cx="2232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117°37′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127500" y="2232422"/>
            <a:ext cx="1296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85°</a:t>
            </a: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6503989" y="2178844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175°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198939" y="2664619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58°</a:t>
            </a: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auto">
          <a:xfrm>
            <a:off x="6502400" y="2664619"/>
            <a:ext cx="1296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148°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4198939" y="3096816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45°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6502400" y="3096816"/>
            <a:ext cx="1296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135°</a:t>
            </a: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6502400" y="3529013"/>
            <a:ext cx="1296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103°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4198939" y="3529013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b="1" smtClean="0">
                <a:solidFill>
                  <a:srgbClr val="FF0000"/>
                </a:solidFill>
                <a:latin typeface="+mn-ea"/>
                <a:ea typeface="+mn-ea"/>
              </a:rPr>
              <a:t>13°</a:t>
            </a:r>
          </a:p>
        </p:txBody>
      </p:sp>
      <p:graphicFrame>
        <p:nvGraphicFramePr>
          <p:cNvPr id="26687" name="Group 63"/>
          <p:cNvGraphicFramePr>
            <a:graphicFrameLocks noGrp="1"/>
          </p:cNvGraphicFramePr>
          <p:nvPr/>
        </p:nvGraphicFramePr>
        <p:xfrm>
          <a:off x="1331913" y="4349354"/>
          <a:ext cx="6611938" cy="457200"/>
        </p:xfrm>
        <a:graphic>
          <a:graphicData uri="http://schemas.openxmlformats.org/drawingml/2006/table">
            <a:tbl>
              <a:tblPr/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°(</a:t>
                      </a:r>
                      <a:r>
                        <a:rPr kumimoji="0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x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Arial" panose="020B0604020202020204" pitchFamily="34" charset="0"/>
                          <a:sym typeface="+mn-ea"/>
                        </a:rPr>
                        <a:t>&lt;90)</a:t>
                      </a:r>
                      <a:endParaRPr kumimoji="0" lang="en-US" altLang="zh-CN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oup 54"/>
          <p:cNvGrpSpPr/>
          <p:nvPr/>
        </p:nvGrpSpPr>
        <p:grpSpPr bwMode="auto">
          <a:xfrm>
            <a:off x="3851275" y="4411267"/>
            <a:ext cx="1657350" cy="369094"/>
            <a:chOff x="3061" y="3793"/>
            <a:chExt cx="1044" cy="310"/>
          </a:xfrm>
        </p:grpSpPr>
        <p:sp>
          <p:nvSpPr>
            <p:cNvPr id="22588" name="Text Box 55"/>
            <p:cNvSpPr txBox="1">
              <a:spLocks noChangeArrowheads="1"/>
            </p:cNvSpPr>
            <p:nvPr/>
          </p:nvSpPr>
          <p:spPr bwMode="auto">
            <a:xfrm>
              <a:off x="3061" y="3793"/>
              <a:ext cx="10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90°  </a:t>
              </a:r>
              <a:r>
                <a:rPr lang="en-US" altLang="zh-CN" b="1" i="1" dirty="0" smtClean="0">
                  <a:solidFill>
                    <a:srgbClr val="FF0000"/>
                  </a:solidFill>
                  <a:latin typeface="+mn-ea"/>
                  <a:ea typeface="+mn-ea"/>
                </a:rPr>
                <a:t>x</a:t>
              </a:r>
              <a:r>
                <a:rPr lang="en-US" altLang="zh-CN" b="1" dirty="0" smtClean="0">
                  <a:solidFill>
                    <a:srgbClr val="FF0000"/>
                  </a:solidFill>
                  <a:latin typeface="+mn-ea"/>
                  <a:ea typeface="+mn-ea"/>
                  <a:sym typeface="Arial" panose="020B0604020202020204" pitchFamily="34" charset="0"/>
                </a:rPr>
                <a:t>°</a:t>
              </a:r>
              <a:endParaRPr lang="en-US" altLang="zh-CN" b="1" i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22589" name="Line 56"/>
            <p:cNvSpPr>
              <a:spLocks noChangeShapeType="1"/>
            </p:cNvSpPr>
            <p:nvPr/>
          </p:nvSpPr>
          <p:spPr bwMode="auto">
            <a:xfrm>
              <a:off x="3425" y="3929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1400" b="1">
                <a:latin typeface="+mn-ea"/>
                <a:ea typeface="+mn-ea"/>
              </a:endParaRPr>
            </a:p>
          </p:txBody>
        </p:sp>
      </p:grpSp>
      <p:grpSp>
        <p:nvGrpSpPr>
          <p:cNvPr id="3" name="Group 57"/>
          <p:cNvGrpSpPr/>
          <p:nvPr/>
        </p:nvGrpSpPr>
        <p:grpSpPr bwMode="auto">
          <a:xfrm>
            <a:off x="5856288" y="4411267"/>
            <a:ext cx="1943100" cy="369094"/>
            <a:chOff x="1519" y="3793"/>
            <a:chExt cx="1044" cy="310"/>
          </a:xfrm>
        </p:grpSpPr>
        <p:sp>
          <p:nvSpPr>
            <p:cNvPr id="22586" name="Text Box 58"/>
            <p:cNvSpPr txBox="1">
              <a:spLocks noChangeArrowheads="1"/>
            </p:cNvSpPr>
            <p:nvPr/>
          </p:nvSpPr>
          <p:spPr bwMode="auto">
            <a:xfrm>
              <a:off x="1519" y="3793"/>
              <a:ext cx="10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180     </a:t>
              </a:r>
              <a:r>
                <a:rPr lang="en-US" altLang="zh-CN" b="1" i="1" dirty="0" smtClean="0">
                  <a:solidFill>
                    <a:srgbClr val="FF0000"/>
                  </a:solidFill>
                  <a:latin typeface="+mn-ea"/>
                  <a:ea typeface="+mn-ea"/>
                </a:rPr>
                <a:t>x</a:t>
              </a:r>
              <a:r>
                <a:rPr lang="en-US" altLang="zh-CN" b="1" dirty="0" smtClean="0">
                  <a:solidFill>
                    <a:srgbClr val="FF0000"/>
                  </a:solidFill>
                  <a:latin typeface="+mn-ea"/>
                  <a:ea typeface="+mn-ea"/>
                  <a:sym typeface="Arial" panose="020B0604020202020204" pitchFamily="34" charset="0"/>
                </a:rPr>
                <a:t>°</a:t>
              </a:r>
              <a:endParaRPr lang="en-US" altLang="zh-CN" b="1" i="1" dirty="0" smtClean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auto">
            <a:xfrm>
              <a:off x="1974" y="3930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sz="1400" b="1">
                <a:latin typeface="+mn-ea"/>
                <a:ea typeface="+mn-ea"/>
              </a:endParaRPr>
            </a:p>
          </p:txBody>
        </p:sp>
      </p:grpSp>
      <p:sp>
        <p:nvSpPr>
          <p:cNvPr id="26679" name="Text Box 60"/>
          <p:cNvSpPr txBox="1">
            <a:spLocks noChangeArrowheads="1"/>
          </p:cNvSpPr>
          <p:nvPr/>
        </p:nvSpPr>
        <p:spPr bwMode="auto">
          <a:xfrm>
            <a:off x="1763714" y="789385"/>
            <a:ext cx="5003293" cy="961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观察可得结论：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000" b="1" dirty="0" smtClean="0">
                <a:latin typeface="+mn-ea"/>
                <a:ea typeface="+mn-ea"/>
              </a:rPr>
              <a:t>   同一个锐角的补角比它的余角大</a:t>
            </a:r>
            <a:r>
              <a:rPr lang="en-US" altLang="zh-CN" sz="2000" b="1" dirty="0" smtClean="0">
                <a:latin typeface="+mn-ea"/>
                <a:ea typeface="+mn-ea"/>
              </a:rPr>
              <a:t>________.</a:t>
            </a:r>
          </a:p>
        </p:txBody>
      </p:sp>
      <p:sp>
        <p:nvSpPr>
          <p:cNvPr id="12347" name="圆角矩形 31"/>
          <p:cNvSpPr>
            <a:spLocks noChangeArrowheads="1"/>
          </p:cNvSpPr>
          <p:nvPr/>
        </p:nvSpPr>
        <p:spPr bwMode="auto">
          <a:xfrm>
            <a:off x="250825" y="681038"/>
            <a:ext cx="1441450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</a:p>
        </p:txBody>
      </p:sp>
      <p:sp>
        <p:nvSpPr>
          <p:cNvPr id="12348" name="Text Box 38"/>
          <p:cNvSpPr txBox="1">
            <a:spLocks noChangeArrowheads="1"/>
          </p:cNvSpPr>
          <p:nvPr/>
        </p:nvSpPr>
        <p:spPr bwMode="auto">
          <a:xfrm>
            <a:off x="6804026" y="1202531"/>
            <a:ext cx="96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90°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/>
      <p:bldP spid="49187" grpId="0"/>
      <p:bldP spid="49188" grpId="0"/>
      <p:bldP spid="49189" grpId="0"/>
      <p:bldP spid="49190" grpId="0"/>
      <p:bldP spid="49191" grpId="0"/>
      <p:bldP spid="49192" grpId="0"/>
      <p:bldP spid="49193" grpId="0"/>
      <p:bldP spid="49194" grpId="0"/>
      <p:bldP spid="49195" grpId="0"/>
      <p:bldP spid="26679" grpId="0"/>
      <p:bldP spid="12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7658" name="Text Box 45"/>
          <p:cNvSpPr txBox="1">
            <a:spLocks noChangeArrowheads="1"/>
          </p:cNvSpPr>
          <p:nvPr/>
        </p:nvSpPr>
        <p:spPr bwMode="auto">
          <a:xfrm>
            <a:off x="1692275" y="1059656"/>
            <a:ext cx="44275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∠</a:t>
            </a:r>
            <a:r>
              <a:rPr lang="en-US" altLang="zh-CN" sz="2400" b="1" dirty="0" smtClean="0">
                <a:latin typeface="+mn-ea"/>
                <a:ea typeface="+mn-ea"/>
              </a:rPr>
              <a:t>1</a:t>
            </a:r>
            <a:r>
              <a:rPr lang="zh-CN" altLang="en-US" sz="2400" b="1" dirty="0" smtClean="0">
                <a:latin typeface="+mn-ea"/>
                <a:ea typeface="+mn-ea"/>
              </a:rPr>
              <a:t>与∠</a:t>
            </a:r>
            <a:r>
              <a:rPr lang="en-US" altLang="zh-CN" sz="2400" b="1" dirty="0" smtClean="0">
                <a:latin typeface="+mn-ea"/>
                <a:ea typeface="+mn-ea"/>
              </a:rPr>
              <a:t>2</a:t>
            </a:r>
            <a:r>
              <a:rPr lang="zh-CN" altLang="en-US" sz="2400" b="1" dirty="0" smtClean="0">
                <a:latin typeface="+mn-ea"/>
                <a:ea typeface="+mn-ea"/>
              </a:rPr>
              <a:t>，∠</a:t>
            </a:r>
            <a:r>
              <a:rPr lang="en-US" altLang="zh-CN" sz="2400" b="1" dirty="0" smtClean="0">
                <a:latin typeface="+mn-ea"/>
                <a:ea typeface="+mn-ea"/>
              </a:rPr>
              <a:t>3</a:t>
            </a:r>
            <a:r>
              <a:rPr lang="zh-CN" altLang="en-US" sz="2400" b="1" dirty="0" smtClean="0">
                <a:latin typeface="+mn-ea"/>
                <a:ea typeface="+mn-ea"/>
              </a:rPr>
              <a:t>都互为补角，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∠</a:t>
            </a:r>
            <a:r>
              <a:rPr lang="en-US" altLang="zh-CN" sz="2400" b="1" dirty="0" smtClean="0">
                <a:latin typeface="+mn-ea"/>
                <a:ea typeface="+mn-ea"/>
              </a:rPr>
              <a:t>2</a:t>
            </a:r>
            <a:r>
              <a:rPr lang="zh-CN" altLang="en-US" sz="2400" b="1" dirty="0" smtClean="0">
                <a:latin typeface="+mn-ea"/>
                <a:ea typeface="+mn-ea"/>
              </a:rPr>
              <a:t>与∠</a:t>
            </a:r>
            <a:r>
              <a:rPr lang="en-US" altLang="zh-CN" sz="2400" b="1" dirty="0" smtClean="0">
                <a:latin typeface="+mn-ea"/>
                <a:ea typeface="+mn-ea"/>
              </a:rPr>
              <a:t>3</a:t>
            </a:r>
            <a:r>
              <a:rPr lang="zh-CN" altLang="en-US" sz="2400" b="1" dirty="0" smtClean="0">
                <a:latin typeface="+mn-ea"/>
                <a:ea typeface="+mn-ea"/>
              </a:rPr>
              <a:t>的大小有什么关系？ </a:t>
            </a:r>
          </a:p>
        </p:txBody>
      </p:sp>
      <p:sp>
        <p:nvSpPr>
          <p:cNvPr id="14343" name="文本框 6151"/>
          <p:cNvSpPr txBox="1"/>
          <p:nvPr/>
        </p:nvSpPr>
        <p:spPr bwMode="auto">
          <a:xfrm>
            <a:off x="179389" y="573881"/>
            <a:ext cx="3775393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微软雅黑" panose="020B0503020204020204" pitchFamily="34" charset="-122"/>
                <a:sym typeface="宋体" panose="02010600030101010101" pitchFamily="2" charset="-122"/>
              </a:rPr>
              <a:t>二、余角和补角的性质</a:t>
            </a:r>
          </a:p>
        </p:txBody>
      </p:sp>
      <p:sp>
        <p:nvSpPr>
          <p:cNvPr id="23557" name="Text Box 39"/>
          <p:cNvSpPr txBox="1">
            <a:spLocks noChangeArrowheads="1"/>
          </p:cNvSpPr>
          <p:nvPr/>
        </p:nvSpPr>
        <p:spPr bwMode="auto">
          <a:xfrm>
            <a:off x="1841500" y="3287316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3600" b="1" smtClean="0">
              <a:latin typeface="+mn-ea"/>
              <a:ea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4213" y="1006079"/>
            <a:ext cx="868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  <a:sym typeface="宋体" panose="02010600030101010101" pitchFamily="2" charset="-122"/>
              </a:rPr>
              <a:t>思考：</a:t>
            </a:r>
          </a:p>
        </p:txBody>
      </p:sp>
      <p:grpSp>
        <p:nvGrpSpPr>
          <p:cNvPr id="5" name="Group 17"/>
          <p:cNvGrpSpPr/>
          <p:nvPr/>
        </p:nvGrpSpPr>
        <p:grpSpPr bwMode="auto">
          <a:xfrm>
            <a:off x="1136650" y="2082404"/>
            <a:ext cx="1676400" cy="1077516"/>
            <a:chOff x="0" y="7"/>
            <a:chExt cx="1056" cy="905"/>
          </a:xfrm>
        </p:grpSpPr>
        <p:grpSp>
          <p:nvGrpSpPr>
            <p:cNvPr id="4" name="Group 18"/>
            <p:cNvGrpSpPr/>
            <p:nvPr/>
          </p:nvGrpSpPr>
          <p:grpSpPr bwMode="auto">
            <a:xfrm>
              <a:off x="0" y="7"/>
              <a:ext cx="1056" cy="816"/>
              <a:chOff x="0" y="7"/>
              <a:chExt cx="1056" cy="816"/>
            </a:xfrm>
          </p:grpSpPr>
          <p:sp>
            <p:nvSpPr>
              <p:cNvPr id="23583" name="Line 19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  <p:sp>
            <p:nvSpPr>
              <p:cNvPr id="23584" name="Line 20"/>
              <p:cNvSpPr>
                <a:spLocks noChangeShapeType="1"/>
              </p:cNvSpPr>
              <p:nvPr/>
            </p:nvSpPr>
            <p:spPr bwMode="auto">
              <a:xfrm flipV="1">
                <a:off x="7" y="7"/>
                <a:ext cx="624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</p:grpSp>
        <p:sp>
          <p:nvSpPr>
            <p:cNvPr id="23581" name="Arc 21"/>
            <p:cNvSpPr>
              <a:spLocks noChangeArrowheads="1"/>
            </p:cNvSpPr>
            <p:nvPr/>
          </p:nvSpPr>
          <p:spPr bwMode="auto">
            <a:xfrm>
              <a:off x="137" y="668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3582" name="Text Box 22"/>
            <p:cNvSpPr txBox="1">
              <a:spLocks noChangeArrowheads="1"/>
            </p:cNvSpPr>
            <p:nvPr/>
          </p:nvSpPr>
          <p:spPr bwMode="auto">
            <a:xfrm>
              <a:off x="233" y="524"/>
              <a:ext cx="23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1</a:t>
              </a:r>
            </a:p>
          </p:txBody>
        </p:sp>
      </p:grpSp>
      <p:grpSp>
        <p:nvGrpSpPr>
          <p:cNvPr id="7" name="Group 23"/>
          <p:cNvGrpSpPr/>
          <p:nvPr/>
        </p:nvGrpSpPr>
        <p:grpSpPr bwMode="auto">
          <a:xfrm>
            <a:off x="3140075" y="2302668"/>
            <a:ext cx="2459038" cy="816770"/>
            <a:chOff x="-493" y="181"/>
            <a:chExt cx="1549" cy="686"/>
          </a:xfrm>
        </p:grpSpPr>
        <p:grpSp>
          <p:nvGrpSpPr>
            <p:cNvPr id="14349" name="Group 24"/>
            <p:cNvGrpSpPr/>
            <p:nvPr/>
          </p:nvGrpSpPr>
          <p:grpSpPr bwMode="auto">
            <a:xfrm>
              <a:off x="-493" y="181"/>
              <a:ext cx="1549" cy="642"/>
              <a:chOff x="-493" y="181"/>
              <a:chExt cx="1549" cy="642"/>
            </a:xfrm>
          </p:grpSpPr>
          <p:sp>
            <p:nvSpPr>
              <p:cNvPr id="23578" name="Line 25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  <p:sp>
            <p:nvSpPr>
              <p:cNvPr id="23579" name="Line 26"/>
              <p:cNvSpPr>
                <a:spLocks noChangeShapeType="1"/>
              </p:cNvSpPr>
              <p:nvPr/>
            </p:nvSpPr>
            <p:spPr bwMode="auto">
              <a:xfrm flipH="1" flipV="1">
                <a:off x="-493" y="181"/>
                <a:ext cx="500" cy="6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</p:grpSp>
        <p:sp>
          <p:nvSpPr>
            <p:cNvPr id="23576" name="Arc 27"/>
            <p:cNvSpPr>
              <a:spLocks noChangeArrowheads="1"/>
            </p:cNvSpPr>
            <p:nvPr/>
          </p:nvSpPr>
          <p:spPr bwMode="auto">
            <a:xfrm rot="-1620000">
              <a:off x="-28" y="706"/>
              <a:ext cx="13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3577" name="Text Box 28"/>
            <p:cNvSpPr txBox="1">
              <a:spLocks noChangeArrowheads="1"/>
            </p:cNvSpPr>
            <p:nvPr/>
          </p:nvSpPr>
          <p:spPr bwMode="auto">
            <a:xfrm>
              <a:off x="-7" y="479"/>
              <a:ext cx="23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2</a:t>
              </a:r>
            </a:p>
          </p:txBody>
        </p:sp>
      </p:grpSp>
      <p:sp>
        <p:nvSpPr>
          <p:cNvPr id="28681" name="Text Box 37"/>
          <p:cNvSpPr txBox="1">
            <a:spLocks noChangeArrowheads="1"/>
          </p:cNvSpPr>
          <p:nvPr/>
        </p:nvSpPr>
        <p:spPr bwMode="auto">
          <a:xfrm>
            <a:off x="2025650" y="3788569"/>
            <a:ext cx="3455988" cy="461665"/>
          </a:xfrm>
          <a:prstGeom prst="rect">
            <a:avLst/>
          </a:prstGeom>
          <a:solidFill>
            <a:srgbClr val="93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同角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等角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的补角相等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4213" y="3489722"/>
            <a:ext cx="86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  <a:sym typeface="宋体" panose="02010600030101010101" pitchFamily="2" charset="-122"/>
              </a:rPr>
              <a:t>结论：</a:t>
            </a:r>
          </a:p>
        </p:txBody>
      </p:sp>
      <p:grpSp>
        <p:nvGrpSpPr>
          <p:cNvPr id="9" name="Group 23"/>
          <p:cNvGrpSpPr/>
          <p:nvPr/>
        </p:nvGrpSpPr>
        <p:grpSpPr bwMode="auto">
          <a:xfrm>
            <a:off x="6148389" y="2363391"/>
            <a:ext cx="2459037" cy="816769"/>
            <a:chOff x="-493" y="181"/>
            <a:chExt cx="1549" cy="686"/>
          </a:xfrm>
        </p:grpSpPr>
        <p:grpSp>
          <p:nvGrpSpPr>
            <p:cNvPr id="14357" name="Group 24"/>
            <p:cNvGrpSpPr/>
            <p:nvPr/>
          </p:nvGrpSpPr>
          <p:grpSpPr bwMode="auto">
            <a:xfrm>
              <a:off x="-493" y="181"/>
              <a:ext cx="1549" cy="642"/>
              <a:chOff x="-493" y="181"/>
              <a:chExt cx="1549" cy="642"/>
            </a:xfrm>
          </p:grpSpPr>
          <p:sp>
            <p:nvSpPr>
              <p:cNvPr id="23573" name="Line 25"/>
              <p:cNvSpPr>
                <a:spLocks noChangeShapeType="1"/>
              </p:cNvSpPr>
              <p:nvPr/>
            </p:nvSpPr>
            <p:spPr bwMode="auto">
              <a:xfrm>
                <a:off x="0" y="816"/>
                <a:ext cx="10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  <p:sp>
            <p:nvSpPr>
              <p:cNvPr id="23574" name="Line 26"/>
              <p:cNvSpPr>
                <a:spLocks noChangeShapeType="1"/>
              </p:cNvSpPr>
              <p:nvPr/>
            </p:nvSpPr>
            <p:spPr bwMode="auto">
              <a:xfrm flipH="1" flipV="1">
                <a:off x="-493" y="181"/>
                <a:ext cx="500" cy="6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ea"/>
                  <a:ea typeface="+mn-ea"/>
                </a:endParaRPr>
              </a:p>
            </p:txBody>
          </p:sp>
        </p:grpSp>
        <p:sp>
          <p:nvSpPr>
            <p:cNvPr id="23571" name="Arc 27"/>
            <p:cNvSpPr>
              <a:spLocks noChangeArrowheads="1"/>
            </p:cNvSpPr>
            <p:nvPr/>
          </p:nvSpPr>
          <p:spPr bwMode="auto">
            <a:xfrm rot="-1620000">
              <a:off x="-28" y="706"/>
              <a:ext cx="13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3572" name="Text Box 28"/>
            <p:cNvSpPr txBox="1">
              <a:spLocks noChangeArrowheads="1"/>
            </p:cNvSpPr>
            <p:nvPr/>
          </p:nvSpPr>
          <p:spPr bwMode="auto">
            <a:xfrm>
              <a:off x="-7" y="479"/>
              <a:ext cx="23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3</a:t>
              </a: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348039" y="3274219"/>
            <a:ext cx="2231701" cy="461665"/>
          </a:xfrm>
          <a:prstGeom prst="rect">
            <a:avLst/>
          </a:prstGeom>
          <a:solidFill>
            <a:srgbClr val="93DBFF"/>
          </a:solidFill>
          <a:ln>
            <a:solidFill>
              <a:schemeClr val="accent5">
                <a:lumMod val="9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∠</a:t>
            </a:r>
            <a:r>
              <a:rPr lang="en-US" altLang="zh-CN" sz="2400" b="1" noProof="1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2</a:t>
            </a:r>
            <a:r>
              <a:rPr lang="en-US" altLang="zh-CN" sz="2400" b="1" noProof="1">
                <a:latin typeface="+mn-ea"/>
                <a:ea typeface="+mn-ea"/>
                <a:cs typeface="+mn-ea"/>
                <a:sym typeface="+mn-ea"/>
              </a:rPr>
              <a:t>=</a:t>
            </a:r>
            <a:r>
              <a:rPr lang="en-US" altLang="zh-CN" sz="2400" b="1" noProof="1">
                <a:solidFill>
                  <a:srgbClr val="0000FF"/>
                </a:solidFill>
                <a:latin typeface="+mn-ea"/>
                <a:ea typeface="+mn-ea"/>
                <a:cs typeface="+mn-ea"/>
                <a:sym typeface="+mn-ea"/>
              </a:rPr>
              <a:t>180</a:t>
            </a:r>
            <a:r>
              <a:rPr lang="zh-CN" altLang="en-US" sz="2400" b="1" noProof="1">
                <a:solidFill>
                  <a:srgbClr val="0000FF"/>
                </a:solidFill>
                <a:latin typeface="+mn-ea"/>
                <a:ea typeface="+mn-ea"/>
                <a:cs typeface="+mn-ea"/>
                <a:sym typeface="+mn-ea"/>
              </a:rPr>
              <a:t>°－∠</a:t>
            </a:r>
            <a:r>
              <a:rPr lang="en-US" altLang="zh-CN" sz="2400" b="1" noProof="1">
                <a:solidFill>
                  <a:srgbClr val="0000FF"/>
                </a:solidFill>
                <a:latin typeface="+mn-ea"/>
                <a:ea typeface="+mn-ea"/>
                <a:cs typeface="+mn-ea"/>
                <a:sym typeface="+mn-ea"/>
              </a:rPr>
              <a:t>1</a:t>
            </a:r>
            <a:endParaRPr lang="en-US" altLang="zh-CN" sz="2400" b="1" noProof="1">
              <a:solidFill>
                <a:srgbClr val="0000FF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508750" y="3267076"/>
            <a:ext cx="2231701" cy="461665"/>
          </a:xfrm>
          <a:prstGeom prst="rect">
            <a:avLst/>
          </a:prstGeom>
          <a:solidFill>
            <a:srgbClr val="93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180</a:t>
            </a:r>
            <a:r>
              <a:rPr lang="zh-CN" altLang="en-US" sz="24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°－∠</a:t>
            </a:r>
            <a:r>
              <a:rPr lang="en-US" altLang="zh-CN" sz="2400"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</a:p>
        </p:txBody>
      </p: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5670550" y="3401616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5676900" y="3471863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1979614" y="4462463"/>
            <a:ext cx="3457575" cy="461665"/>
          </a:xfrm>
          <a:prstGeom prst="rect">
            <a:avLst/>
          </a:prstGeom>
          <a:solidFill>
            <a:srgbClr val="93DB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同角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等角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的与角相等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84213" y="4137422"/>
            <a:ext cx="2698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  <a:sym typeface="宋体" panose="02010600030101010101" pitchFamily="2" charset="-122"/>
              </a:rPr>
              <a:t>类似的可以得到：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29236 -0.012037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" grpId="0"/>
      <p:bldP spid="2" grpId="1"/>
      <p:bldP spid="28681" grpId="0" bldLvl="0" animBg="1"/>
      <p:bldP spid="3" grpId="0"/>
      <p:bldP spid="17" grpId="0" bldLvl="0" animBg="1"/>
      <p:bldP spid="19" grpId="0" bldLvl="0" animBg="1"/>
      <p:bldP spid="24" grpId="0" bldLvl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/>
        </p:nvSpPr>
        <p:spPr bwMode="auto">
          <a:xfrm>
            <a:off x="395288" y="627461"/>
            <a:ext cx="5575300" cy="93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dirty="0">
                <a:solidFill>
                  <a:srgbClr val="00B0F0"/>
                </a:solidFill>
                <a:latin typeface="+mn-ea"/>
                <a:ea typeface="+mn-ea"/>
              </a:rPr>
              <a:t>2    </a:t>
            </a:r>
            <a:r>
              <a:rPr lang="zh-CN" altLang="en-US" dirty="0">
                <a:latin typeface="+mn-ea"/>
                <a:ea typeface="+mn-ea"/>
              </a:rPr>
              <a:t>如图，点</a:t>
            </a:r>
            <a:r>
              <a:rPr lang="en-US" altLang="zh-CN" dirty="0">
                <a:latin typeface="+mn-ea"/>
                <a:ea typeface="+mn-ea"/>
              </a:rPr>
              <a:t>A</a:t>
            </a:r>
            <a:r>
              <a:rPr lang="zh-CN" altLang="en-US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+mn-ea"/>
                <a:ea typeface="+mn-ea"/>
              </a:rPr>
              <a:t>O</a:t>
            </a:r>
            <a:r>
              <a:rPr lang="zh-CN" altLang="en-US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+mn-ea"/>
                <a:ea typeface="+mn-ea"/>
              </a:rPr>
              <a:t>B</a:t>
            </a:r>
            <a:r>
              <a:rPr lang="zh-CN" altLang="en-US" dirty="0">
                <a:latin typeface="+mn-ea"/>
                <a:ea typeface="+mn-ea"/>
              </a:rPr>
              <a:t>在同一直线上，射线</a:t>
            </a:r>
            <a:r>
              <a:rPr lang="en-US" altLang="zh-CN" dirty="0">
                <a:latin typeface="+mn-ea"/>
                <a:ea typeface="+mn-ea"/>
              </a:rPr>
              <a:t>OD</a:t>
            </a:r>
            <a:r>
              <a:rPr lang="zh-CN" altLang="en-US" dirty="0">
                <a:latin typeface="+mn-ea"/>
                <a:ea typeface="+mn-ea"/>
              </a:rPr>
              <a:t>和射线</a:t>
            </a:r>
            <a:r>
              <a:rPr lang="en-US" altLang="zh-CN" dirty="0">
                <a:latin typeface="+mn-ea"/>
                <a:ea typeface="+mn-ea"/>
              </a:rPr>
              <a:t>OE</a:t>
            </a:r>
            <a:r>
              <a:rPr lang="zh-CN" altLang="en-US" dirty="0">
                <a:latin typeface="+mn-ea"/>
                <a:ea typeface="+mn-ea"/>
              </a:rPr>
              <a:t>分别平分∠</a:t>
            </a:r>
            <a:r>
              <a:rPr lang="en-US" altLang="zh-CN" dirty="0">
                <a:latin typeface="+mn-ea"/>
                <a:ea typeface="+mn-ea"/>
              </a:rPr>
              <a:t>AOC</a:t>
            </a:r>
            <a:r>
              <a:rPr lang="zh-CN" altLang="en-US" dirty="0">
                <a:latin typeface="+mn-ea"/>
                <a:ea typeface="+mn-ea"/>
              </a:rPr>
              <a:t>和∠</a:t>
            </a:r>
            <a:r>
              <a:rPr lang="en-US" altLang="zh-CN" dirty="0">
                <a:latin typeface="+mn-ea"/>
                <a:ea typeface="+mn-ea"/>
              </a:rPr>
              <a:t>BOC</a:t>
            </a:r>
            <a:r>
              <a:rPr lang="zh-CN" altLang="en-US" dirty="0">
                <a:latin typeface="+mn-ea"/>
                <a:ea typeface="+mn-ea"/>
              </a:rPr>
              <a:t>，图中哪些角互为余角？ </a:t>
            </a:r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5826" y="573881"/>
            <a:ext cx="31591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76350" y="1824037"/>
            <a:ext cx="4864100" cy="77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解：因为点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A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O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B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在同一直线上，所以∠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AOC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BOC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互为补角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76350" y="2533651"/>
            <a:ext cx="7272338" cy="113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又因为射线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OD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和射线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OE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分别平分∠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AOC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BOC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，所以∠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COD+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COE=1/2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AOC+1/2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BOC                          =1/2(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AOC+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BOC)=90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°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76350" y="3715941"/>
            <a:ext cx="3352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所以∠</a:t>
            </a: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COD</a:t>
            </a: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和∠</a:t>
            </a: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COE</a:t>
            </a: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互为余角，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25550" y="4058841"/>
            <a:ext cx="716287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同理∠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AOD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0BOE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AOD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COE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AOD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和∠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BOE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也互为余角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图片 184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338" y="2547938"/>
            <a:ext cx="29908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任意多边形 18437"/>
          <p:cNvSpPr>
            <a:spLocks noChangeArrowheads="1"/>
          </p:cNvSpPr>
          <p:nvPr/>
        </p:nvSpPr>
        <p:spPr bwMode="auto">
          <a:xfrm rot="20160000">
            <a:off x="1444625" y="4049316"/>
            <a:ext cx="198438" cy="100013"/>
          </a:xfrm>
          <a:custGeom>
            <a:avLst/>
            <a:gdLst>
              <a:gd name="T0" fmla="*/ 0 w 21600"/>
              <a:gd name="T1" fmla="*/ 0 h 21600"/>
              <a:gd name="T2" fmla="*/ 16747899 w 21600"/>
              <a:gd name="T3" fmla="*/ 5082432 h 21600"/>
              <a:gd name="T4" fmla="*/ 0 w 21600"/>
              <a:gd name="T5" fmla="*/ 0 h 21600"/>
              <a:gd name="T6" fmla="*/ 16747899 w 21600"/>
              <a:gd name="T7" fmla="*/ 5082432 h 21600"/>
              <a:gd name="T8" fmla="*/ 0 w 21600"/>
              <a:gd name="T9" fmla="*/ 5082432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39" name="任意多边形 18438"/>
          <p:cNvSpPr>
            <a:spLocks noChangeArrowheads="1"/>
          </p:cNvSpPr>
          <p:nvPr/>
        </p:nvSpPr>
        <p:spPr bwMode="auto">
          <a:xfrm rot="3660000">
            <a:off x="2086571" y="4240808"/>
            <a:ext cx="241697" cy="173038"/>
          </a:xfrm>
          <a:custGeom>
            <a:avLst/>
            <a:gdLst>
              <a:gd name="T0" fmla="*/ 0 w 21600"/>
              <a:gd name="T1" fmla="*/ 0 h 21600"/>
              <a:gd name="T2" fmla="*/ 71733134 w 21600"/>
              <a:gd name="T3" fmla="*/ 11104770 h 21600"/>
              <a:gd name="T4" fmla="*/ 0 w 21600"/>
              <a:gd name="T5" fmla="*/ 0 h 21600"/>
              <a:gd name="T6" fmla="*/ 71733134 w 21600"/>
              <a:gd name="T7" fmla="*/ 11104770 h 21600"/>
              <a:gd name="T8" fmla="*/ 0 w 21600"/>
              <a:gd name="T9" fmla="*/ 1110477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grpSp>
        <p:nvGrpSpPr>
          <p:cNvPr id="2" name="组合 18433"/>
          <p:cNvGrpSpPr/>
          <p:nvPr/>
        </p:nvGrpSpPr>
        <p:grpSpPr bwMode="auto">
          <a:xfrm>
            <a:off x="971550" y="1221581"/>
            <a:ext cx="8610600" cy="976313"/>
            <a:chOff x="0" y="0"/>
            <a:chExt cx="5424" cy="820"/>
          </a:xfrm>
        </p:grpSpPr>
        <p:sp>
          <p:nvSpPr>
            <p:cNvPr id="25611" name="文本框 18434"/>
            <p:cNvSpPr txBox="1">
              <a:spLocks noChangeArrowheads="1"/>
            </p:cNvSpPr>
            <p:nvPr/>
          </p:nvSpPr>
          <p:spPr bwMode="auto">
            <a:xfrm>
              <a:off x="0" y="0"/>
              <a:ext cx="54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b="1" dirty="0" smtClean="0">
                  <a:latin typeface="+mn-ea"/>
                  <a:ea typeface="+mn-ea"/>
                </a:rPr>
                <a:t>        </a:t>
              </a:r>
              <a:r>
                <a:rPr lang="zh-CN" altLang="en-US" sz="2400" b="1" dirty="0" smtClean="0">
                  <a:latin typeface="+mn-ea"/>
                  <a:ea typeface="+mn-ea"/>
                </a:rPr>
                <a:t>如图</a:t>
              </a:r>
              <a:r>
                <a:rPr lang="en-US" altLang="zh-CN" sz="2400" b="1" dirty="0" smtClean="0">
                  <a:latin typeface="+mn-ea"/>
                  <a:ea typeface="+mn-ea"/>
                </a:rPr>
                <a:t>,</a:t>
              </a:r>
              <a:r>
                <a:rPr lang="zh-CN" altLang="en-US" sz="2400" b="1" dirty="0" smtClean="0">
                  <a:latin typeface="+mn-ea"/>
                  <a:ea typeface="+mn-ea"/>
                </a:rPr>
                <a:t>已知</a:t>
              </a:r>
              <a:r>
                <a:rPr lang="en-US" altLang="zh-CN" sz="2400" b="1" dirty="0" smtClean="0">
                  <a:latin typeface="+mn-ea"/>
                  <a:ea typeface="+mn-ea"/>
                </a:rPr>
                <a:t>∠AOB=90°</a:t>
              </a:r>
              <a:r>
                <a:rPr lang="zh-CN" altLang="en-US" sz="2400" b="1" dirty="0" smtClean="0">
                  <a:latin typeface="+mn-ea"/>
                  <a:ea typeface="+mn-ea"/>
                </a:rPr>
                <a:t>， </a:t>
              </a:r>
              <a:r>
                <a:rPr lang="en-US" altLang="zh-CN" sz="2400" b="1" dirty="0" smtClean="0">
                  <a:latin typeface="+mn-ea"/>
                  <a:ea typeface="+mn-ea"/>
                </a:rPr>
                <a:t>∠AOC= ∠BOD</a:t>
              </a:r>
              <a:r>
                <a:rPr lang="zh-CN" altLang="en-US" sz="2400" b="1" dirty="0" smtClean="0">
                  <a:latin typeface="+mn-ea"/>
                  <a:ea typeface="+mn-ea"/>
                </a:rPr>
                <a:t>，</a:t>
              </a:r>
            </a:p>
          </p:txBody>
        </p:sp>
        <p:sp>
          <p:nvSpPr>
            <p:cNvPr id="25612" name="文本框 18435"/>
            <p:cNvSpPr txBox="1">
              <a:spLocks noChangeArrowheads="1"/>
            </p:cNvSpPr>
            <p:nvPr/>
          </p:nvSpPr>
          <p:spPr bwMode="auto">
            <a:xfrm>
              <a:off x="48" y="432"/>
              <a:ext cx="457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则与</a:t>
              </a:r>
              <a:r>
                <a:rPr lang="en-US" altLang="zh-CN" sz="2400" b="1" smtClean="0">
                  <a:latin typeface="+mn-ea"/>
                  <a:ea typeface="+mn-ea"/>
                </a:rPr>
                <a:t>∠AOC</a:t>
              </a:r>
              <a:r>
                <a:rPr lang="zh-CN" altLang="en-US" sz="2400" b="1" smtClean="0">
                  <a:latin typeface="+mn-ea"/>
                  <a:ea typeface="+mn-ea"/>
                </a:rPr>
                <a:t>互余的角有</a:t>
              </a:r>
              <a:r>
                <a:rPr lang="en-US" altLang="zh-CN" sz="2400" b="1" smtClean="0">
                  <a:latin typeface="+mn-ea"/>
                  <a:ea typeface="+mn-ea"/>
                </a:rPr>
                <a:t>_________</a:t>
              </a:r>
              <a:r>
                <a:rPr lang="en-US" altLang="zh-CN" sz="2400" b="1" smtClean="0">
                  <a:latin typeface="+mn-ea"/>
                  <a:ea typeface="+mn-ea"/>
                  <a:sym typeface="Arial" panose="020B0604020202020204" pitchFamily="34" charset="0"/>
                </a:rPr>
                <a:t>_____</a:t>
              </a:r>
              <a:r>
                <a:rPr lang="en-US" altLang="zh-CN" sz="2400" b="1" smtClean="0">
                  <a:latin typeface="+mn-ea"/>
                  <a:ea typeface="+mn-ea"/>
                </a:rPr>
                <a:t>____.</a:t>
              </a:r>
            </a:p>
          </p:txBody>
        </p:sp>
      </p:grp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356100" y="1707357"/>
            <a:ext cx="240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∠BOC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和</a:t>
            </a: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 ∠AOD</a:t>
            </a:r>
          </a:p>
        </p:txBody>
      </p:sp>
      <p:sp>
        <p:nvSpPr>
          <p:cNvPr id="5" name="任意多边形 4"/>
          <p:cNvSpPr>
            <a:spLocks noChangeArrowheads="1"/>
          </p:cNvSpPr>
          <p:nvPr/>
        </p:nvSpPr>
        <p:spPr bwMode="auto">
          <a:xfrm rot="5880000" flipH="1">
            <a:off x="1688903" y="4089202"/>
            <a:ext cx="322659" cy="366713"/>
          </a:xfrm>
          <a:custGeom>
            <a:avLst/>
            <a:gdLst>
              <a:gd name="T0" fmla="*/ 0 w 21600"/>
              <a:gd name="T1" fmla="*/ 0 h 21600"/>
              <a:gd name="T2" fmla="*/ 170663248 w 21600"/>
              <a:gd name="T3" fmla="*/ 105698266 h 21600"/>
              <a:gd name="T4" fmla="*/ 0 w 21600"/>
              <a:gd name="T5" fmla="*/ 0 h 21600"/>
              <a:gd name="T6" fmla="*/ 170663248 w 21600"/>
              <a:gd name="T7" fmla="*/ 105698266 h 21600"/>
              <a:gd name="T8" fmla="*/ 0 w 21600"/>
              <a:gd name="T9" fmla="*/ 10569826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6" name="任意多边形 5"/>
          <p:cNvSpPr>
            <a:spLocks noChangeArrowheads="1"/>
          </p:cNvSpPr>
          <p:nvPr/>
        </p:nvSpPr>
        <p:spPr bwMode="auto">
          <a:xfrm rot="3780000" flipH="1">
            <a:off x="1541066" y="3867945"/>
            <a:ext cx="445294" cy="460375"/>
          </a:xfrm>
          <a:custGeom>
            <a:avLst/>
            <a:gdLst>
              <a:gd name="T0" fmla="*/ 0 w 21600"/>
              <a:gd name="T1" fmla="*/ 0 h 21600"/>
              <a:gd name="T2" fmla="*/ 448588896 w 21600"/>
              <a:gd name="T3" fmla="*/ 209135446 h 21600"/>
              <a:gd name="T4" fmla="*/ 0 w 21600"/>
              <a:gd name="T5" fmla="*/ 0 h 21600"/>
              <a:gd name="T6" fmla="*/ 448588896 w 21600"/>
              <a:gd name="T7" fmla="*/ 209135446 h 21600"/>
              <a:gd name="T8" fmla="*/ 0 w 21600"/>
              <a:gd name="T9" fmla="*/ 20913544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6394" name="圆角矩形 31"/>
          <p:cNvSpPr>
            <a:spLocks noChangeArrowheads="1"/>
          </p:cNvSpPr>
          <p:nvPr/>
        </p:nvSpPr>
        <p:spPr bwMode="auto">
          <a:xfrm>
            <a:off x="250825" y="681038"/>
            <a:ext cx="1441450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/>
          <p:cNvSpPr>
            <a:spLocks noChangeShapeType="1"/>
          </p:cNvSpPr>
          <p:nvPr/>
        </p:nvSpPr>
        <p:spPr bwMode="auto">
          <a:xfrm>
            <a:off x="901700" y="2868216"/>
            <a:ext cx="3409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2701925" y="1438276"/>
            <a:ext cx="0" cy="28884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10596" name="Text Box 5"/>
          <p:cNvSpPr txBox="1">
            <a:spLocks noChangeArrowheads="1"/>
          </p:cNvSpPr>
          <p:nvPr/>
        </p:nvSpPr>
        <p:spPr bwMode="auto">
          <a:xfrm>
            <a:off x="4329113" y="2706291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东</a:t>
            </a: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396876" y="2705100"/>
            <a:ext cx="506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西</a:t>
            </a:r>
          </a:p>
        </p:txBody>
      </p:sp>
      <p:sp>
        <p:nvSpPr>
          <p:cNvPr id="110598" name="Text Box 7"/>
          <p:cNvSpPr txBox="1">
            <a:spLocks noChangeArrowheads="1"/>
          </p:cNvSpPr>
          <p:nvPr/>
        </p:nvSpPr>
        <p:spPr bwMode="auto">
          <a:xfrm>
            <a:off x="2486025" y="1095375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北</a:t>
            </a:r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2449514" y="4379119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南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2341564" y="2976563"/>
            <a:ext cx="503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O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4605338" y="1451372"/>
            <a:ext cx="4824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dirty="0" smtClean="0">
                <a:latin typeface="+mn-ea"/>
                <a:ea typeface="+mn-ea"/>
              </a:rPr>
              <a:t>（1）正东，正南，正西，正北</a:t>
            </a:r>
          </a:p>
        </p:txBody>
      </p:sp>
      <p:sp>
        <p:nvSpPr>
          <p:cNvPr id="110602" name="Text Box 11"/>
          <p:cNvSpPr txBox="1">
            <a:spLocks noChangeArrowheads="1"/>
          </p:cNvSpPr>
          <p:nvPr/>
        </p:nvSpPr>
        <p:spPr bwMode="auto">
          <a:xfrm>
            <a:off x="4572001" y="2326482"/>
            <a:ext cx="43211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（2）西北方向:________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     西南方向:_________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     东南方向:_________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     东北方向:_________                                                                      </a:t>
            </a:r>
          </a:p>
        </p:txBody>
      </p:sp>
      <p:sp>
        <p:nvSpPr>
          <p:cNvPr id="110603" name="Text Box 12"/>
          <p:cNvSpPr txBox="1">
            <a:spLocks noChangeArrowheads="1"/>
          </p:cNvSpPr>
          <p:nvPr/>
        </p:nvSpPr>
        <p:spPr bwMode="auto">
          <a:xfrm>
            <a:off x="4789489" y="1839516"/>
            <a:ext cx="1944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 smtClean="0">
                <a:latin typeface="+mn-ea"/>
                <a:ea typeface="+mn-ea"/>
              </a:rPr>
              <a:t>射线 </a:t>
            </a: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OA</a:t>
            </a:r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4024314" y="2545556"/>
            <a:ext cx="358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A</a:t>
            </a: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2771776" y="4056460"/>
            <a:ext cx="792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B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830263" y="2870597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C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2701926" y="1356122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D</a:t>
            </a:r>
          </a:p>
        </p:txBody>
      </p:sp>
      <p:sp>
        <p:nvSpPr>
          <p:cNvPr id="110608" name="Text Box 17"/>
          <p:cNvSpPr txBox="1">
            <a:spLocks noChangeArrowheads="1"/>
          </p:cNvSpPr>
          <p:nvPr/>
        </p:nvSpPr>
        <p:spPr bwMode="auto">
          <a:xfrm>
            <a:off x="6370638" y="1839516"/>
            <a:ext cx="647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OB</a:t>
            </a:r>
          </a:p>
        </p:txBody>
      </p:sp>
      <p:sp>
        <p:nvSpPr>
          <p:cNvPr id="110609" name="Text Box 18"/>
          <p:cNvSpPr txBox="1">
            <a:spLocks noChangeArrowheads="1"/>
          </p:cNvSpPr>
          <p:nvPr/>
        </p:nvSpPr>
        <p:spPr bwMode="auto">
          <a:xfrm>
            <a:off x="7307264" y="1839516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OC</a:t>
            </a:r>
          </a:p>
        </p:txBody>
      </p:sp>
      <p:sp>
        <p:nvSpPr>
          <p:cNvPr id="110610" name="Text Box 19"/>
          <p:cNvSpPr txBox="1">
            <a:spLocks noChangeArrowheads="1"/>
          </p:cNvSpPr>
          <p:nvPr/>
        </p:nvSpPr>
        <p:spPr bwMode="auto">
          <a:xfrm>
            <a:off x="8212138" y="1839516"/>
            <a:ext cx="766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OD</a:t>
            </a:r>
          </a:p>
        </p:txBody>
      </p:sp>
      <p:sp>
        <p:nvSpPr>
          <p:cNvPr id="110611" name="Text Box 20"/>
          <p:cNvSpPr txBox="1">
            <a:spLocks noChangeArrowheads="1"/>
          </p:cNvSpPr>
          <p:nvPr/>
        </p:nvSpPr>
        <p:spPr bwMode="auto">
          <a:xfrm>
            <a:off x="2125664" y="2005013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45°</a:t>
            </a:r>
          </a:p>
        </p:txBody>
      </p:sp>
      <p:sp>
        <p:nvSpPr>
          <p:cNvPr id="110612" name="Text Box 21"/>
          <p:cNvSpPr txBox="1">
            <a:spLocks noChangeArrowheads="1"/>
          </p:cNvSpPr>
          <p:nvPr/>
        </p:nvSpPr>
        <p:spPr bwMode="auto">
          <a:xfrm>
            <a:off x="6435841" y="2312135"/>
            <a:ext cx="1293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射线OE</a:t>
            </a:r>
          </a:p>
        </p:txBody>
      </p:sp>
      <p:sp>
        <p:nvSpPr>
          <p:cNvPr id="110613" name="Text Box 22"/>
          <p:cNvSpPr txBox="1">
            <a:spLocks noChangeArrowheads="1"/>
          </p:cNvSpPr>
          <p:nvPr/>
        </p:nvSpPr>
        <p:spPr bwMode="auto">
          <a:xfrm>
            <a:off x="6418378" y="2743141"/>
            <a:ext cx="14366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射线OF</a:t>
            </a:r>
          </a:p>
        </p:txBody>
      </p:sp>
      <p:sp>
        <p:nvSpPr>
          <p:cNvPr id="110614" name="Text Box 23"/>
          <p:cNvSpPr txBox="1">
            <a:spLocks noChangeArrowheads="1"/>
          </p:cNvSpPr>
          <p:nvPr/>
        </p:nvSpPr>
        <p:spPr bwMode="auto">
          <a:xfrm>
            <a:off x="6443779" y="3139619"/>
            <a:ext cx="1871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射线OG</a:t>
            </a:r>
          </a:p>
        </p:txBody>
      </p:sp>
      <p:sp>
        <p:nvSpPr>
          <p:cNvPr id="110615" name="Text Box 24"/>
          <p:cNvSpPr txBox="1">
            <a:spLocks noChangeArrowheads="1"/>
          </p:cNvSpPr>
          <p:nvPr/>
        </p:nvSpPr>
        <p:spPr bwMode="auto">
          <a:xfrm>
            <a:off x="6437428" y="3548003"/>
            <a:ext cx="1296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smtClean="0">
                <a:solidFill>
                  <a:srgbClr val="FF0000"/>
                </a:solidFill>
                <a:latin typeface="+mn-ea"/>
                <a:ea typeface="+mn-ea"/>
              </a:rPr>
              <a:t>射线OH</a:t>
            </a:r>
          </a:p>
        </p:txBody>
      </p:sp>
      <p:grpSp>
        <p:nvGrpSpPr>
          <p:cNvPr id="2" name="Group 25"/>
          <p:cNvGrpSpPr/>
          <p:nvPr/>
        </p:nvGrpSpPr>
        <p:grpSpPr bwMode="auto">
          <a:xfrm>
            <a:off x="903288" y="1519237"/>
            <a:ext cx="1798637" cy="1348979"/>
            <a:chOff x="-45" y="-45"/>
            <a:chExt cx="1133" cy="1133"/>
          </a:xfrm>
        </p:grpSpPr>
        <p:sp>
          <p:nvSpPr>
            <p:cNvPr id="26672" name="Line 26"/>
            <p:cNvSpPr>
              <a:spLocks noChangeShapeType="1"/>
            </p:cNvSpPr>
            <p:nvPr/>
          </p:nvSpPr>
          <p:spPr bwMode="auto">
            <a:xfrm flipH="1" flipV="1">
              <a:off x="181" y="181"/>
              <a:ext cx="907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6673" name="Text Box 27"/>
            <p:cNvSpPr txBox="1">
              <a:spLocks noChangeArrowheads="1"/>
            </p:cNvSpPr>
            <p:nvPr/>
          </p:nvSpPr>
          <p:spPr bwMode="auto">
            <a:xfrm>
              <a:off x="-45" y="-45"/>
              <a:ext cx="27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E</a:t>
              </a:r>
            </a:p>
          </p:txBody>
        </p:sp>
      </p:grpSp>
      <p:grpSp>
        <p:nvGrpSpPr>
          <p:cNvPr id="3" name="Group 28"/>
          <p:cNvGrpSpPr/>
          <p:nvPr/>
        </p:nvGrpSpPr>
        <p:grpSpPr bwMode="auto">
          <a:xfrm>
            <a:off x="2701925" y="2868216"/>
            <a:ext cx="1760538" cy="1398970"/>
            <a:chOff x="0" y="0"/>
            <a:chExt cx="1315" cy="1355"/>
          </a:xfrm>
        </p:grpSpPr>
        <p:sp>
          <p:nvSpPr>
            <p:cNvPr id="26670" name="Line 29"/>
            <p:cNvSpPr>
              <a:spLocks noChangeShapeType="1"/>
            </p:cNvSpPr>
            <p:nvPr/>
          </p:nvSpPr>
          <p:spPr bwMode="auto">
            <a:xfrm>
              <a:off x="0" y="0"/>
              <a:ext cx="1043" cy="9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6671" name="Text Box 30"/>
            <p:cNvSpPr txBox="1">
              <a:spLocks noChangeArrowheads="1"/>
            </p:cNvSpPr>
            <p:nvPr/>
          </p:nvSpPr>
          <p:spPr bwMode="auto">
            <a:xfrm>
              <a:off x="1043" y="908"/>
              <a:ext cx="272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G</a:t>
              </a:r>
            </a:p>
          </p:txBody>
        </p:sp>
      </p:grpSp>
      <p:grpSp>
        <p:nvGrpSpPr>
          <p:cNvPr id="4" name="Group 31"/>
          <p:cNvGrpSpPr/>
          <p:nvPr/>
        </p:nvGrpSpPr>
        <p:grpSpPr bwMode="auto">
          <a:xfrm>
            <a:off x="1046163" y="2868216"/>
            <a:ext cx="1655762" cy="1541860"/>
            <a:chOff x="0" y="0"/>
            <a:chExt cx="1043" cy="1295"/>
          </a:xfrm>
        </p:grpSpPr>
        <p:sp>
          <p:nvSpPr>
            <p:cNvPr id="26668" name="Line 32"/>
            <p:cNvSpPr>
              <a:spLocks noChangeShapeType="1"/>
            </p:cNvSpPr>
            <p:nvPr/>
          </p:nvSpPr>
          <p:spPr bwMode="auto">
            <a:xfrm flipH="1">
              <a:off x="136" y="0"/>
              <a:ext cx="907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6669" name="Text Box 33"/>
            <p:cNvSpPr txBox="1">
              <a:spLocks noChangeArrowheads="1"/>
            </p:cNvSpPr>
            <p:nvPr/>
          </p:nvSpPr>
          <p:spPr bwMode="auto">
            <a:xfrm>
              <a:off x="0" y="907"/>
              <a:ext cx="27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F</a:t>
              </a:r>
            </a:p>
          </p:txBody>
        </p:sp>
      </p:grpSp>
      <p:grpSp>
        <p:nvGrpSpPr>
          <p:cNvPr id="5" name="Group 34"/>
          <p:cNvGrpSpPr/>
          <p:nvPr/>
        </p:nvGrpSpPr>
        <p:grpSpPr bwMode="auto">
          <a:xfrm>
            <a:off x="2701926" y="1590675"/>
            <a:ext cx="2016125" cy="1277541"/>
            <a:chOff x="0" y="-45"/>
            <a:chExt cx="1360" cy="1133"/>
          </a:xfrm>
        </p:grpSpPr>
        <p:sp>
          <p:nvSpPr>
            <p:cNvPr id="26666" name="Line 35"/>
            <p:cNvSpPr>
              <a:spLocks noChangeShapeType="1"/>
            </p:cNvSpPr>
            <p:nvPr/>
          </p:nvSpPr>
          <p:spPr bwMode="auto">
            <a:xfrm flipV="1">
              <a:off x="0" y="136"/>
              <a:ext cx="953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6667" name="Text Box 36"/>
            <p:cNvSpPr txBox="1">
              <a:spLocks noChangeArrowheads="1"/>
            </p:cNvSpPr>
            <p:nvPr/>
          </p:nvSpPr>
          <p:spPr bwMode="auto">
            <a:xfrm>
              <a:off x="952" y="-45"/>
              <a:ext cx="40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smtClean="0">
                  <a:solidFill>
                    <a:srgbClr val="FF0000"/>
                  </a:solidFill>
                  <a:latin typeface="+mn-ea"/>
                  <a:ea typeface="+mn-ea"/>
                </a:rPr>
                <a:t>H</a:t>
              </a:r>
            </a:p>
          </p:txBody>
        </p:sp>
      </p:grpSp>
      <p:sp>
        <p:nvSpPr>
          <p:cNvPr id="110628" name="Text Box 37"/>
          <p:cNvSpPr txBox="1">
            <a:spLocks noChangeArrowheads="1"/>
          </p:cNvSpPr>
          <p:nvPr/>
        </p:nvSpPr>
        <p:spPr bwMode="auto">
          <a:xfrm rot="21011358">
            <a:off x="2774951" y="3241031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45°</a:t>
            </a:r>
          </a:p>
        </p:txBody>
      </p:sp>
      <p:sp>
        <p:nvSpPr>
          <p:cNvPr id="110629" name="Text Box 38"/>
          <p:cNvSpPr txBox="1">
            <a:spLocks noChangeArrowheads="1"/>
          </p:cNvSpPr>
          <p:nvPr/>
        </p:nvSpPr>
        <p:spPr bwMode="auto">
          <a:xfrm>
            <a:off x="2846389" y="2003822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45°</a:t>
            </a:r>
          </a:p>
        </p:txBody>
      </p:sp>
      <p:sp>
        <p:nvSpPr>
          <p:cNvPr id="110630" name="AutoShape 39"/>
          <p:cNvSpPr>
            <a:spLocks noChangeArrowheads="1"/>
          </p:cNvSpPr>
          <p:nvPr/>
        </p:nvSpPr>
        <p:spPr bwMode="auto">
          <a:xfrm rot="2157773">
            <a:off x="2341564" y="2274094"/>
            <a:ext cx="217487" cy="363141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sp>
        <p:nvSpPr>
          <p:cNvPr id="15391" name="AutoShape 40"/>
          <p:cNvSpPr>
            <a:spLocks noChangeArrowheads="1"/>
          </p:cNvSpPr>
          <p:nvPr/>
        </p:nvSpPr>
        <p:spPr bwMode="auto">
          <a:xfrm rot="6812104">
            <a:off x="2862461" y="2168327"/>
            <a:ext cx="163116" cy="484188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110632" name="AutoShape 41"/>
          <p:cNvSpPr>
            <a:spLocks noChangeArrowheads="1"/>
          </p:cNvSpPr>
          <p:nvPr/>
        </p:nvSpPr>
        <p:spPr bwMode="auto">
          <a:xfrm rot="13966283">
            <a:off x="2846587" y="3012480"/>
            <a:ext cx="163115" cy="484188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algn="ctr"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sp>
        <p:nvSpPr>
          <p:cNvPr id="110633" name="AutoShape 42"/>
          <p:cNvSpPr>
            <a:spLocks noChangeArrowheads="1"/>
          </p:cNvSpPr>
          <p:nvPr/>
        </p:nvSpPr>
        <p:spPr bwMode="auto">
          <a:xfrm rot="18934036">
            <a:off x="2341564" y="3138488"/>
            <a:ext cx="217487" cy="363141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sp>
        <p:nvSpPr>
          <p:cNvPr id="110634" name="Text Box 43"/>
          <p:cNvSpPr txBox="1">
            <a:spLocks noChangeArrowheads="1"/>
          </p:cNvSpPr>
          <p:nvPr/>
        </p:nvSpPr>
        <p:spPr bwMode="auto">
          <a:xfrm rot="1620000">
            <a:off x="2052639" y="3349378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45°</a:t>
            </a:r>
          </a:p>
        </p:txBody>
      </p:sp>
      <p:sp>
        <p:nvSpPr>
          <p:cNvPr id="17451" name="矩形 7"/>
          <p:cNvSpPr/>
          <p:nvPr/>
        </p:nvSpPr>
        <p:spPr bwMode="auto">
          <a:xfrm>
            <a:off x="885826" y="238125"/>
            <a:ext cx="1673225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93DBFF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 b="1" noProof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54" name="文本框 6151"/>
          <p:cNvSpPr txBox="1"/>
          <p:nvPr/>
        </p:nvSpPr>
        <p:spPr bwMode="auto">
          <a:xfrm>
            <a:off x="179388" y="573881"/>
            <a:ext cx="1988045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三、方位角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78375" y="875110"/>
            <a:ext cx="1485900" cy="400110"/>
          </a:xfrm>
          <a:prstGeom prst="rect">
            <a:avLst/>
          </a:prstGeom>
          <a:solidFill>
            <a:srgbClr val="93DBFF"/>
          </a:solidFill>
          <a:ln>
            <a:solidFill>
              <a:schemeClr val="accent5">
                <a:lumMod val="9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000" noProof="1">
                <a:latin typeface="+mn-ea"/>
                <a:ea typeface="+mn-ea"/>
                <a:cs typeface="+mn-ea"/>
              </a:rPr>
              <a:t>八大方位</a:t>
            </a:r>
            <a:endParaRPr lang="zh-CN" altLang="en-US" sz="2000" noProof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/>
      <p:bldP spid="110598" grpId="0"/>
      <p:bldP spid="110599" grpId="0"/>
      <p:bldP spid="110601" grpId="0"/>
      <p:bldP spid="110602" grpId="0"/>
      <p:bldP spid="110603" grpId="0"/>
      <p:bldP spid="110608" grpId="0"/>
      <p:bldP spid="110609" grpId="0"/>
      <p:bldP spid="110610" grpId="0"/>
      <p:bldP spid="110611" grpId="0"/>
      <p:bldP spid="110612" grpId="0"/>
      <p:bldP spid="110613" grpId="0"/>
      <p:bldP spid="110614" grpId="0"/>
      <p:bldP spid="110615" grpId="0"/>
      <p:bldP spid="110628" grpId="0"/>
      <p:bldP spid="110629" grpId="0"/>
      <p:bldP spid="110630" grpId="0" bldLvl="0" animBg="1"/>
      <p:bldP spid="15391" grpId="0" bldLvl="0" animBg="1"/>
      <p:bldP spid="110632" grpId="0" bldLvl="0" animBg="1"/>
      <p:bldP spid="110633" grpId="0" bldLvl="0" animBg="1"/>
      <p:bldP spid="1106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/>
        </p:nvSpPr>
        <p:spPr bwMode="auto">
          <a:xfrm>
            <a:off x="755651" y="681037"/>
            <a:ext cx="5793402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dirty="0">
                <a:solidFill>
                  <a:srgbClr val="00B0F0"/>
                </a:solidFill>
                <a:latin typeface="+mn-ea"/>
                <a:ea typeface="+mn-ea"/>
              </a:rPr>
              <a:t>3. </a:t>
            </a:r>
            <a:r>
              <a:rPr lang="zh-CN" altLang="en-US" dirty="0">
                <a:latin typeface="+mn-ea"/>
                <a:ea typeface="+mn-ea"/>
                <a:sym typeface="Arial" panose="020B0604020202020204" pitchFamily="34" charset="0"/>
              </a:rPr>
              <a:t>如图，说出下列方位</a:t>
            </a:r>
            <a:endParaRPr lang="en-US" altLang="zh-CN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+mn-ea"/>
                <a:ea typeface="+mn-ea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）射线</a:t>
            </a:r>
            <a:r>
              <a:rPr lang="en-US" altLang="zh-CN" dirty="0">
                <a:latin typeface="+mn-ea"/>
                <a:ea typeface="+mn-ea"/>
              </a:rPr>
              <a:t>OA</a:t>
            </a:r>
            <a:r>
              <a:rPr lang="zh-CN" altLang="en-US" dirty="0">
                <a:latin typeface="+mn-ea"/>
                <a:ea typeface="+mn-ea"/>
              </a:rPr>
              <a:t>表示的方向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为 </a:t>
            </a:r>
            <a:r>
              <a:rPr lang="zh-CN" altLang="en-US" u="sng" dirty="0">
                <a:latin typeface="+mn-ea"/>
                <a:ea typeface="+mn-ea"/>
              </a:rPr>
              <a:t>       </a:t>
            </a:r>
            <a:r>
              <a:rPr lang="zh-CN" altLang="en-US" u="sng" dirty="0">
                <a:latin typeface="+mn-ea"/>
                <a:ea typeface="+mn-ea"/>
                <a:sym typeface="Arial" panose="020B0604020202020204" pitchFamily="34" charset="0"/>
              </a:rPr>
              <a:t>      </a:t>
            </a:r>
            <a:r>
              <a:rPr lang="zh-CN" altLang="en-US" u="sng" dirty="0">
                <a:latin typeface="+mn-ea"/>
                <a:ea typeface="+mn-ea"/>
              </a:rPr>
              <a:t>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+mn-ea"/>
                <a:ea typeface="+mn-ea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）射线</a:t>
            </a:r>
            <a:r>
              <a:rPr lang="en-US" altLang="zh-CN" dirty="0">
                <a:latin typeface="+mn-ea"/>
                <a:ea typeface="+mn-ea"/>
              </a:rPr>
              <a:t>OB</a:t>
            </a:r>
            <a:r>
              <a:rPr lang="zh-CN" altLang="en-US" dirty="0">
                <a:latin typeface="+mn-ea"/>
                <a:ea typeface="+mn-ea"/>
              </a:rPr>
              <a:t>表示的方向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为</a:t>
            </a:r>
            <a:r>
              <a:rPr lang="zh-CN" altLang="en-US" u="sng" dirty="0">
                <a:latin typeface="+mn-ea"/>
                <a:ea typeface="+mn-ea"/>
              </a:rPr>
              <a:t>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en-US" altLang="zh-CN" u="sng" dirty="0">
                <a:latin typeface="+mn-ea"/>
                <a:ea typeface="+mn-ea"/>
              </a:rPr>
              <a:t>       </a:t>
            </a:r>
            <a:endParaRPr lang="en-US" altLang="zh-CN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+mn-ea"/>
                <a:ea typeface="+mn-ea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）射线</a:t>
            </a:r>
            <a:r>
              <a:rPr lang="en-US" altLang="zh-CN" dirty="0">
                <a:latin typeface="+mn-ea"/>
                <a:ea typeface="+mn-ea"/>
              </a:rPr>
              <a:t>OC</a:t>
            </a:r>
            <a:r>
              <a:rPr lang="zh-CN" altLang="en-US" dirty="0">
                <a:latin typeface="+mn-ea"/>
                <a:ea typeface="+mn-ea"/>
              </a:rPr>
              <a:t>表示的方向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为</a:t>
            </a:r>
            <a:r>
              <a:rPr lang="zh-CN" altLang="en-US" u="sng" dirty="0">
                <a:latin typeface="+mn-ea"/>
                <a:ea typeface="+mn-ea"/>
              </a:rPr>
              <a:t>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  <a:r>
              <a:rPr lang="en-US" altLang="zh-CN" u="sng" dirty="0">
                <a:latin typeface="+mn-ea"/>
                <a:ea typeface="+mn-ea"/>
              </a:rPr>
              <a:t>        </a:t>
            </a:r>
            <a:endParaRPr lang="en-US" altLang="zh-CN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（</a:t>
            </a:r>
            <a:r>
              <a:rPr lang="en-US" altLang="zh-CN" dirty="0">
                <a:latin typeface="+mn-ea"/>
                <a:ea typeface="+mn-ea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）射线</a:t>
            </a:r>
            <a:r>
              <a:rPr lang="en-US" altLang="zh-CN" dirty="0">
                <a:latin typeface="+mn-ea"/>
                <a:ea typeface="+mn-ea"/>
              </a:rPr>
              <a:t>OD</a:t>
            </a:r>
            <a:r>
              <a:rPr lang="zh-CN" altLang="en-US" dirty="0">
                <a:latin typeface="+mn-ea"/>
                <a:ea typeface="+mn-ea"/>
              </a:rPr>
              <a:t>表示的方向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n-ea"/>
                <a:ea typeface="+mn-ea"/>
              </a:rPr>
              <a:t>为</a:t>
            </a:r>
            <a:r>
              <a:rPr lang="zh-CN" altLang="en-US" u="sng" dirty="0">
                <a:latin typeface="+mn-ea"/>
                <a:ea typeface="+mn-ea"/>
              </a:rPr>
              <a:t>                 </a:t>
            </a:r>
            <a:r>
              <a:rPr lang="en-US" altLang="zh-CN" dirty="0">
                <a:latin typeface="+mn-ea"/>
                <a:ea typeface="+mn-ea"/>
              </a:rPr>
              <a:t>.</a:t>
            </a:r>
          </a:p>
        </p:txBody>
      </p:sp>
      <p:grpSp>
        <p:nvGrpSpPr>
          <p:cNvPr id="18434" name="Group 3"/>
          <p:cNvGrpSpPr/>
          <p:nvPr/>
        </p:nvGrpSpPr>
        <p:grpSpPr bwMode="auto">
          <a:xfrm>
            <a:off x="4724401" y="770335"/>
            <a:ext cx="3781425" cy="3028950"/>
            <a:chOff x="6022" y="8235"/>
            <a:chExt cx="2719" cy="3299"/>
          </a:xfrm>
        </p:grpSpPr>
        <p:sp>
          <p:nvSpPr>
            <p:cNvPr id="27659" name="Line 4"/>
            <p:cNvSpPr>
              <a:spLocks noChangeShapeType="1"/>
            </p:cNvSpPr>
            <p:nvPr/>
          </p:nvSpPr>
          <p:spPr bwMode="auto">
            <a:xfrm>
              <a:off x="6338" y="9870"/>
              <a:ext cx="20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60" name="Line 5"/>
            <p:cNvSpPr>
              <a:spLocks noChangeShapeType="1"/>
            </p:cNvSpPr>
            <p:nvPr/>
          </p:nvSpPr>
          <p:spPr bwMode="auto">
            <a:xfrm>
              <a:off x="7434" y="8621"/>
              <a:ext cx="0" cy="24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61" name="Text Box 6"/>
            <p:cNvSpPr txBox="1">
              <a:spLocks noChangeArrowheads="1"/>
            </p:cNvSpPr>
            <p:nvPr/>
          </p:nvSpPr>
          <p:spPr bwMode="auto">
            <a:xfrm>
              <a:off x="7194" y="8235"/>
              <a:ext cx="720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北</a:t>
              </a:r>
            </a:p>
          </p:txBody>
        </p:sp>
        <p:sp>
          <p:nvSpPr>
            <p:cNvPr id="27662" name="Text Box 7"/>
            <p:cNvSpPr txBox="1">
              <a:spLocks noChangeArrowheads="1"/>
            </p:cNvSpPr>
            <p:nvPr/>
          </p:nvSpPr>
          <p:spPr bwMode="auto">
            <a:xfrm>
              <a:off x="8385" y="9735"/>
              <a:ext cx="356" cy="27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东</a:t>
              </a:r>
            </a:p>
          </p:txBody>
        </p:sp>
        <p:sp>
          <p:nvSpPr>
            <p:cNvPr id="27663" name="Text Box 8"/>
            <p:cNvSpPr txBox="1">
              <a:spLocks noChangeArrowheads="1"/>
            </p:cNvSpPr>
            <p:nvPr/>
          </p:nvSpPr>
          <p:spPr bwMode="auto">
            <a:xfrm>
              <a:off x="6022" y="9715"/>
              <a:ext cx="360" cy="34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西</a:t>
              </a:r>
            </a:p>
          </p:txBody>
        </p:sp>
        <p:sp>
          <p:nvSpPr>
            <p:cNvPr id="27664" name="Text Box 9"/>
            <p:cNvSpPr txBox="1">
              <a:spLocks noChangeArrowheads="1"/>
            </p:cNvSpPr>
            <p:nvPr/>
          </p:nvSpPr>
          <p:spPr bwMode="auto">
            <a:xfrm>
              <a:off x="7274" y="11066"/>
              <a:ext cx="720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南</a:t>
              </a:r>
            </a:p>
          </p:txBody>
        </p:sp>
        <p:sp>
          <p:nvSpPr>
            <p:cNvPr id="27665" name="Text Box 10"/>
            <p:cNvSpPr txBox="1">
              <a:spLocks noChangeArrowheads="1"/>
            </p:cNvSpPr>
            <p:nvPr/>
          </p:nvSpPr>
          <p:spPr bwMode="auto">
            <a:xfrm>
              <a:off x="7029" y="9792"/>
              <a:ext cx="720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O</a:t>
              </a:r>
            </a:p>
          </p:txBody>
        </p:sp>
        <p:sp>
          <p:nvSpPr>
            <p:cNvPr id="27666" name="Line 11"/>
            <p:cNvSpPr>
              <a:spLocks noChangeShapeType="1"/>
            </p:cNvSpPr>
            <p:nvPr/>
          </p:nvSpPr>
          <p:spPr bwMode="auto">
            <a:xfrm flipH="1">
              <a:off x="6719" y="9870"/>
              <a:ext cx="715" cy="8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67" name="Text Box 12"/>
            <p:cNvSpPr txBox="1">
              <a:spLocks noChangeArrowheads="1"/>
            </p:cNvSpPr>
            <p:nvPr/>
          </p:nvSpPr>
          <p:spPr bwMode="auto">
            <a:xfrm>
              <a:off x="6338" y="10631"/>
              <a:ext cx="460" cy="2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C</a:t>
              </a:r>
            </a:p>
          </p:txBody>
        </p:sp>
        <p:sp>
          <p:nvSpPr>
            <p:cNvPr id="27668" name="Line 13"/>
            <p:cNvSpPr>
              <a:spLocks noChangeShapeType="1"/>
            </p:cNvSpPr>
            <p:nvPr/>
          </p:nvSpPr>
          <p:spPr bwMode="auto">
            <a:xfrm flipV="1">
              <a:off x="7434" y="8800"/>
              <a:ext cx="675" cy="10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69" name="Text Box 14"/>
            <p:cNvSpPr txBox="1">
              <a:spLocks noChangeArrowheads="1"/>
            </p:cNvSpPr>
            <p:nvPr/>
          </p:nvSpPr>
          <p:spPr bwMode="auto">
            <a:xfrm>
              <a:off x="8109" y="8463"/>
              <a:ext cx="477" cy="35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A</a:t>
              </a:r>
            </a:p>
          </p:txBody>
        </p:sp>
        <p:sp>
          <p:nvSpPr>
            <p:cNvPr id="27670" name="Line 15"/>
            <p:cNvSpPr>
              <a:spLocks noChangeShapeType="1"/>
            </p:cNvSpPr>
            <p:nvPr/>
          </p:nvSpPr>
          <p:spPr bwMode="auto">
            <a:xfrm flipH="1" flipV="1">
              <a:off x="6411" y="9503"/>
              <a:ext cx="1023" cy="3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71" name="Text Box 16"/>
            <p:cNvSpPr txBox="1">
              <a:spLocks noChangeArrowheads="1"/>
            </p:cNvSpPr>
            <p:nvPr/>
          </p:nvSpPr>
          <p:spPr bwMode="auto">
            <a:xfrm>
              <a:off x="6239" y="9178"/>
              <a:ext cx="360" cy="26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B</a:t>
              </a:r>
            </a:p>
          </p:txBody>
        </p:sp>
        <p:sp>
          <p:nvSpPr>
            <p:cNvPr id="27672" name="Line 17"/>
            <p:cNvSpPr>
              <a:spLocks noChangeShapeType="1"/>
            </p:cNvSpPr>
            <p:nvPr/>
          </p:nvSpPr>
          <p:spPr bwMode="auto">
            <a:xfrm>
              <a:off x="7434" y="9870"/>
              <a:ext cx="385" cy="12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73" name="Text Box 18"/>
            <p:cNvSpPr txBox="1">
              <a:spLocks noChangeArrowheads="1"/>
            </p:cNvSpPr>
            <p:nvPr/>
          </p:nvSpPr>
          <p:spPr bwMode="auto">
            <a:xfrm>
              <a:off x="7810" y="11035"/>
              <a:ext cx="451" cy="25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D</a:t>
              </a:r>
            </a:p>
          </p:txBody>
        </p:sp>
        <p:sp>
          <p:nvSpPr>
            <p:cNvPr id="27674" name="Freeform 19"/>
            <p:cNvSpPr>
              <a:spLocks noChangeArrowheads="1"/>
            </p:cNvSpPr>
            <p:nvPr/>
          </p:nvSpPr>
          <p:spPr bwMode="auto">
            <a:xfrm rot="-1080000">
              <a:off x="7256" y="9671"/>
              <a:ext cx="210" cy="106"/>
            </a:xfrm>
            <a:custGeom>
              <a:avLst/>
              <a:gdLst>
                <a:gd name="T0" fmla="*/ 0 w 210"/>
                <a:gd name="T1" fmla="*/ 107 h 107"/>
                <a:gd name="T2" fmla="*/ 210 w 210"/>
                <a:gd name="T3" fmla="*/ 2 h 107"/>
                <a:gd name="T4" fmla="*/ 0 60000 65536"/>
                <a:gd name="T5" fmla="*/ 0 60000 65536"/>
                <a:gd name="T6" fmla="*/ 0 w 210"/>
                <a:gd name="T7" fmla="*/ 0 h 107"/>
                <a:gd name="T8" fmla="*/ 210 w 210"/>
                <a:gd name="T9" fmla="*/ 107 h 10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0" h="107">
                  <a:moveTo>
                    <a:pt x="0" y="107"/>
                  </a:moveTo>
                  <a:cubicBezTo>
                    <a:pt x="71" y="0"/>
                    <a:pt x="99" y="2"/>
                    <a:pt x="210" y="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75" name="Text Box 20"/>
            <p:cNvSpPr txBox="1">
              <a:spLocks noChangeArrowheads="1"/>
            </p:cNvSpPr>
            <p:nvPr/>
          </p:nvSpPr>
          <p:spPr bwMode="auto">
            <a:xfrm>
              <a:off x="7050" y="9364"/>
              <a:ext cx="511" cy="34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65°</a:t>
              </a:r>
            </a:p>
          </p:txBody>
        </p:sp>
        <p:sp>
          <p:nvSpPr>
            <p:cNvPr id="27676" name="Freeform 21"/>
            <p:cNvSpPr>
              <a:spLocks noChangeArrowheads="1"/>
            </p:cNvSpPr>
            <p:nvPr/>
          </p:nvSpPr>
          <p:spPr bwMode="auto">
            <a:xfrm>
              <a:off x="7441" y="9505"/>
              <a:ext cx="210" cy="74"/>
            </a:xfrm>
            <a:custGeom>
              <a:avLst/>
              <a:gdLst>
                <a:gd name="T0" fmla="*/ 0 w 210"/>
                <a:gd name="T1" fmla="*/ 75 h 75"/>
                <a:gd name="T2" fmla="*/ 30 w 210"/>
                <a:gd name="T3" fmla="*/ 30 h 75"/>
                <a:gd name="T4" fmla="*/ 150 w 210"/>
                <a:gd name="T5" fmla="*/ 0 h 75"/>
                <a:gd name="T6" fmla="*/ 210 w 210"/>
                <a:gd name="T7" fmla="*/ 3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"/>
                <a:gd name="T13" fmla="*/ 0 h 75"/>
                <a:gd name="T14" fmla="*/ 210 w 21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" h="75">
                  <a:moveTo>
                    <a:pt x="0" y="75"/>
                  </a:moveTo>
                  <a:cubicBezTo>
                    <a:pt x="10" y="60"/>
                    <a:pt x="14" y="39"/>
                    <a:pt x="30" y="30"/>
                  </a:cubicBezTo>
                  <a:cubicBezTo>
                    <a:pt x="66" y="10"/>
                    <a:pt x="111" y="13"/>
                    <a:pt x="150" y="0"/>
                  </a:cubicBezTo>
                  <a:cubicBezTo>
                    <a:pt x="202" y="17"/>
                    <a:pt x="184" y="4"/>
                    <a:pt x="210" y="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77" name="Text Box 22"/>
            <p:cNvSpPr txBox="1">
              <a:spLocks noChangeArrowheads="1"/>
            </p:cNvSpPr>
            <p:nvPr/>
          </p:nvSpPr>
          <p:spPr bwMode="auto">
            <a:xfrm>
              <a:off x="7396" y="9135"/>
              <a:ext cx="590" cy="3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40°</a:t>
              </a:r>
            </a:p>
          </p:txBody>
        </p:sp>
        <p:sp>
          <p:nvSpPr>
            <p:cNvPr id="27678" name="Freeform 23"/>
            <p:cNvSpPr>
              <a:spLocks noChangeArrowheads="1"/>
            </p:cNvSpPr>
            <p:nvPr/>
          </p:nvSpPr>
          <p:spPr bwMode="auto">
            <a:xfrm rot="720000">
              <a:off x="7545" y="9852"/>
              <a:ext cx="74" cy="296"/>
            </a:xfrm>
            <a:custGeom>
              <a:avLst/>
              <a:gdLst>
                <a:gd name="T0" fmla="*/ 28 w 120"/>
                <a:gd name="T1" fmla="*/ 0 h 330"/>
                <a:gd name="T2" fmla="*/ 17 w 120"/>
                <a:gd name="T3" fmla="*/ 152 h 330"/>
                <a:gd name="T4" fmla="*/ 4 w 120"/>
                <a:gd name="T5" fmla="*/ 216 h 330"/>
                <a:gd name="T6" fmla="*/ 0 w 120"/>
                <a:gd name="T7" fmla="*/ 239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"/>
                <a:gd name="T13" fmla="*/ 0 h 330"/>
                <a:gd name="T14" fmla="*/ 120 w 120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" h="330">
                  <a:moveTo>
                    <a:pt x="120" y="0"/>
                  </a:moveTo>
                  <a:cubicBezTo>
                    <a:pt x="103" y="67"/>
                    <a:pt x="109" y="149"/>
                    <a:pt x="75" y="210"/>
                  </a:cubicBezTo>
                  <a:cubicBezTo>
                    <a:pt x="57" y="242"/>
                    <a:pt x="31" y="268"/>
                    <a:pt x="15" y="300"/>
                  </a:cubicBezTo>
                  <a:cubicBezTo>
                    <a:pt x="10" y="310"/>
                    <a:pt x="5" y="320"/>
                    <a:pt x="0" y="3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79" name="Text Box 24"/>
            <p:cNvSpPr txBox="1">
              <a:spLocks noChangeArrowheads="1"/>
            </p:cNvSpPr>
            <p:nvPr/>
          </p:nvSpPr>
          <p:spPr bwMode="auto">
            <a:xfrm>
              <a:off x="7562" y="9885"/>
              <a:ext cx="478" cy="3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70°</a:t>
              </a:r>
            </a:p>
          </p:txBody>
        </p:sp>
        <p:sp>
          <p:nvSpPr>
            <p:cNvPr id="27680" name="Freeform 25"/>
            <p:cNvSpPr>
              <a:spLocks noChangeArrowheads="1"/>
            </p:cNvSpPr>
            <p:nvPr/>
          </p:nvSpPr>
          <p:spPr bwMode="auto">
            <a:xfrm rot="-1440000">
              <a:off x="7263" y="10060"/>
              <a:ext cx="142" cy="175"/>
            </a:xfrm>
            <a:custGeom>
              <a:avLst/>
              <a:gdLst>
                <a:gd name="T0" fmla="*/ 19 w 168"/>
                <a:gd name="T1" fmla="*/ 0 h 210"/>
                <a:gd name="T2" fmla="*/ 99 w 168"/>
                <a:gd name="T3" fmla="*/ 119 h 210"/>
                <a:gd name="T4" fmla="*/ 0 60000 65536"/>
                <a:gd name="T5" fmla="*/ 0 60000 65536"/>
                <a:gd name="T6" fmla="*/ 0 w 168"/>
                <a:gd name="T7" fmla="*/ 0 h 210"/>
                <a:gd name="T8" fmla="*/ 168 w 168"/>
                <a:gd name="T9" fmla="*/ 210 h 2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8" h="210">
                  <a:moveTo>
                    <a:pt x="33" y="0"/>
                  </a:moveTo>
                  <a:cubicBezTo>
                    <a:pt x="0" y="99"/>
                    <a:pt x="54" y="210"/>
                    <a:pt x="168" y="21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7681" name="Text Box 26"/>
            <p:cNvSpPr txBox="1">
              <a:spLocks noChangeArrowheads="1"/>
            </p:cNvSpPr>
            <p:nvPr/>
          </p:nvSpPr>
          <p:spPr bwMode="auto">
            <a:xfrm>
              <a:off x="7056" y="10136"/>
              <a:ext cx="498" cy="3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45°</a:t>
              </a:r>
            </a:p>
          </p:txBody>
        </p:sp>
      </p:grpSp>
      <p:sp>
        <p:nvSpPr>
          <p:cNvPr id="18458" name="文本框 3"/>
          <p:cNvSpPr txBox="1">
            <a:spLocks noChangeArrowheads="1"/>
          </p:cNvSpPr>
          <p:nvPr/>
        </p:nvSpPr>
        <p:spPr bwMode="auto">
          <a:xfrm>
            <a:off x="1470026" y="1581150"/>
            <a:ext cx="1806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北偏东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</a:rPr>
              <a:t>40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sp>
        <p:nvSpPr>
          <p:cNvPr id="18459" name="文本框 4"/>
          <p:cNvSpPr txBox="1">
            <a:spLocks noChangeArrowheads="1"/>
          </p:cNvSpPr>
          <p:nvPr/>
        </p:nvSpPr>
        <p:spPr bwMode="auto">
          <a:xfrm>
            <a:off x="1144589" y="2395538"/>
            <a:ext cx="1849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</a:rPr>
              <a:t>北偏西</a:t>
            </a: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</a:rPr>
              <a:t>65</a:t>
            </a: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58875" y="3231356"/>
            <a:ext cx="2927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南偏西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</a:rPr>
              <a:t>45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西南）</a:t>
            </a:r>
          </a:p>
        </p:txBody>
      </p:sp>
      <p:sp>
        <p:nvSpPr>
          <p:cNvPr id="18461" name="文本框 6"/>
          <p:cNvSpPr txBox="1">
            <a:spLocks noChangeArrowheads="1"/>
          </p:cNvSpPr>
          <p:nvPr/>
        </p:nvSpPr>
        <p:spPr bwMode="auto">
          <a:xfrm>
            <a:off x="1130301" y="4032647"/>
            <a:ext cx="1935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</a:rPr>
              <a:t>南偏东</a:t>
            </a: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</a:rPr>
              <a:t>20</a:t>
            </a: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6677025" y="1065610"/>
            <a:ext cx="0" cy="23491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Freeform 19"/>
          <p:cNvSpPr>
            <a:spLocks noChangeArrowheads="1"/>
          </p:cNvSpPr>
          <p:nvPr/>
        </p:nvSpPr>
        <p:spPr bwMode="auto">
          <a:xfrm rot="10560000">
            <a:off x="6680201" y="2605088"/>
            <a:ext cx="161925" cy="57150"/>
          </a:xfrm>
          <a:custGeom>
            <a:avLst/>
            <a:gdLst>
              <a:gd name="T0" fmla="*/ 0 w 210"/>
              <a:gd name="T1" fmla="*/ 2147483647 h 107"/>
              <a:gd name="T2" fmla="*/ 2147483647 w 210"/>
              <a:gd name="T3" fmla="*/ 722191553 h 107"/>
              <a:gd name="T4" fmla="*/ 0 60000 65536"/>
              <a:gd name="T5" fmla="*/ 0 60000 65536"/>
              <a:gd name="T6" fmla="*/ 0 w 210"/>
              <a:gd name="T7" fmla="*/ 0 h 107"/>
              <a:gd name="T8" fmla="*/ 210 w 210"/>
              <a:gd name="T9" fmla="*/ 107 h 1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" h="107">
                <a:moveTo>
                  <a:pt x="0" y="107"/>
                </a:moveTo>
                <a:cubicBezTo>
                  <a:pt x="71" y="0"/>
                  <a:pt x="99" y="2"/>
                  <a:pt x="210" y="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618289" y="2594372"/>
            <a:ext cx="663575" cy="2905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20°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8459" grpId="0"/>
      <p:bldP spid="6" grpId="0"/>
      <p:bldP spid="18461" grpId="0"/>
      <p:bldP spid="1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77813" y="472220"/>
            <a:ext cx="861536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dirty="0" smtClean="0">
                <a:solidFill>
                  <a:srgbClr val="00B0F0"/>
                </a:solidFill>
                <a:latin typeface="+mn-ea"/>
                <a:ea typeface="+mn-ea"/>
              </a:rPr>
              <a:t>4  </a:t>
            </a:r>
            <a:r>
              <a:rPr lang="zh-CN" altLang="en-US" dirty="0" smtClean="0">
                <a:latin typeface="+mn-ea"/>
                <a:ea typeface="+mn-ea"/>
              </a:rPr>
              <a:t>如图</a:t>
            </a:r>
            <a:r>
              <a:rPr lang="en-US" altLang="zh-CN" dirty="0" smtClean="0">
                <a:latin typeface="+mn-ea"/>
                <a:ea typeface="+mn-ea"/>
              </a:rPr>
              <a:t>,</a:t>
            </a:r>
            <a:r>
              <a:rPr lang="zh-CN" altLang="en-US" dirty="0" smtClean="0">
                <a:latin typeface="+mn-ea"/>
                <a:ea typeface="+mn-ea"/>
              </a:rPr>
              <a:t>货轮</a:t>
            </a:r>
            <a:r>
              <a:rPr lang="en-US" altLang="zh-CN" dirty="0" smtClean="0">
                <a:latin typeface="+mn-ea"/>
                <a:ea typeface="+mn-ea"/>
              </a:rPr>
              <a:t>O</a:t>
            </a:r>
            <a:r>
              <a:rPr lang="zh-CN" altLang="en-US" dirty="0" smtClean="0">
                <a:latin typeface="+mn-ea"/>
                <a:ea typeface="+mn-ea"/>
              </a:rPr>
              <a:t>在航行过程中</a:t>
            </a:r>
            <a:r>
              <a:rPr lang="en-US" altLang="zh-CN" dirty="0" smtClean="0">
                <a:latin typeface="+mn-ea"/>
                <a:ea typeface="+mn-ea"/>
              </a:rPr>
              <a:t>,</a:t>
            </a:r>
            <a:r>
              <a:rPr lang="zh-CN" altLang="en-US" dirty="0" smtClean="0">
                <a:latin typeface="+mn-ea"/>
                <a:ea typeface="+mn-ea"/>
              </a:rPr>
              <a:t>发现灯塔</a:t>
            </a:r>
            <a:r>
              <a:rPr lang="en-US" altLang="zh-CN" dirty="0" smtClean="0">
                <a:latin typeface="+mn-ea"/>
                <a:ea typeface="+mn-ea"/>
              </a:rPr>
              <a:t>A</a:t>
            </a:r>
            <a:r>
              <a:rPr lang="zh-CN" altLang="en-US" dirty="0" smtClean="0">
                <a:latin typeface="+mn-ea"/>
                <a:ea typeface="+mn-ea"/>
              </a:rPr>
              <a:t>在它南偏东</a:t>
            </a:r>
            <a:r>
              <a:rPr lang="en-US" altLang="zh-CN" dirty="0" smtClean="0">
                <a:latin typeface="+mn-ea"/>
                <a:ea typeface="+mn-ea"/>
              </a:rPr>
              <a:t>60°</a:t>
            </a:r>
            <a:r>
              <a:rPr lang="zh-CN" altLang="en-US" dirty="0" smtClean="0">
                <a:latin typeface="+mn-ea"/>
                <a:ea typeface="+mn-ea"/>
              </a:rPr>
              <a:t>的方向上</a:t>
            </a:r>
            <a:r>
              <a:rPr lang="en-US" altLang="zh-CN" dirty="0" smtClean="0">
                <a:latin typeface="+mn-ea"/>
                <a:ea typeface="+mn-ea"/>
              </a:rPr>
              <a:t>.</a:t>
            </a:r>
            <a:r>
              <a:rPr lang="zh-CN" altLang="en-US" dirty="0" smtClean="0">
                <a:latin typeface="+mn-ea"/>
                <a:ea typeface="+mn-ea"/>
              </a:rPr>
              <a:t>同时</a:t>
            </a:r>
            <a:r>
              <a:rPr lang="en-US" altLang="zh-CN" dirty="0" smtClean="0">
                <a:latin typeface="+mn-ea"/>
                <a:ea typeface="+mn-ea"/>
              </a:rPr>
              <a:t>,</a:t>
            </a:r>
            <a:r>
              <a:rPr lang="zh-CN" altLang="en-US" dirty="0" smtClean="0">
                <a:latin typeface="+mn-ea"/>
                <a:ea typeface="+mn-ea"/>
              </a:rPr>
              <a:t>在它北偏东</a:t>
            </a:r>
            <a:r>
              <a:rPr lang="en-US" altLang="zh-CN" dirty="0" smtClean="0">
                <a:latin typeface="+mn-ea"/>
                <a:ea typeface="+mn-ea"/>
              </a:rPr>
              <a:t>40°,</a:t>
            </a:r>
            <a:r>
              <a:rPr lang="zh-CN" altLang="en-US" dirty="0" smtClean="0">
                <a:latin typeface="+mn-ea"/>
                <a:ea typeface="+mn-ea"/>
              </a:rPr>
              <a:t>南偏西</a:t>
            </a:r>
            <a:r>
              <a:rPr lang="en-US" altLang="zh-CN" dirty="0" smtClean="0">
                <a:latin typeface="+mn-ea"/>
                <a:ea typeface="+mn-ea"/>
              </a:rPr>
              <a:t>10°,</a:t>
            </a:r>
            <a:r>
              <a:rPr lang="zh-CN" altLang="en-US" dirty="0" smtClean="0">
                <a:latin typeface="+mn-ea"/>
                <a:ea typeface="+mn-ea"/>
              </a:rPr>
              <a:t>西北</a:t>
            </a:r>
            <a:r>
              <a:rPr lang="en-US" altLang="zh-CN" dirty="0" smtClean="0">
                <a:latin typeface="+mn-ea"/>
                <a:ea typeface="+mn-ea"/>
              </a:rPr>
              <a:t>(</a:t>
            </a:r>
            <a:r>
              <a:rPr lang="zh-CN" altLang="en-US" dirty="0" smtClean="0">
                <a:latin typeface="+mn-ea"/>
                <a:ea typeface="+mn-ea"/>
              </a:rPr>
              <a:t>即北偏西</a:t>
            </a:r>
            <a:r>
              <a:rPr lang="en-US" altLang="zh-CN" dirty="0" smtClean="0">
                <a:latin typeface="+mn-ea"/>
                <a:ea typeface="+mn-ea"/>
              </a:rPr>
              <a:t>45°)</a:t>
            </a:r>
            <a:r>
              <a:rPr lang="zh-CN" altLang="en-US" dirty="0" smtClean="0">
                <a:latin typeface="+mn-ea"/>
                <a:ea typeface="+mn-ea"/>
              </a:rPr>
              <a:t>方向上又分别发现了客轮</a:t>
            </a:r>
            <a:r>
              <a:rPr lang="en-US" altLang="zh-CN" dirty="0" smtClean="0">
                <a:latin typeface="+mn-ea"/>
                <a:ea typeface="+mn-ea"/>
              </a:rPr>
              <a:t>B,</a:t>
            </a:r>
            <a:r>
              <a:rPr lang="zh-CN" altLang="en-US" dirty="0" smtClean="0">
                <a:latin typeface="+mn-ea"/>
                <a:ea typeface="+mn-ea"/>
              </a:rPr>
              <a:t>货轮</a:t>
            </a:r>
            <a:r>
              <a:rPr lang="en-US" altLang="zh-CN" dirty="0" smtClean="0">
                <a:latin typeface="+mn-ea"/>
                <a:ea typeface="+mn-ea"/>
              </a:rPr>
              <a:t>C</a:t>
            </a:r>
            <a:r>
              <a:rPr lang="zh-CN" altLang="en-US" dirty="0" smtClean="0">
                <a:latin typeface="+mn-ea"/>
                <a:ea typeface="+mn-ea"/>
              </a:rPr>
              <a:t>和海岛</a:t>
            </a:r>
            <a:r>
              <a:rPr lang="en-US" altLang="zh-CN" dirty="0" smtClean="0">
                <a:latin typeface="+mn-ea"/>
                <a:ea typeface="+mn-ea"/>
              </a:rPr>
              <a:t>D.</a:t>
            </a:r>
            <a:r>
              <a:rPr lang="zh-CN" altLang="en-US" dirty="0" smtClean="0">
                <a:latin typeface="+mn-ea"/>
                <a:ea typeface="+mn-ea"/>
              </a:rPr>
              <a:t>仿照表示灯塔方位的方法画出表示客轮</a:t>
            </a:r>
            <a:r>
              <a:rPr lang="en-US" altLang="zh-CN" dirty="0" smtClean="0">
                <a:latin typeface="+mn-ea"/>
                <a:ea typeface="+mn-ea"/>
              </a:rPr>
              <a:t>B,</a:t>
            </a:r>
            <a:r>
              <a:rPr lang="zh-CN" altLang="en-US" dirty="0" smtClean="0">
                <a:latin typeface="+mn-ea"/>
                <a:ea typeface="+mn-ea"/>
              </a:rPr>
              <a:t>货轮</a:t>
            </a:r>
            <a:r>
              <a:rPr lang="en-US" altLang="zh-CN" dirty="0" smtClean="0">
                <a:latin typeface="+mn-ea"/>
                <a:ea typeface="+mn-ea"/>
              </a:rPr>
              <a:t>C</a:t>
            </a:r>
            <a:r>
              <a:rPr lang="zh-CN" altLang="en-US" dirty="0" smtClean="0">
                <a:latin typeface="+mn-ea"/>
                <a:ea typeface="+mn-ea"/>
              </a:rPr>
              <a:t>和海岛</a:t>
            </a:r>
            <a:r>
              <a:rPr lang="en-US" altLang="zh-CN" dirty="0" smtClean="0">
                <a:latin typeface="+mn-ea"/>
                <a:ea typeface="+mn-ea"/>
              </a:rPr>
              <a:t>D</a:t>
            </a:r>
            <a:r>
              <a:rPr lang="zh-CN" altLang="en-US" dirty="0" smtClean="0">
                <a:latin typeface="+mn-ea"/>
                <a:ea typeface="+mn-ea"/>
              </a:rPr>
              <a:t>方向的射线</a:t>
            </a:r>
            <a:r>
              <a:rPr lang="en-US" altLang="zh-CN" dirty="0" smtClean="0">
                <a:latin typeface="+mn-ea"/>
                <a:ea typeface="+mn-ea"/>
              </a:rPr>
              <a:t>.</a:t>
            </a:r>
          </a:p>
        </p:txBody>
      </p:sp>
      <p:pic>
        <p:nvPicPr>
          <p:cNvPr id="45059" name="Picture 3" descr="MCj03119660000[1]"/>
          <p:cNvPicPr>
            <a:picLocks noChangeAspect="1" noChangeArrowheads="1"/>
          </p:cNvPicPr>
          <p:nvPr/>
        </p:nvPicPr>
        <p:blipFill>
          <a:blip r:embed="rId2" cstate="email"/>
          <a:srcRect b="39734"/>
          <a:stretch>
            <a:fillRect/>
          </a:stretch>
        </p:blipFill>
        <p:spPr bwMode="auto">
          <a:xfrm>
            <a:off x="4645025" y="2753916"/>
            <a:ext cx="3455988" cy="132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/>
          <p:nvPr/>
        </p:nvGrpSpPr>
        <p:grpSpPr bwMode="auto">
          <a:xfrm>
            <a:off x="6089651" y="2939648"/>
            <a:ext cx="957263" cy="488860"/>
            <a:chOff x="3108" y="1864"/>
            <a:chExt cx="603" cy="325"/>
          </a:xfrm>
        </p:grpSpPr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302" y="1864"/>
              <a:ext cx="409" cy="3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2400" b="1" smtClean="0">
                  <a:latin typeface="+mn-ea"/>
                  <a:ea typeface="+mn-ea"/>
                </a:rPr>
                <a:t>O</a:t>
              </a:r>
            </a:p>
          </p:txBody>
        </p:sp>
        <p:sp>
          <p:nvSpPr>
            <p:cNvPr id="28705" name="Rectangle 6"/>
            <p:cNvSpPr>
              <a:spLocks noChangeArrowheads="1"/>
            </p:cNvSpPr>
            <p:nvPr/>
          </p:nvSpPr>
          <p:spPr bwMode="auto">
            <a:xfrm>
              <a:off x="3108" y="1943"/>
              <a:ext cx="260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b="1">
                  <a:solidFill>
                    <a:srgbClr val="FF0000"/>
                  </a:solidFill>
                  <a:latin typeface="+mn-ea"/>
                  <a:ea typeface="+mn-ea"/>
                </a:rPr>
                <a:t>●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4211638" y="1762125"/>
            <a:ext cx="4265612" cy="2939653"/>
            <a:chOff x="1564" y="1489"/>
            <a:chExt cx="2687" cy="2469"/>
          </a:xfrm>
        </p:grpSpPr>
        <p:sp>
          <p:nvSpPr>
            <p:cNvPr id="28698" name="Line 8"/>
            <p:cNvSpPr>
              <a:spLocks noChangeShapeType="1"/>
            </p:cNvSpPr>
            <p:nvPr/>
          </p:nvSpPr>
          <p:spPr bwMode="auto">
            <a:xfrm>
              <a:off x="1791" y="2704"/>
              <a:ext cx="217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8699" name="Line 9"/>
            <p:cNvSpPr>
              <a:spLocks noChangeShapeType="1"/>
            </p:cNvSpPr>
            <p:nvPr/>
          </p:nvSpPr>
          <p:spPr bwMode="auto">
            <a:xfrm>
              <a:off x="2862" y="1706"/>
              <a:ext cx="0" cy="190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28700" name="Text Box 10"/>
            <p:cNvSpPr txBox="1">
              <a:spLocks noChangeArrowheads="1"/>
            </p:cNvSpPr>
            <p:nvPr/>
          </p:nvSpPr>
          <p:spPr bwMode="auto">
            <a:xfrm>
              <a:off x="3933" y="2604"/>
              <a:ext cx="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b="1" smtClean="0">
                  <a:latin typeface="+mn-ea"/>
                  <a:ea typeface="+mn-ea"/>
                </a:rPr>
                <a:t>东</a:t>
              </a:r>
            </a:p>
          </p:txBody>
        </p:sp>
        <p:sp>
          <p:nvSpPr>
            <p:cNvPr id="28701" name="Text Box 11"/>
            <p:cNvSpPr txBox="1">
              <a:spLocks noChangeArrowheads="1"/>
            </p:cNvSpPr>
            <p:nvPr/>
          </p:nvSpPr>
          <p:spPr bwMode="auto">
            <a:xfrm>
              <a:off x="2726" y="3648"/>
              <a:ext cx="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b="1" smtClean="0">
                  <a:latin typeface="+mn-ea"/>
                  <a:ea typeface="+mn-ea"/>
                </a:rPr>
                <a:t>南</a:t>
              </a:r>
            </a:p>
          </p:txBody>
        </p:sp>
        <p:sp>
          <p:nvSpPr>
            <p:cNvPr id="28702" name="Text Box 12"/>
            <p:cNvSpPr txBox="1">
              <a:spLocks noChangeArrowheads="1"/>
            </p:cNvSpPr>
            <p:nvPr/>
          </p:nvSpPr>
          <p:spPr bwMode="auto">
            <a:xfrm>
              <a:off x="1564" y="2587"/>
              <a:ext cx="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b="1" smtClean="0">
                  <a:latin typeface="+mn-ea"/>
                  <a:ea typeface="+mn-ea"/>
                </a:rPr>
                <a:t>西</a:t>
              </a:r>
            </a:p>
          </p:txBody>
        </p:sp>
        <p:sp>
          <p:nvSpPr>
            <p:cNvPr id="28703" name="Text Box 13"/>
            <p:cNvSpPr txBox="1">
              <a:spLocks noChangeArrowheads="1"/>
            </p:cNvSpPr>
            <p:nvPr/>
          </p:nvSpPr>
          <p:spPr bwMode="auto">
            <a:xfrm>
              <a:off x="2735" y="1489"/>
              <a:ext cx="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b="1" smtClean="0">
                  <a:latin typeface="+mn-ea"/>
                  <a:ea typeface="+mn-ea"/>
                </a:rPr>
                <a:t>北</a:t>
              </a: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8231188" y="4062413"/>
            <a:ext cx="863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noProof="1">
                <a:latin typeface="+mn-ea"/>
                <a:ea typeface="+mn-ea"/>
              </a:rPr>
              <a:t>● </a:t>
            </a:r>
            <a:r>
              <a:rPr lang="en-US" altLang="zh-CN" sz="2400" b="1" noProof="1">
                <a:latin typeface="+mn-ea"/>
                <a:ea typeface="+mn-ea"/>
              </a:rPr>
              <a:t>A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rot="21326536">
            <a:off x="6372225" y="3165873"/>
            <a:ext cx="2305050" cy="129659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grpSp>
        <p:nvGrpSpPr>
          <p:cNvPr id="4" name="Group 16"/>
          <p:cNvGrpSpPr/>
          <p:nvPr/>
        </p:nvGrpSpPr>
        <p:grpSpPr bwMode="auto">
          <a:xfrm>
            <a:off x="6303967" y="3444481"/>
            <a:ext cx="746125" cy="572691"/>
            <a:chOff x="3978" y="2922"/>
            <a:chExt cx="470" cy="481"/>
          </a:xfrm>
        </p:grpSpPr>
        <p:sp>
          <p:nvSpPr>
            <p:cNvPr id="28696" name="Arc 17"/>
            <p:cNvSpPr>
              <a:spLocks noChangeArrowheads="1"/>
            </p:cNvSpPr>
            <p:nvPr/>
          </p:nvSpPr>
          <p:spPr bwMode="auto">
            <a:xfrm flipV="1">
              <a:off x="3978" y="2922"/>
              <a:ext cx="272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4014" y="3015"/>
              <a:ext cx="434" cy="3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zh-CN" sz="2400" b="1" noProof="1">
                  <a:solidFill>
                    <a:srgbClr val="FF0000"/>
                  </a:solidFill>
                  <a:latin typeface="+mn-ea"/>
                  <a:ea typeface="+mn-ea"/>
                </a:rPr>
                <a:t>60°</a:t>
              </a:r>
            </a:p>
          </p:txBody>
        </p:sp>
      </p:grpSp>
      <p:sp>
        <p:nvSpPr>
          <p:cNvPr id="45075" name="Line 19"/>
          <p:cNvSpPr>
            <a:spLocks noChangeShapeType="1"/>
          </p:cNvSpPr>
          <p:nvPr/>
        </p:nvSpPr>
        <p:spPr bwMode="auto">
          <a:xfrm flipV="1">
            <a:off x="6289675" y="1895475"/>
            <a:ext cx="1295400" cy="1295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7164389" y="1934766"/>
            <a:ext cx="9366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noProof="1">
                <a:latin typeface="+mn-ea"/>
                <a:ea typeface="+mn-ea"/>
              </a:rPr>
              <a:t>● </a:t>
            </a:r>
            <a:r>
              <a:rPr lang="en-US" altLang="zh-CN" sz="2400" b="1" noProof="1">
                <a:latin typeface="+mn-ea"/>
                <a:ea typeface="+mn-ea"/>
              </a:rPr>
              <a:t>B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659314" y="2031206"/>
            <a:ext cx="9366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noProof="1">
                <a:latin typeface="+mn-ea"/>
                <a:ea typeface="+mn-ea"/>
              </a:rPr>
              <a:t>● </a:t>
            </a:r>
            <a:r>
              <a:rPr lang="en-US" altLang="zh-CN" sz="2400" b="1" noProof="1">
                <a:latin typeface="+mn-ea"/>
                <a:ea typeface="+mn-ea"/>
              </a:rPr>
              <a:t>D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435601" y="3975498"/>
            <a:ext cx="7778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noProof="1">
                <a:latin typeface="+mn-ea"/>
                <a:ea typeface="+mn-ea"/>
                <a:cs typeface="+mn-ea"/>
              </a:rPr>
              <a:t>C</a:t>
            </a:r>
            <a:r>
              <a:rPr lang="en-US" altLang="zh-CN" b="1" noProof="1">
                <a:latin typeface="+mn-ea"/>
                <a:ea typeface="+mn-ea"/>
                <a:cs typeface="+mn-ea"/>
              </a:rPr>
              <a:t>  ●</a:t>
            </a:r>
            <a:endParaRPr lang="en-US" altLang="zh-CN" b="1" noProof="1">
              <a:latin typeface="+mn-ea"/>
              <a:ea typeface="+mn-ea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H="1">
            <a:off x="5867401" y="3219450"/>
            <a:ext cx="404813" cy="145851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grpSp>
        <p:nvGrpSpPr>
          <p:cNvPr id="5" name="Group 24"/>
          <p:cNvGrpSpPr/>
          <p:nvPr/>
        </p:nvGrpSpPr>
        <p:grpSpPr bwMode="auto">
          <a:xfrm>
            <a:off x="6227763" y="2409825"/>
            <a:ext cx="1008062" cy="475060"/>
            <a:chOff x="3915" y="2033"/>
            <a:chExt cx="635" cy="399"/>
          </a:xfrm>
        </p:grpSpPr>
        <p:sp>
          <p:nvSpPr>
            <p:cNvPr id="19480" name="Text Box 25"/>
            <p:cNvSpPr txBox="1">
              <a:spLocks noChangeArrowheads="1"/>
            </p:cNvSpPr>
            <p:nvPr/>
          </p:nvSpPr>
          <p:spPr bwMode="auto">
            <a:xfrm>
              <a:off x="3915" y="2033"/>
              <a:ext cx="63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 noProof="1">
                  <a:solidFill>
                    <a:srgbClr val="FF0000"/>
                  </a:solidFill>
                  <a:latin typeface="宋体" panose="02010600030101010101" pitchFamily="2" charset="-122"/>
                </a:rPr>
                <a:t>40°</a:t>
              </a:r>
              <a:endParaRPr lang="zh-CN" altLang="zh-CN" sz="2400" b="1" noProof="1">
                <a:solidFill>
                  <a:srgbClr val="FF0000"/>
                </a:solidFill>
                <a:latin typeface="宋体" panose="02010600030101010101" pitchFamily="2" charset="-122"/>
                <a:cs typeface="Tahoma" panose="020B0604030504040204" pitchFamily="34" charset="0"/>
              </a:endParaRPr>
            </a:p>
          </p:txBody>
        </p:sp>
        <p:sp>
          <p:nvSpPr>
            <p:cNvPr id="28695" name="Arc 26"/>
            <p:cNvSpPr>
              <a:spLocks noChangeArrowheads="1"/>
            </p:cNvSpPr>
            <p:nvPr/>
          </p:nvSpPr>
          <p:spPr bwMode="auto">
            <a:xfrm>
              <a:off x="3969" y="2296"/>
              <a:ext cx="181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grpSp>
        <p:nvGrpSpPr>
          <p:cNvPr id="6" name="Group 27"/>
          <p:cNvGrpSpPr/>
          <p:nvPr/>
        </p:nvGrpSpPr>
        <p:grpSpPr bwMode="auto">
          <a:xfrm>
            <a:off x="5867401" y="3868344"/>
            <a:ext cx="936625" cy="581026"/>
            <a:chOff x="4050" y="3748"/>
            <a:chExt cx="590" cy="488"/>
          </a:xfrm>
        </p:grpSpPr>
        <p:sp>
          <p:nvSpPr>
            <p:cNvPr id="28692" name="Arc 28"/>
            <p:cNvSpPr>
              <a:spLocks noChangeArrowheads="1"/>
            </p:cNvSpPr>
            <p:nvPr/>
          </p:nvSpPr>
          <p:spPr bwMode="auto">
            <a:xfrm rot="-2375288" flipH="1" flipV="1">
              <a:off x="4195" y="3748"/>
              <a:ext cx="86" cy="10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5085" name="Rectangle 29"/>
            <p:cNvSpPr>
              <a:spLocks noChangeArrowheads="1"/>
            </p:cNvSpPr>
            <p:nvPr/>
          </p:nvSpPr>
          <p:spPr bwMode="auto">
            <a:xfrm>
              <a:off x="4050" y="3848"/>
              <a:ext cx="590" cy="3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zh-CN" sz="2400" b="1" noProof="1">
                  <a:solidFill>
                    <a:srgbClr val="FF0000"/>
                  </a:solidFill>
                  <a:latin typeface="+mn-ea"/>
                  <a:ea typeface="+mn-ea"/>
                </a:rPr>
                <a:t>10°</a:t>
              </a:r>
            </a:p>
          </p:txBody>
        </p:sp>
      </p:grp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537075" y="2014538"/>
            <a:ext cx="1728788" cy="1188244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grpSp>
        <p:nvGrpSpPr>
          <p:cNvPr id="7" name="Group 31"/>
          <p:cNvGrpSpPr/>
          <p:nvPr/>
        </p:nvGrpSpPr>
        <p:grpSpPr bwMode="auto">
          <a:xfrm rot="21376939">
            <a:off x="5681367" y="2386224"/>
            <a:ext cx="688975" cy="527447"/>
            <a:chOff x="2956" y="3753"/>
            <a:chExt cx="434" cy="443"/>
          </a:xfrm>
        </p:grpSpPr>
        <p:sp>
          <p:nvSpPr>
            <p:cNvPr id="28690" name="Arc 32"/>
            <p:cNvSpPr>
              <a:spLocks noChangeArrowheads="1"/>
            </p:cNvSpPr>
            <p:nvPr/>
          </p:nvSpPr>
          <p:spPr bwMode="auto">
            <a:xfrm rot="-4796841">
              <a:off x="3109" y="4007"/>
              <a:ext cx="136" cy="241"/>
            </a:xfrm>
            <a:custGeom>
              <a:avLst/>
              <a:gdLst>
                <a:gd name="T0" fmla="*/ 0 w 21600"/>
                <a:gd name="T1" fmla="*/ 0 h 28801"/>
                <a:gd name="T2" fmla="*/ 0 w 21600"/>
                <a:gd name="T3" fmla="*/ 0 h 28801"/>
                <a:gd name="T4" fmla="*/ 0 w 21600"/>
                <a:gd name="T5" fmla="*/ 0 h 28801"/>
                <a:gd name="T6" fmla="*/ 0 w 21600"/>
                <a:gd name="T7" fmla="*/ 0 h 28801"/>
                <a:gd name="T8" fmla="*/ 0 w 21600"/>
                <a:gd name="T9" fmla="*/ 0 h 28801"/>
                <a:gd name="T10" fmla="*/ 0 w 21600"/>
                <a:gd name="T11" fmla="*/ 0 h 28801"/>
                <a:gd name="T12" fmla="*/ 0 w 21600"/>
                <a:gd name="T13" fmla="*/ 0 h 288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8801"/>
                <a:gd name="T23" fmla="*/ 21600 w 21600"/>
                <a:gd name="T24" fmla="*/ 28801 h 288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8801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53"/>
                    <a:pt x="21182" y="26488"/>
                    <a:pt x="20364" y="28801"/>
                  </a:cubicBezTo>
                </a:path>
                <a:path w="21600" h="28801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053"/>
                    <a:pt x="21182" y="26488"/>
                    <a:pt x="20364" y="2880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5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auto">
            <a:xfrm>
              <a:off x="2956" y="3753"/>
              <a:ext cx="434" cy="3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zh-CN" sz="2400" b="1" noProof="1">
                  <a:solidFill>
                    <a:srgbClr val="FF0000"/>
                  </a:solidFill>
                  <a:latin typeface="+mn-ea"/>
                  <a:ea typeface="+mn-ea"/>
                </a:rPr>
                <a:t>45°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5059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0" grpId="0" bldLvl="0" animBg="1"/>
      <p:bldP spid="45076" grpId="0" bldLvl="0" animBg="1"/>
      <p:bldP spid="45077" grpId="0" bldLvl="0" animBg="1"/>
      <p:bldP spid="4507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/>
        </p:nvSpPr>
        <p:spPr bwMode="auto">
          <a:xfrm>
            <a:off x="250825" y="1237515"/>
            <a:ext cx="8228013" cy="171047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       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费俊龙、聂海胜乘坐”神舟”六号遨游太空时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我国当时派出远望一号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~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四号船队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跟踪检测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其中远望一、二号停在太平洋洋面上，某一时刻，分别测</a:t>
            </a:r>
            <a:r>
              <a:rPr lang="zh-CN" altLang="en-US" dirty="0" smtClean="0">
                <a:solidFill>
                  <a:srgbClr val="000000"/>
                </a:solidFill>
                <a:latin typeface="+mn-ea"/>
                <a:ea typeface="+mn-ea"/>
              </a:rPr>
              <a:t>得神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舟六号在北偏东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60°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和北偏东</a:t>
            </a:r>
            <a:r>
              <a:rPr lang="en-US" altLang="zh-CN" dirty="0">
                <a:solidFill>
                  <a:srgbClr val="000000"/>
                </a:solidFill>
                <a:latin typeface="+mn-ea"/>
                <a:ea typeface="+mn-ea"/>
              </a:rPr>
              <a:t>30°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的</a:t>
            </a:r>
            <a:r>
              <a:rPr lang="zh-CN" altLang="en-US" dirty="0" smtClean="0">
                <a:solidFill>
                  <a:srgbClr val="000000"/>
                </a:solidFill>
                <a:latin typeface="+mn-ea"/>
                <a:ea typeface="+mn-ea"/>
              </a:rPr>
              <a:t>方向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，你能在下图中画出当时神舟六号所</a:t>
            </a:r>
            <a:r>
              <a:rPr lang="zh-CN" altLang="en-US" dirty="0" smtClean="0">
                <a:solidFill>
                  <a:srgbClr val="000000"/>
                </a:solidFill>
                <a:latin typeface="+mn-ea"/>
                <a:ea typeface="+mn-ea"/>
              </a:rPr>
              <a:t>处的</a:t>
            </a:r>
            <a:r>
              <a:rPr lang="zh-CN" altLang="en-US" dirty="0">
                <a:solidFill>
                  <a:srgbClr val="000000"/>
                </a:solidFill>
                <a:latin typeface="+mn-ea"/>
                <a:ea typeface="+mn-ea"/>
              </a:rPr>
              <a:t>位置吗？</a:t>
            </a:r>
            <a:endParaRPr lang="zh-CN" altLang="en-US" dirty="0">
              <a:latin typeface="+mn-ea"/>
              <a:ea typeface="+mn-ea"/>
            </a:endParaRPr>
          </a:p>
        </p:txBody>
      </p:sp>
      <p:grpSp>
        <p:nvGrpSpPr>
          <p:cNvPr id="20482" name="Group 2"/>
          <p:cNvGrpSpPr/>
          <p:nvPr/>
        </p:nvGrpSpPr>
        <p:grpSpPr bwMode="auto">
          <a:xfrm>
            <a:off x="2987676" y="3813569"/>
            <a:ext cx="4538663" cy="1205414"/>
            <a:chOff x="1655" y="3612"/>
            <a:chExt cx="2496" cy="441"/>
          </a:xfrm>
        </p:grpSpPr>
        <p:sp>
          <p:nvSpPr>
            <p:cNvPr id="29712" name="Rectangle 3"/>
            <p:cNvSpPr>
              <a:spLocks noChangeArrowheads="1"/>
            </p:cNvSpPr>
            <p:nvPr/>
          </p:nvSpPr>
          <p:spPr bwMode="auto">
            <a:xfrm>
              <a:off x="1973" y="3612"/>
              <a:ext cx="21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>
                  <a:latin typeface="+mn-ea"/>
                  <a:ea typeface="+mn-ea"/>
                </a:rPr>
                <a:t>●</a:t>
              </a:r>
            </a:p>
          </p:txBody>
        </p:sp>
        <p:sp>
          <p:nvSpPr>
            <p:cNvPr id="29713" name="Rectangle 4"/>
            <p:cNvSpPr>
              <a:spLocks noChangeArrowheads="1"/>
            </p:cNvSpPr>
            <p:nvPr/>
          </p:nvSpPr>
          <p:spPr bwMode="auto">
            <a:xfrm>
              <a:off x="3527" y="3633"/>
              <a:ext cx="21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2400" b="1">
                  <a:latin typeface="+mn-ea"/>
                  <a:ea typeface="+mn-ea"/>
                </a:rPr>
                <a:t>●</a:t>
              </a:r>
            </a:p>
          </p:txBody>
        </p:sp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1655" y="3884"/>
              <a:ext cx="953" cy="1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noProof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  <a:cs typeface="+mn-ea"/>
                </a:rPr>
                <a:t>远望一号</a:t>
              </a:r>
              <a:endParaRPr lang="zh-CN" altLang="en-US" sz="24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endParaRP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3198" y="3884"/>
              <a:ext cx="953" cy="1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noProof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  <a:cs typeface="+mn-ea"/>
                </a:rPr>
                <a:t>远望二号</a:t>
              </a:r>
              <a:endParaRPr lang="zh-CN" altLang="en-US" sz="2400" b="1" noProof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976564" y="3995738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3768725" y="3164682"/>
            <a:ext cx="0" cy="13501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3781425" y="1921669"/>
            <a:ext cx="4535488" cy="20526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807075" y="4046935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6588125" y="3326606"/>
            <a:ext cx="0" cy="11346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6615113" y="1653778"/>
            <a:ext cx="1655762" cy="23764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8" name="Freeform 14"/>
          <p:cNvSpPr>
            <a:spLocks noChangeArrowheads="1"/>
          </p:cNvSpPr>
          <p:nvPr/>
        </p:nvSpPr>
        <p:spPr bwMode="auto">
          <a:xfrm>
            <a:off x="3768725" y="3639742"/>
            <a:ext cx="382588" cy="173831"/>
          </a:xfrm>
          <a:custGeom>
            <a:avLst/>
            <a:gdLst>
              <a:gd name="T0" fmla="*/ 0 w 370"/>
              <a:gd name="T1" fmla="*/ 2147483647 h 169"/>
              <a:gd name="T2" fmla="*/ 2147483647 w 370"/>
              <a:gd name="T3" fmla="*/ 2147483647 h 169"/>
              <a:gd name="T4" fmla="*/ 2147483647 w 370"/>
              <a:gd name="T5" fmla="*/ 2147483647 h 169"/>
              <a:gd name="T6" fmla="*/ 2147483647 w 370"/>
              <a:gd name="T7" fmla="*/ 2147483647 h 169"/>
              <a:gd name="T8" fmla="*/ 2147483647 w 370"/>
              <a:gd name="T9" fmla="*/ 2147483647 h 1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0"/>
              <a:gd name="T16" fmla="*/ 0 h 169"/>
              <a:gd name="T17" fmla="*/ 370 w 370"/>
              <a:gd name="T18" fmla="*/ 169 h 1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0" h="169">
                <a:moveTo>
                  <a:pt x="0" y="23"/>
                </a:moveTo>
                <a:cubicBezTo>
                  <a:pt x="97" y="12"/>
                  <a:pt x="197" y="0"/>
                  <a:pt x="292" y="32"/>
                </a:cubicBezTo>
                <a:cubicBezTo>
                  <a:pt x="298" y="38"/>
                  <a:pt x="304" y="45"/>
                  <a:pt x="311" y="50"/>
                </a:cubicBezTo>
                <a:cubicBezTo>
                  <a:pt x="319" y="55"/>
                  <a:pt x="331" y="54"/>
                  <a:pt x="338" y="60"/>
                </a:cubicBezTo>
                <a:cubicBezTo>
                  <a:pt x="370" y="86"/>
                  <a:pt x="365" y="134"/>
                  <a:pt x="365" y="169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9" name="Freeform 15"/>
          <p:cNvSpPr>
            <a:spLocks noChangeArrowheads="1"/>
          </p:cNvSpPr>
          <p:nvPr/>
        </p:nvSpPr>
        <p:spPr bwMode="auto">
          <a:xfrm>
            <a:off x="6545264" y="3611166"/>
            <a:ext cx="331787" cy="71438"/>
          </a:xfrm>
          <a:custGeom>
            <a:avLst/>
            <a:gdLst>
              <a:gd name="T0" fmla="*/ 2147483647 w 209"/>
              <a:gd name="T1" fmla="*/ 2147483647 h 60"/>
              <a:gd name="T2" fmla="*/ 2147483647 w 209"/>
              <a:gd name="T3" fmla="*/ 2147483647 h 60"/>
              <a:gd name="T4" fmla="*/ 2147483647 w 209"/>
              <a:gd name="T5" fmla="*/ 2147483647 h 60"/>
              <a:gd name="T6" fmla="*/ 2147483647 w 209"/>
              <a:gd name="T7" fmla="*/ 2147483647 h 60"/>
              <a:gd name="T8" fmla="*/ 2147483647 w 209"/>
              <a:gd name="T9" fmla="*/ 2147483647 h 60"/>
              <a:gd name="T10" fmla="*/ 2147483647 w 209"/>
              <a:gd name="T11" fmla="*/ 2147483647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9"/>
              <a:gd name="T19" fmla="*/ 0 h 60"/>
              <a:gd name="T20" fmla="*/ 209 w 209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9" h="60">
                <a:moveTo>
                  <a:pt x="28" y="25"/>
                </a:moveTo>
                <a:cubicBezTo>
                  <a:pt x="89" y="5"/>
                  <a:pt x="92" y="0"/>
                  <a:pt x="192" y="25"/>
                </a:cubicBezTo>
                <a:cubicBezTo>
                  <a:pt x="202" y="27"/>
                  <a:pt x="209" y="48"/>
                  <a:pt x="201" y="53"/>
                </a:cubicBezTo>
                <a:cubicBezTo>
                  <a:pt x="191" y="60"/>
                  <a:pt x="177" y="47"/>
                  <a:pt x="165" y="43"/>
                </a:cubicBezTo>
                <a:cubicBezTo>
                  <a:pt x="148" y="38"/>
                  <a:pt x="0" y="3"/>
                  <a:pt x="137" y="25"/>
                </a:cubicBezTo>
                <a:cubicBezTo>
                  <a:pt x="158" y="45"/>
                  <a:pt x="147" y="43"/>
                  <a:pt x="165" y="4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852864" y="3380185"/>
            <a:ext cx="70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60°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588125" y="3325416"/>
            <a:ext cx="649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30°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800976" y="1885951"/>
            <a:ext cx="385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●</a:t>
            </a:r>
          </a:p>
        </p:txBody>
      </p:sp>
      <p:sp>
        <p:nvSpPr>
          <p:cNvPr id="20498" name="圆角矩形 31"/>
          <p:cNvSpPr>
            <a:spLocks noChangeArrowheads="1"/>
          </p:cNvSpPr>
          <p:nvPr/>
        </p:nvSpPr>
        <p:spPr bwMode="auto">
          <a:xfrm>
            <a:off x="250825" y="681038"/>
            <a:ext cx="1441450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/>
      <p:bldP spid="47121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/>
        </p:nvSpPr>
        <p:spPr bwMode="auto">
          <a:xfrm>
            <a:off x="395289" y="1977629"/>
            <a:ext cx="805815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+mn-ea"/>
                <a:ea typeface="+mn-ea"/>
              </a:rPr>
              <a:t>     2.</a:t>
            </a:r>
            <a:r>
              <a:rPr lang="zh-CN" altLang="en-US" sz="2000" dirty="0">
                <a:latin typeface="+mn-ea"/>
                <a:ea typeface="+mn-ea"/>
              </a:rPr>
              <a:t>如图</a:t>
            </a:r>
            <a:r>
              <a:rPr lang="en-US" altLang="zh-CN" sz="2000" dirty="0">
                <a:latin typeface="+mn-ea"/>
                <a:ea typeface="+mn-ea"/>
              </a:rPr>
              <a:t>, ∠COD= ∠EOD=90°, C</a:t>
            </a:r>
            <a:r>
              <a:rPr lang="zh-CN" altLang="en-US" sz="2000" dirty="0">
                <a:latin typeface="+mn-ea"/>
                <a:ea typeface="+mn-ea"/>
              </a:rPr>
              <a:t>、</a:t>
            </a:r>
            <a:r>
              <a:rPr lang="en-US" altLang="zh-CN" sz="2000" dirty="0">
                <a:latin typeface="+mn-ea"/>
                <a:ea typeface="+mn-ea"/>
              </a:rPr>
              <a:t>O</a:t>
            </a:r>
            <a:r>
              <a:rPr lang="zh-CN" altLang="en-US" sz="2000" dirty="0">
                <a:latin typeface="+mn-ea"/>
                <a:ea typeface="+mn-ea"/>
              </a:rPr>
              <a:t>、</a:t>
            </a:r>
            <a:r>
              <a:rPr lang="en-US" altLang="zh-CN" sz="2000" dirty="0">
                <a:latin typeface="+mn-ea"/>
                <a:ea typeface="+mn-ea"/>
              </a:rPr>
              <a:t>E</a:t>
            </a:r>
            <a:r>
              <a:rPr lang="zh-CN" altLang="en-US" sz="2000" dirty="0">
                <a:latin typeface="+mn-ea"/>
                <a:ea typeface="+mn-ea"/>
              </a:rPr>
              <a:t>在一条直线上</a:t>
            </a:r>
            <a:r>
              <a:rPr lang="en-US" altLang="zh-CN" sz="2000" dirty="0">
                <a:latin typeface="+mn-ea"/>
                <a:ea typeface="+mn-ea"/>
              </a:rPr>
              <a:t>, </a:t>
            </a:r>
            <a:r>
              <a:rPr lang="zh-CN" altLang="en-US" sz="2000" dirty="0">
                <a:latin typeface="+mn-ea"/>
                <a:ea typeface="+mn-ea"/>
              </a:rPr>
              <a:t>且∠</a:t>
            </a:r>
            <a:r>
              <a:rPr lang="en-US" altLang="zh-CN" sz="2000" dirty="0">
                <a:latin typeface="+mn-ea"/>
                <a:ea typeface="+mn-ea"/>
              </a:rPr>
              <a:t>2= ∠4, </a:t>
            </a:r>
            <a:r>
              <a:rPr lang="zh-CN" altLang="en-US" sz="2000" dirty="0">
                <a:latin typeface="+mn-ea"/>
                <a:ea typeface="+mn-ea"/>
              </a:rPr>
              <a:t>请说出∠</a:t>
            </a:r>
            <a:r>
              <a:rPr lang="en-US" altLang="zh-CN" sz="2000" dirty="0">
                <a:latin typeface="+mn-ea"/>
                <a:ea typeface="+mn-ea"/>
              </a:rPr>
              <a:t>1</a:t>
            </a:r>
            <a:r>
              <a:rPr lang="zh-CN" altLang="en-US" sz="2000" dirty="0">
                <a:latin typeface="+mn-ea"/>
                <a:ea typeface="+mn-ea"/>
              </a:rPr>
              <a:t>与∠</a:t>
            </a:r>
            <a:r>
              <a:rPr lang="en-US" altLang="zh-CN" sz="2000" dirty="0">
                <a:latin typeface="+mn-ea"/>
                <a:ea typeface="+mn-ea"/>
              </a:rPr>
              <a:t>3</a:t>
            </a:r>
            <a:r>
              <a:rPr lang="zh-CN" altLang="en-US" sz="2000" dirty="0">
                <a:latin typeface="+mn-ea"/>
                <a:ea typeface="+mn-ea"/>
              </a:rPr>
              <a:t>之间的关系</a:t>
            </a:r>
            <a:r>
              <a:rPr lang="en-US" altLang="zh-CN" sz="2000" dirty="0">
                <a:latin typeface="+mn-ea"/>
                <a:ea typeface="+mn-ea"/>
              </a:rPr>
              <a:t>?</a:t>
            </a:r>
            <a:r>
              <a:rPr lang="zh-CN" altLang="en-US" sz="2000" dirty="0">
                <a:latin typeface="+mn-ea"/>
                <a:ea typeface="+mn-ea"/>
              </a:rPr>
              <a:t>并试着说明理由</a:t>
            </a:r>
            <a:r>
              <a:rPr lang="en-US" altLang="zh-CN" sz="2000" dirty="0">
                <a:latin typeface="+mn-ea"/>
                <a:ea typeface="+mn-ea"/>
              </a:rPr>
              <a:t>? </a:t>
            </a:r>
          </a:p>
        </p:txBody>
      </p:sp>
      <p:grpSp>
        <p:nvGrpSpPr>
          <p:cNvPr id="22530" name="组合 2"/>
          <p:cNvGrpSpPr/>
          <p:nvPr/>
        </p:nvGrpSpPr>
        <p:grpSpPr bwMode="auto">
          <a:xfrm>
            <a:off x="611189" y="789385"/>
            <a:ext cx="7146925" cy="885825"/>
            <a:chOff x="1287" y="1610"/>
            <a:chExt cx="11527" cy="1945"/>
          </a:xfrm>
        </p:grpSpPr>
        <p:grpSp>
          <p:nvGrpSpPr>
            <p:cNvPr id="22531" name="组合 25601"/>
            <p:cNvGrpSpPr>
              <a:grpSpLocks noChangeAspect="1"/>
            </p:cNvGrpSpPr>
            <p:nvPr/>
          </p:nvGrpSpPr>
          <p:grpSpPr bwMode="auto">
            <a:xfrm>
              <a:off x="1287" y="1658"/>
              <a:ext cx="11527" cy="1897"/>
              <a:chOff x="-283" y="20"/>
              <a:chExt cx="6295" cy="1036"/>
            </a:xfrm>
          </p:grpSpPr>
          <p:pic>
            <p:nvPicPr>
              <p:cNvPr id="22532" name="图片 25602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1125" y="20"/>
                <a:ext cx="4887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33" name="图片 2560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-283" y="652"/>
                <a:ext cx="32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0736" name="文本框 1"/>
            <p:cNvSpPr txBox="1">
              <a:spLocks noChangeArrowheads="1"/>
            </p:cNvSpPr>
            <p:nvPr/>
          </p:nvSpPr>
          <p:spPr bwMode="auto">
            <a:xfrm>
              <a:off x="2145" y="1610"/>
              <a:ext cx="1992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400" dirty="0" smtClean="0">
                  <a:latin typeface="+mn-ea"/>
                  <a:ea typeface="+mn-ea"/>
                </a:rPr>
                <a:t>1.</a:t>
              </a:r>
              <a:r>
                <a:rPr lang="zh-CN" altLang="en-US" sz="2400" dirty="0" smtClean="0">
                  <a:latin typeface="+mn-ea"/>
                  <a:ea typeface="+mn-ea"/>
                </a:rPr>
                <a:t>如果</a:t>
              </a:r>
            </a:p>
          </p:txBody>
        </p:sp>
      </p:grpSp>
      <p:sp>
        <p:nvSpPr>
          <p:cNvPr id="22536" name="文本框 3"/>
          <p:cNvSpPr txBox="1">
            <a:spLocks noChangeArrowheads="1"/>
          </p:cNvSpPr>
          <p:nvPr/>
        </p:nvSpPr>
        <p:spPr bwMode="auto">
          <a:xfrm>
            <a:off x="1700214" y="1301353"/>
            <a:ext cx="955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62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sp>
        <p:nvSpPr>
          <p:cNvPr id="22537" name="文本框 4"/>
          <p:cNvSpPr txBox="1">
            <a:spLocks noChangeArrowheads="1"/>
          </p:cNvSpPr>
          <p:nvPr/>
        </p:nvSpPr>
        <p:spPr bwMode="auto">
          <a:xfrm>
            <a:off x="3357563" y="1301354"/>
            <a:ext cx="817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28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4887914" y="3228975"/>
            <a:ext cx="3565525" cy="1664494"/>
            <a:chOff x="7612" y="6250"/>
            <a:chExt cx="5615" cy="3495"/>
          </a:xfrm>
        </p:grpSpPr>
        <p:grpSp>
          <p:nvGrpSpPr>
            <p:cNvPr id="22538" name="组合 6"/>
            <p:cNvGrpSpPr/>
            <p:nvPr/>
          </p:nvGrpSpPr>
          <p:grpSpPr bwMode="auto">
            <a:xfrm>
              <a:off x="7612" y="6250"/>
              <a:ext cx="5615" cy="3495"/>
              <a:chOff x="7612" y="6250"/>
              <a:chExt cx="5615" cy="3495"/>
            </a:xfrm>
          </p:grpSpPr>
          <p:pic>
            <p:nvPicPr>
              <p:cNvPr id="22539" name="Picture 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612" y="6250"/>
                <a:ext cx="5615" cy="3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734" name="文本框 5"/>
              <p:cNvSpPr txBox="1">
                <a:spLocks noChangeArrowheads="1"/>
              </p:cNvSpPr>
              <p:nvPr/>
            </p:nvSpPr>
            <p:spPr bwMode="auto">
              <a:xfrm>
                <a:off x="10032" y="8890"/>
                <a:ext cx="589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b="1" smtClean="0">
                    <a:latin typeface="+mn-ea"/>
                    <a:ea typeface="+mn-ea"/>
                    <a:sym typeface="Arial" panose="020B0604020202020204" pitchFamily="34" charset="0"/>
                  </a:rPr>
                  <a:t>O</a:t>
                </a:r>
              </a:p>
            </p:txBody>
          </p:sp>
        </p:grpSp>
        <p:sp>
          <p:nvSpPr>
            <p:cNvPr id="30731" name="任意多边形 8"/>
            <p:cNvSpPr>
              <a:spLocks noChangeArrowheads="1"/>
            </p:cNvSpPr>
            <p:nvPr/>
          </p:nvSpPr>
          <p:spPr bwMode="auto">
            <a:xfrm rot="-960000">
              <a:off x="10307" y="8108"/>
              <a:ext cx="227" cy="175"/>
            </a:xfrm>
            <a:custGeom>
              <a:avLst/>
              <a:gdLst>
                <a:gd name="T0" fmla="*/ 0 w 156990"/>
                <a:gd name="T1" fmla="*/ 0 h 111200"/>
                <a:gd name="T2" fmla="*/ 0 w 156990"/>
                <a:gd name="T3" fmla="*/ 0 h 111200"/>
                <a:gd name="T4" fmla="*/ 0 w 156990"/>
                <a:gd name="T5" fmla="*/ 0 h 111200"/>
                <a:gd name="T6" fmla="*/ 0 w 156990"/>
                <a:gd name="T7" fmla="*/ 0 h 11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990"/>
                <a:gd name="T13" fmla="*/ 0 h 111200"/>
                <a:gd name="T14" fmla="*/ 156990 w 156990"/>
                <a:gd name="T15" fmla="*/ 111200 h 11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990" h="111200">
                  <a:moveTo>
                    <a:pt x="0" y="3250"/>
                  </a:moveTo>
                  <a:cubicBezTo>
                    <a:pt x="13335" y="2615"/>
                    <a:pt x="43180" y="-3734"/>
                    <a:pt x="72390" y="3250"/>
                  </a:cubicBezTo>
                  <a:cubicBezTo>
                    <a:pt x="101600" y="10235"/>
                    <a:pt x="127635" y="17855"/>
                    <a:pt x="144780" y="39445"/>
                  </a:cubicBezTo>
                  <a:cubicBezTo>
                    <a:pt x="161925" y="61035"/>
                    <a:pt x="155575" y="97865"/>
                    <a:pt x="156845" y="11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30732" name="任意多边形 9"/>
            <p:cNvSpPr>
              <a:spLocks noChangeArrowheads="1"/>
            </p:cNvSpPr>
            <p:nvPr/>
          </p:nvSpPr>
          <p:spPr bwMode="auto">
            <a:xfrm rot="-6420000">
              <a:off x="9257" y="8653"/>
              <a:ext cx="225" cy="175"/>
            </a:xfrm>
            <a:custGeom>
              <a:avLst/>
              <a:gdLst>
                <a:gd name="T0" fmla="*/ 0 w 156991"/>
                <a:gd name="T1" fmla="*/ 0 h 111200"/>
                <a:gd name="T2" fmla="*/ 0 w 156991"/>
                <a:gd name="T3" fmla="*/ 0 h 111200"/>
                <a:gd name="T4" fmla="*/ 0 w 156991"/>
                <a:gd name="T5" fmla="*/ 0 h 111200"/>
                <a:gd name="T6" fmla="*/ 0 w 156991"/>
                <a:gd name="T7" fmla="*/ 0 h 11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991"/>
                <a:gd name="T13" fmla="*/ 0 h 111200"/>
                <a:gd name="T14" fmla="*/ 156991 w 156991"/>
                <a:gd name="T15" fmla="*/ 111200 h 11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991" h="111200">
                  <a:moveTo>
                    <a:pt x="0" y="3250"/>
                  </a:moveTo>
                  <a:cubicBezTo>
                    <a:pt x="13335" y="2615"/>
                    <a:pt x="43180" y="-3735"/>
                    <a:pt x="72390" y="3250"/>
                  </a:cubicBezTo>
                  <a:cubicBezTo>
                    <a:pt x="101600" y="10235"/>
                    <a:pt x="127635" y="17855"/>
                    <a:pt x="144780" y="39445"/>
                  </a:cubicBezTo>
                  <a:cubicBezTo>
                    <a:pt x="161925" y="61035"/>
                    <a:pt x="155575" y="97865"/>
                    <a:pt x="156845" y="11120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sp>
        <p:nvSpPr>
          <p:cNvPr id="12" name="任意多边形 11"/>
          <p:cNvSpPr>
            <a:spLocks noChangeArrowheads="1"/>
          </p:cNvSpPr>
          <p:nvPr/>
        </p:nvSpPr>
        <p:spPr bwMode="auto">
          <a:xfrm rot="21240000">
            <a:off x="6683376" y="4344592"/>
            <a:ext cx="144463" cy="134540"/>
          </a:xfrm>
          <a:custGeom>
            <a:avLst/>
            <a:gdLst>
              <a:gd name="T0" fmla="*/ 0 w 156991"/>
              <a:gd name="T1" fmla="*/ 13644 h 111200"/>
              <a:gd name="T2" fmla="*/ 56405 w 156991"/>
              <a:gd name="T3" fmla="*/ 13644 h 111200"/>
              <a:gd name="T4" fmla="*/ 112811 w 156991"/>
              <a:gd name="T5" fmla="*/ 165596 h 111200"/>
              <a:gd name="T6" fmla="*/ 122213 w 156991"/>
              <a:gd name="T7" fmla="*/ 466835 h 111200"/>
              <a:gd name="T8" fmla="*/ 0 60000 65536"/>
              <a:gd name="T9" fmla="*/ 0 60000 65536"/>
              <a:gd name="T10" fmla="*/ 0 60000 65536"/>
              <a:gd name="T11" fmla="*/ 0 60000 65536"/>
              <a:gd name="T12" fmla="*/ 0 w 156991"/>
              <a:gd name="T13" fmla="*/ 0 h 111200"/>
              <a:gd name="T14" fmla="*/ 156991 w 156991"/>
              <a:gd name="T15" fmla="*/ 111200 h 11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6991" h="111200">
                <a:moveTo>
                  <a:pt x="0" y="3250"/>
                </a:moveTo>
                <a:cubicBezTo>
                  <a:pt x="13335" y="2615"/>
                  <a:pt x="43180" y="-3735"/>
                  <a:pt x="72390" y="3250"/>
                </a:cubicBezTo>
                <a:cubicBezTo>
                  <a:pt x="101600" y="10235"/>
                  <a:pt x="127635" y="17855"/>
                  <a:pt x="144780" y="39445"/>
                </a:cubicBezTo>
                <a:cubicBezTo>
                  <a:pt x="161925" y="61035"/>
                  <a:pt x="155575" y="97865"/>
                  <a:pt x="156845" y="1112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3" name="任意多边形 12"/>
          <p:cNvSpPr>
            <a:spLocks noChangeArrowheads="1"/>
          </p:cNvSpPr>
          <p:nvPr/>
        </p:nvSpPr>
        <p:spPr bwMode="auto">
          <a:xfrm rot="16560000">
            <a:off x="6429178" y="4286846"/>
            <a:ext cx="108347" cy="180975"/>
          </a:xfrm>
          <a:custGeom>
            <a:avLst/>
            <a:gdLst>
              <a:gd name="T0" fmla="*/ 0 w 156991"/>
              <a:gd name="T1" fmla="*/ 14009 h 111200"/>
              <a:gd name="T2" fmla="*/ 56405 w 156991"/>
              <a:gd name="T3" fmla="*/ 14009 h 111200"/>
              <a:gd name="T4" fmla="*/ 112810 w 156991"/>
              <a:gd name="T5" fmla="*/ 170033 h 111200"/>
              <a:gd name="T6" fmla="*/ 122211 w 156991"/>
              <a:gd name="T7" fmla="*/ 479343 h 111200"/>
              <a:gd name="T8" fmla="*/ 0 60000 65536"/>
              <a:gd name="T9" fmla="*/ 0 60000 65536"/>
              <a:gd name="T10" fmla="*/ 0 60000 65536"/>
              <a:gd name="T11" fmla="*/ 0 60000 65536"/>
              <a:gd name="T12" fmla="*/ 0 w 156991"/>
              <a:gd name="T13" fmla="*/ 0 h 111200"/>
              <a:gd name="T14" fmla="*/ 156991 w 156991"/>
              <a:gd name="T15" fmla="*/ 111200 h 11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6991" h="111200">
                <a:moveTo>
                  <a:pt x="0" y="3250"/>
                </a:moveTo>
                <a:cubicBezTo>
                  <a:pt x="13335" y="2615"/>
                  <a:pt x="43180" y="-3735"/>
                  <a:pt x="72390" y="3250"/>
                </a:cubicBezTo>
                <a:cubicBezTo>
                  <a:pt x="101600" y="10235"/>
                  <a:pt x="127635" y="17855"/>
                  <a:pt x="144780" y="39445"/>
                </a:cubicBezTo>
                <a:cubicBezTo>
                  <a:pt x="161925" y="61035"/>
                  <a:pt x="155575" y="97865"/>
                  <a:pt x="156845" y="1112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14347" y="3481668"/>
            <a:ext cx="440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∠</a:t>
            </a: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1</a:t>
            </a: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与∠</a:t>
            </a: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3</a:t>
            </a: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相等</a:t>
            </a: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(</a:t>
            </a:r>
            <a:r>
              <a:rPr lang="zh-CN" altLang="en-US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等角的余角相等</a:t>
            </a: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图片 21527" descr="U)~)ZD53]@IZ@IFZVYFAWD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8589" y="2430066"/>
            <a:ext cx="2352675" cy="15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6" name="表格 21505"/>
          <p:cNvGraphicFramePr/>
          <p:nvPr/>
        </p:nvGraphicFramePr>
        <p:xfrm>
          <a:off x="611188" y="844154"/>
          <a:ext cx="8153400" cy="3840957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11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 dirty="0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b="1">
                          <a:latin typeface="+mn-ea"/>
                          <a:ea typeface="+mn-ea"/>
                        </a:rPr>
                        <a:t>互余</a:t>
                      </a: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b="1">
                          <a:latin typeface="+mn-ea"/>
                          <a:ea typeface="+mn-ea"/>
                        </a:rPr>
                        <a:t>互补</a:t>
                      </a: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39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b="1">
                          <a:latin typeface="+mn-ea"/>
                          <a:ea typeface="+mn-ea"/>
                        </a:rPr>
                        <a:t>两角间的数量关系</a:t>
                      </a: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1800" b="1" dirty="0">
                        <a:latin typeface="+mn-ea"/>
                        <a:ea typeface="+mn-ea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800" b="1" dirty="0">
                          <a:latin typeface="+mn-ea"/>
                          <a:ea typeface="+mn-ea"/>
                        </a:rPr>
                        <a:t>对应图形</a:t>
                      </a: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 dirty="0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18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230000"/>
                        </a:lnSpc>
                        <a:buNone/>
                      </a:pPr>
                      <a:r>
                        <a:rPr lang="zh-CN" altLang="en-US" sz="1800" b="1">
                          <a:latin typeface="+mn-ea"/>
                          <a:ea typeface="+mn-ea"/>
                        </a:rPr>
                        <a:t>性质</a:t>
                      </a: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1" dirty="0">
                        <a:latin typeface="+mn-ea"/>
                        <a:ea typeface="+mn-ea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29" name="图片 21528" descr="EQ]NN40$T~Z[[$ZZTH9YP{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0388" y="2441973"/>
            <a:ext cx="3048000" cy="12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图片 215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87625" y="1434704"/>
            <a:ext cx="2305050" cy="40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图片 2153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83263" y="1358504"/>
            <a:ext cx="2443162" cy="39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2" name="文本框 21531"/>
          <p:cNvSpPr txBox="1">
            <a:spLocks noChangeArrowheads="1"/>
          </p:cNvSpPr>
          <p:nvPr/>
        </p:nvSpPr>
        <p:spPr bwMode="auto">
          <a:xfrm>
            <a:off x="2808288" y="3792141"/>
            <a:ext cx="2819400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b="1" smtClean="0">
                <a:latin typeface="+mn-ea"/>
                <a:ea typeface="+mn-ea"/>
              </a:rPr>
              <a:t>同角或等角的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smtClean="0">
                <a:latin typeface="+mn-ea"/>
                <a:ea typeface="+mn-ea"/>
              </a:rPr>
              <a:t>余角相等</a:t>
            </a:r>
          </a:p>
        </p:txBody>
      </p:sp>
      <p:sp>
        <p:nvSpPr>
          <p:cNvPr id="21533" name="文本框 21532"/>
          <p:cNvSpPr txBox="1">
            <a:spLocks noChangeArrowheads="1"/>
          </p:cNvSpPr>
          <p:nvPr/>
        </p:nvSpPr>
        <p:spPr bwMode="auto">
          <a:xfrm>
            <a:off x="6084888" y="3782616"/>
            <a:ext cx="2819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latin typeface="+mn-ea"/>
                <a:ea typeface="+mn-ea"/>
              </a:rPr>
              <a:t>同角或等角的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latin typeface="+mn-ea"/>
                <a:ea typeface="+mn-ea"/>
              </a:rPr>
              <a:t>补角相等 </a:t>
            </a:r>
          </a:p>
        </p:txBody>
      </p:sp>
      <p:pic>
        <p:nvPicPr>
          <p:cNvPr id="21537" name="图片 2153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3489" y="1815704"/>
            <a:ext cx="2479675" cy="42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8" name="图片 2153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630864" y="1815704"/>
            <a:ext cx="2740025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/>
      <p:bldP spid="215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组合 1"/>
          <p:cNvGrpSpPr/>
          <p:nvPr/>
        </p:nvGrpSpPr>
        <p:grpSpPr bwMode="auto">
          <a:xfrm>
            <a:off x="231776" y="677466"/>
            <a:ext cx="1630363" cy="511969"/>
            <a:chOff x="468313" y="982663"/>
            <a:chExt cx="1630362" cy="682625"/>
          </a:xfrm>
        </p:grpSpPr>
        <p:pic>
          <p:nvPicPr>
            <p:cNvPr id="4098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" name="TextBox 20"/>
            <p:cNvSpPr txBox="1">
              <a:spLocks noChangeArrowheads="1"/>
            </p:cNvSpPr>
            <p:nvPr/>
          </p:nvSpPr>
          <p:spPr bwMode="auto">
            <a:xfrm>
              <a:off x="606425" y="1092102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学习目标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382704" y="1347614"/>
            <a:ext cx="7688263" cy="2807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+mn-ea"/>
                <a:ea typeface="+mn-ea"/>
              </a:rPr>
              <a:t>1</a:t>
            </a:r>
            <a:r>
              <a:rPr lang="zh-CN" altLang="zh-CN" sz="2000" dirty="0">
                <a:latin typeface="+mn-ea"/>
                <a:ea typeface="+mn-ea"/>
              </a:rPr>
              <a:t>．了解余角、补角的概念，掌握余角和补角的性质．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+mn-ea"/>
                <a:ea typeface="+mn-ea"/>
              </a:rPr>
              <a:t>2</a:t>
            </a:r>
            <a:r>
              <a:rPr lang="zh-CN" altLang="zh-CN" sz="2000" dirty="0">
                <a:latin typeface="+mn-ea"/>
                <a:ea typeface="+mn-ea"/>
              </a:rPr>
              <a:t>．了解方位角，能确定物体的具体方位</a:t>
            </a:r>
            <a:r>
              <a:rPr lang="zh-CN" altLang="zh-CN" sz="2000" dirty="0" smtClean="0">
                <a:latin typeface="+mn-ea"/>
                <a:ea typeface="+mn-ea"/>
              </a:rPr>
              <a:t>．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【学习重点】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latin typeface="+mn-ea"/>
                <a:ea typeface="+mn-ea"/>
              </a:rPr>
              <a:t>余角和补角的性质．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【学习难点】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latin typeface="+mn-ea"/>
                <a:ea typeface="+mn-ea"/>
              </a:rPr>
              <a:t>方位角的应用</a:t>
            </a:r>
            <a:endParaRPr lang="zh-CN" altLang="en-US" sz="2000" dirty="0">
              <a:latin typeface="+mn-ea"/>
              <a:ea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 descr="ldmsapp?lettsid=HAeWgHFoInQAsmxO&amp;mid=1tbiAQ3y9j9nVCiiCwABsE%250A1%250A8388762%250A1&amp;funcid=readpart&amp;part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39938" y="735807"/>
            <a:ext cx="5022850" cy="411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3343276" y="4541044"/>
            <a:ext cx="345916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3406776" y="935831"/>
            <a:ext cx="614363" cy="36337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5294314" y="956072"/>
            <a:ext cx="422275" cy="357544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2" name="Freeform 6"/>
          <p:cNvSpPr>
            <a:spLocks noChangeArrowheads="1"/>
          </p:cNvSpPr>
          <p:nvPr/>
        </p:nvSpPr>
        <p:spPr bwMode="auto">
          <a:xfrm>
            <a:off x="5354638" y="4152900"/>
            <a:ext cx="361950" cy="378619"/>
          </a:xfrm>
          <a:custGeom>
            <a:avLst/>
            <a:gdLst>
              <a:gd name="T0" fmla="*/ 0 w 159"/>
              <a:gd name="T1" fmla="*/ 0 h 318"/>
              <a:gd name="T2" fmla="*/ 2147483647 w 159"/>
              <a:gd name="T3" fmla="*/ 2147483647 h 318"/>
              <a:gd name="T4" fmla="*/ 2147483647 w 159"/>
              <a:gd name="T5" fmla="*/ 2147483647 h 318"/>
              <a:gd name="T6" fmla="*/ 0 60000 65536"/>
              <a:gd name="T7" fmla="*/ 0 60000 65536"/>
              <a:gd name="T8" fmla="*/ 0 60000 65536"/>
              <a:gd name="T9" fmla="*/ 0 w 159"/>
              <a:gd name="T10" fmla="*/ 0 h 318"/>
              <a:gd name="T11" fmla="*/ 159 w 159"/>
              <a:gd name="T12" fmla="*/ 318 h 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318">
                <a:moveTo>
                  <a:pt x="0" y="0"/>
                </a:moveTo>
                <a:cubicBezTo>
                  <a:pt x="56" y="41"/>
                  <a:pt x="113" y="83"/>
                  <a:pt x="136" y="136"/>
                </a:cubicBezTo>
                <a:cubicBezTo>
                  <a:pt x="159" y="189"/>
                  <a:pt x="136" y="288"/>
                  <a:pt x="136" y="318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3355975" y="1154906"/>
            <a:ext cx="1588" cy="34051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4" name="Freeform 8"/>
          <p:cNvSpPr>
            <a:spLocks noChangeArrowheads="1"/>
          </p:cNvSpPr>
          <p:nvPr/>
        </p:nvSpPr>
        <p:spPr bwMode="auto">
          <a:xfrm>
            <a:off x="3357563" y="3549254"/>
            <a:ext cx="182562" cy="57150"/>
          </a:xfrm>
          <a:custGeom>
            <a:avLst/>
            <a:gdLst>
              <a:gd name="T0" fmla="*/ 0 w 136"/>
              <a:gd name="T1" fmla="*/ 2147483647 h 45"/>
              <a:gd name="T2" fmla="*/ 2147483647 w 136"/>
              <a:gd name="T3" fmla="*/ 0 h 45"/>
              <a:gd name="T4" fmla="*/ 2147483647 w 136"/>
              <a:gd name="T5" fmla="*/ 2147483647 h 45"/>
              <a:gd name="T6" fmla="*/ 0 60000 65536"/>
              <a:gd name="T7" fmla="*/ 0 60000 65536"/>
              <a:gd name="T8" fmla="*/ 0 60000 65536"/>
              <a:gd name="T9" fmla="*/ 0 w 136"/>
              <a:gd name="T10" fmla="*/ 0 h 45"/>
              <a:gd name="T11" fmla="*/ 136 w 136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45">
                <a:moveTo>
                  <a:pt x="0" y="45"/>
                </a:moveTo>
                <a:cubicBezTo>
                  <a:pt x="34" y="22"/>
                  <a:pt x="68" y="0"/>
                  <a:pt x="91" y="0"/>
                </a:cubicBezTo>
                <a:cubicBezTo>
                  <a:pt x="114" y="0"/>
                  <a:pt x="129" y="38"/>
                  <a:pt x="136" y="45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716588" y="3798094"/>
            <a:ext cx="304800" cy="70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000" b="1" smtClean="0">
                <a:solidFill>
                  <a:srgbClr val="0000FF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276600" y="2924175"/>
            <a:ext cx="425450" cy="72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100" b="1" smtClean="0">
                <a:solidFill>
                  <a:srgbClr val="0000FF"/>
                </a:solidFill>
                <a:latin typeface="+mn-ea"/>
                <a:ea typeface="+mn-ea"/>
              </a:rPr>
              <a:t>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524750" y="1600201"/>
            <a:ext cx="611188" cy="28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3600" b="1" dirty="0" smtClean="0">
                <a:latin typeface="+mn-ea"/>
                <a:ea typeface="+mn-ea"/>
              </a:rPr>
              <a:t>比萨斜塔 </a:t>
            </a:r>
          </a:p>
        </p:txBody>
      </p:sp>
      <p:grpSp>
        <p:nvGrpSpPr>
          <p:cNvPr id="5131" name="组合 1"/>
          <p:cNvGrpSpPr/>
          <p:nvPr/>
        </p:nvGrpSpPr>
        <p:grpSpPr bwMode="auto">
          <a:xfrm>
            <a:off x="231776" y="677466"/>
            <a:ext cx="1630363" cy="511969"/>
            <a:chOff x="468313" y="982663"/>
            <a:chExt cx="1630362" cy="682625"/>
          </a:xfrm>
        </p:grpSpPr>
        <p:pic>
          <p:nvPicPr>
            <p:cNvPr id="5132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3" name="TextBox 20"/>
            <p:cNvSpPr txBox="1">
              <a:spLocks noChangeArrowheads="1"/>
            </p:cNvSpPr>
            <p:nvPr/>
          </p:nvSpPr>
          <p:spPr bwMode="auto">
            <a:xfrm>
              <a:off x="606425" y="1092102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情境引入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/>
      <p:bldP spid="3994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ldmsapp?lettsid=HAeWgHFoInQAsmxO&amp;mid=1tbiAQ3y9j9nVCiiCwABsE%250A1%250A8388762%250A1&amp;funcid=readpart&amp;part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715566"/>
            <a:ext cx="5976938" cy="417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212851" y="4526757"/>
            <a:ext cx="6284913" cy="54769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5292725" y="779860"/>
            <a:ext cx="547688" cy="38004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0965" name="Freeform 5"/>
          <p:cNvSpPr>
            <a:spLocks noChangeArrowheads="1"/>
          </p:cNvSpPr>
          <p:nvPr/>
        </p:nvSpPr>
        <p:spPr bwMode="auto">
          <a:xfrm>
            <a:off x="5364164" y="4132660"/>
            <a:ext cx="504825" cy="432197"/>
          </a:xfrm>
          <a:custGeom>
            <a:avLst/>
            <a:gdLst>
              <a:gd name="T0" fmla="*/ 0 w 318"/>
              <a:gd name="T1" fmla="*/ 0 h 363"/>
              <a:gd name="T2" fmla="*/ 2147483647 w 318"/>
              <a:gd name="T3" fmla="*/ 2147483647 h 363"/>
              <a:gd name="T4" fmla="*/ 2147483647 w 318"/>
              <a:gd name="T5" fmla="*/ 2147483647 h 363"/>
              <a:gd name="T6" fmla="*/ 0 60000 65536"/>
              <a:gd name="T7" fmla="*/ 0 60000 65536"/>
              <a:gd name="T8" fmla="*/ 0 60000 65536"/>
              <a:gd name="T9" fmla="*/ 0 w 318"/>
              <a:gd name="T10" fmla="*/ 0 h 363"/>
              <a:gd name="T11" fmla="*/ 318 w 318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363">
                <a:moveTo>
                  <a:pt x="0" y="0"/>
                </a:moveTo>
                <a:cubicBezTo>
                  <a:pt x="87" y="38"/>
                  <a:pt x="174" y="76"/>
                  <a:pt x="227" y="136"/>
                </a:cubicBezTo>
                <a:cubicBezTo>
                  <a:pt x="280" y="196"/>
                  <a:pt x="303" y="333"/>
                  <a:pt x="318" y="363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851526" y="3943350"/>
            <a:ext cx="500452" cy="70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9" rIns="91437" bIns="45719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>
                <a:solidFill>
                  <a:srgbClr val="0000FF"/>
                </a:solidFill>
                <a:latin typeface="+mn-ea"/>
                <a:ea typeface="+mn-ea"/>
              </a:rPr>
              <a:t>1</a:t>
            </a:r>
            <a:endParaRPr lang="en-US" altLang="zh-CN" sz="4000" b="1" baseline="4200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2344738" y="4085035"/>
            <a:ext cx="647700" cy="441722"/>
          </a:xfrm>
          <a:custGeom>
            <a:avLst/>
            <a:gdLst>
              <a:gd name="T0" fmla="*/ 2147483647 w 409"/>
              <a:gd name="T1" fmla="*/ 2147483647 h 325"/>
              <a:gd name="T2" fmla="*/ 2147483647 w 409"/>
              <a:gd name="T3" fmla="*/ 2147483647 h 325"/>
              <a:gd name="T4" fmla="*/ 0 w 409"/>
              <a:gd name="T5" fmla="*/ 2147483647 h 325"/>
              <a:gd name="T6" fmla="*/ 0 60000 65536"/>
              <a:gd name="T7" fmla="*/ 0 60000 65536"/>
              <a:gd name="T8" fmla="*/ 0 60000 65536"/>
              <a:gd name="T9" fmla="*/ 0 w 409"/>
              <a:gd name="T10" fmla="*/ 0 h 325"/>
              <a:gd name="T11" fmla="*/ 409 w 409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" h="325">
                <a:moveTo>
                  <a:pt x="409" y="8"/>
                </a:moveTo>
                <a:cubicBezTo>
                  <a:pt x="307" y="4"/>
                  <a:pt x="205" y="0"/>
                  <a:pt x="137" y="53"/>
                </a:cubicBezTo>
                <a:cubicBezTo>
                  <a:pt x="69" y="106"/>
                  <a:pt x="23" y="280"/>
                  <a:pt x="0" y="325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111376" y="3670698"/>
            <a:ext cx="530225" cy="70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3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2913063" y="685800"/>
            <a:ext cx="842962" cy="3883819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885114" y="1600201"/>
            <a:ext cx="611187" cy="28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3600" b="1" dirty="0" smtClean="0">
                <a:latin typeface="+mn-ea"/>
                <a:ea typeface="+mn-ea"/>
              </a:rPr>
              <a:t>比萨斜塔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6" grpId="1"/>
      <p:bldP spid="40968" grpId="0"/>
      <p:bldP spid="409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 flipH="1">
            <a:off x="1408113" y="1359694"/>
            <a:ext cx="2303462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408113" y="1004887"/>
            <a:ext cx="0" cy="208240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3012" name="Freeform 4"/>
          <p:cNvSpPr>
            <a:spLocks noChangeArrowheads="1"/>
          </p:cNvSpPr>
          <p:nvPr/>
        </p:nvSpPr>
        <p:spPr bwMode="auto">
          <a:xfrm>
            <a:off x="1408114" y="2600325"/>
            <a:ext cx="333375" cy="215504"/>
          </a:xfrm>
          <a:custGeom>
            <a:avLst/>
            <a:gdLst>
              <a:gd name="T0" fmla="*/ 0 w 165"/>
              <a:gd name="T1" fmla="*/ 0 h 181"/>
              <a:gd name="T2" fmla="*/ 2147483647 w 165"/>
              <a:gd name="T3" fmla="*/ 2147483647 h 181"/>
              <a:gd name="T4" fmla="*/ 2147483647 w 165"/>
              <a:gd name="T5" fmla="*/ 2147483647 h 181"/>
              <a:gd name="T6" fmla="*/ 0 60000 65536"/>
              <a:gd name="T7" fmla="*/ 0 60000 65536"/>
              <a:gd name="T8" fmla="*/ 0 60000 65536"/>
              <a:gd name="T9" fmla="*/ 0 w 165"/>
              <a:gd name="T10" fmla="*/ 0 h 181"/>
              <a:gd name="T11" fmla="*/ 165 w 16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" h="181">
                <a:moveTo>
                  <a:pt x="0" y="0"/>
                </a:moveTo>
                <a:cubicBezTo>
                  <a:pt x="31" y="11"/>
                  <a:pt x="63" y="22"/>
                  <a:pt x="90" y="52"/>
                </a:cubicBezTo>
                <a:cubicBezTo>
                  <a:pt x="117" y="82"/>
                  <a:pt x="150" y="159"/>
                  <a:pt x="165" y="181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50988" y="2276476"/>
            <a:ext cx="503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000" b="1" smtClean="0">
                <a:latin typeface="+mn-ea"/>
                <a:ea typeface="+mn-ea"/>
              </a:rPr>
              <a:t>2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5453063" y="1369219"/>
            <a:ext cx="2303462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5224464" y="3081338"/>
            <a:ext cx="2447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7416" name="Freeform 8"/>
          <p:cNvSpPr>
            <a:spLocks noChangeArrowheads="1"/>
          </p:cNvSpPr>
          <p:nvPr/>
        </p:nvSpPr>
        <p:spPr bwMode="auto">
          <a:xfrm>
            <a:off x="5943601" y="2757487"/>
            <a:ext cx="233363" cy="323850"/>
          </a:xfrm>
          <a:custGeom>
            <a:avLst/>
            <a:gdLst>
              <a:gd name="T0" fmla="*/ 0 w 147"/>
              <a:gd name="T1" fmla="*/ 0 h 272"/>
              <a:gd name="T2" fmla="*/ 2147483647 w 147"/>
              <a:gd name="T3" fmla="*/ 2147483647 h 272"/>
              <a:gd name="T4" fmla="*/ 2147483647 w 147"/>
              <a:gd name="T5" fmla="*/ 2147483647 h 272"/>
              <a:gd name="T6" fmla="*/ 0 60000 65536"/>
              <a:gd name="T7" fmla="*/ 0 60000 65536"/>
              <a:gd name="T8" fmla="*/ 0 60000 65536"/>
              <a:gd name="T9" fmla="*/ 0 w 147"/>
              <a:gd name="T10" fmla="*/ 0 h 272"/>
              <a:gd name="T11" fmla="*/ 147 w 147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272">
                <a:moveTo>
                  <a:pt x="0" y="0"/>
                </a:moveTo>
                <a:cubicBezTo>
                  <a:pt x="63" y="46"/>
                  <a:pt x="127" y="92"/>
                  <a:pt x="137" y="137"/>
                </a:cubicBezTo>
                <a:cubicBezTo>
                  <a:pt x="147" y="182"/>
                  <a:pt x="74" y="250"/>
                  <a:pt x="59" y="27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159500" y="2271713"/>
            <a:ext cx="7191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zh-CN" altLang="en-US" b="1" smtClean="0">
              <a:latin typeface="+mn-ea"/>
              <a:ea typeface="+mn-ea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smtClean="0">
                <a:latin typeface="+mn-ea"/>
                <a:ea typeface="+mn-ea"/>
              </a:rPr>
              <a:t>1</a:t>
            </a:r>
          </a:p>
        </p:txBody>
      </p:sp>
      <p:sp>
        <p:nvSpPr>
          <p:cNvPr id="7182" name="文本框 6151"/>
          <p:cNvSpPr txBox="1"/>
          <p:nvPr/>
        </p:nvSpPr>
        <p:spPr bwMode="auto">
          <a:xfrm>
            <a:off x="179388" y="559594"/>
            <a:ext cx="3791423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一、余角和补角的概念</a:t>
            </a: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5461000" y="2763441"/>
            <a:ext cx="4333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883275" y="2755106"/>
            <a:ext cx="0" cy="3238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074738" y="3486150"/>
            <a:ext cx="7148512" cy="11350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+mn-ea"/>
                <a:ea typeface="+mn-ea"/>
              </a:rPr>
              <a:t>    </a:t>
            </a:r>
            <a:r>
              <a:rPr lang="zh-CN" altLang="en-US" sz="2400" dirty="0" smtClean="0">
                <a:latin typeface="+mn-ea"/>
                <a:ea typeface="+mn-ea"/>
              </a:rPr>
              <a:t>如果两个角的和等于</a:t>
            </a:r>
            <a:r>
              <a:rPr lang="en-US" altLang="zh-CN" sz="2400" dirty="0" smtClean="0">
                <a:latin typeface="+mn-ea"/>
                <a:ea typeface="+mn-ea"/>
              </a:rPr>
              <a:t>90</a:t>
            </a:r>
            <a:r>
              <a:rPr lang="zh-CN" altLang="en-US" sz="2400" dirty="0" smtClean="0">
                <a:latin typeface="+mn-ea"/>
                <a:ea typeface="+mn-ea"/>
              </a:rPr>
              <a:t>°</a:t>
            </a:r>
            <a:r>
              <a:rPr lang="en-US" altLang="zh-CN" sz="2400" dirty="0" smtClean="0">
                <a:latin typeface="+mn-ea"/>
                <a:ea typeface="+mn-ea"/>
              </a:rPr>
              <a:t>(</a:t>
            </a:r>
            <a:r>
              <a:rPr lang="zh-CN" altLang="en-US" sz="2400" dirty="0" smtClean="0">
                <a:latin typeface="+mn-ea"/>
                <a:ea typeface="+mn-ea"/>
              </a:rPr>
              <a:t>直角</a:t>
            </a:r>
            <a:r>
              <a:rPr lang="en-US" altLang="zh-CN" sz="2400" dirty="0" smtClean="0">
                <a:latin typeface="+mn-ea"/>
                <a:ea typeface="+mn-ea"/>
              </a:rPr>
              <a:t>)</a:t>
            </a:r>
            <a:r>
              <a:rPr lang="zh-CN" altLang="en-US" sz="2400" dirty="0" smtClean="0">
                <a:latin typeface="+mn-ea"/>
                <a:ea typeface="+mn-ea"/>
              </a:rPr>
              <a:t>，就说这两个角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互为余角</a:t>
            </a:r>
            <a:r>
              <a:rPr lang="en-US" altLang="zh-CN" sz="2400" dirty="0" smtClean="0">
                <a:latin typeface="+mn-ea"/>
                <a:ea typeface="+mn-ea"/>
              </a:rPr>
              <a:t>(</a:t>
            </a:r>
            <a:r>
              <a:rPr lang="zh-CN" altLang="en-US" sz="2400" dirty="0" smtClean="0">
                <a:latin typeface="+mn-ea"/>
                <a:ea typeface="+mn-ea"/>
              </a:rPr>
              <a:t>简称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互余</a:t>
            </a:r>
            <a:r>
              <a:rPr lang="en-US" altLang="zh-CN" sz="2400" dirty="0" smtClean="0">
                <a:latin typeface="+mn-ea"/>
                <a:ea typeface="+mn-ea"/>
              </a:rPr>
              <a:t>).</a:t>
            </a:r>
            <a:endParaRPr lang="en-US" altLang="zh-CN" sz="2400" dirty="0" smtClean="0"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7088" y="3274219"/>
            <a:ext cx="868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solidFill>
                  <a:srgbClr val="00B0F0"/>
                </a:solidFill>
                <a:latin typeface="+mn-ea"/>
                <a:ea typeface="+mn-ea"/>
                <a:sym typeface="Arial" panose="020B0604020202020204" pitchFamily="34" charset="0"/>
              </a:rPr>
              <a:t>定义：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99855" y="4515966"/>
            <a:ext cx="65566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 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如图，可以说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∠1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是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∠2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的余角或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∠2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是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∠1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的余角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.</a:t>
            </a:r>
            <a:endParaRPr lang="zh-CN" altLang="en-US" sz="24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4098 0.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4043" grpId="0" bldLvl="0"/>
      <p:bldP spid="44043" grpId="1" bldLvl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476376" y="844154"/>
            <a:ext cx="482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图中给出的各角，那些互为余角？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rot="20572268" flipV="1">
            <a:off x="933450" y="1834753"/>
            <a:ext cx="1728788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rot="20573658">
            <a:off x="958851" y="2088357"/>
            <a:ext cx="1908175" cy="54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rot="16200000">
            <a:off x="7441011" y="2779713"/>
            <a:ext cx="592931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rot="5400000" flipV="1">
            <a:off x="8189913" y="3616722"/>
            <a:ext cx="9715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3778251" y="2141935"/>
            <a:ext cx="165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rot="2789225" flipV="1">
            <a:off x="1414463" y="2722960"/>
            <a:ext cx="0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3778250" y="1494235"/>
            <a:ext cx="17272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 rot="2793995" flipV="1">
            <a:off x="1047553" y="3755827"/>
            <a:ext cx="1117997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3" name="Freeform 12"/>
          <p:cNvSpPr>
            <a:spLocks noChangeArrowheads="1"/>
          </p:cNvSpPr>
          <p:nvPr/>
        </p:nvSpPr>
        <p:spPr bwMode="auto">
          <a:xfrm>
            <a:off x="1885950" y="1952625"/>
            <a:ext cx="82550" cy="161925"/>
          </a:xfrm>
          <a:custGeom>
            <a:avLst/>
            <a:gdLst>
              <a:gd name="T0" fmla="*/ 0 w 52"/>
              <a:gd name="T1" fmla="*/ 0 h 136"/>
              <a:gd name="T2" fmla="*/ 2147483647 w 52"/>
              <a:gd name="T3" fmla="*/ 2147483647 h 136"/>
              <a:gd name="T4" fmla="*/ 2147483647 w 52"/>
              <a:gd name="T5" fmla="*/ 2147483647 h 136"/>
              <a:gd name="T6" fmla="*/ 0 60000 65536"/>
              <a:gd name="T7" fmla="*/ 0 60000 65536"/>
              <a:gd name="T8" fmla="*/ 0 60000 65536"/>
              <a:gd name="T9" fmla="*/ 0 w 52"/>
              <a:gd name="T10" fmla="*/ 0 h 136"/>
              <a:gd name="T11" fmla="*/ 52 w 5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36">
                <a:moveTo>
                  <a:pt x="0" y="0"/>
                </a:moveTo>
                <a:cubicBezTo>
                  <a:pt x="19" y="11"/>
                  <a:pt x="38" y="22"/>
                  <a:pt x="45" y="45"/>
                </a:cubicBezTo>
                <a:cubicBezTo>
                  <a:pt x="52" y="68"/>
                  <a:pt x="45" y="121"/>
                  <a:pt x="45" y="1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960563" y="1769269"/>
            <a:ext cx="590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15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18445" name="Freeform 14"/>
          <p:cNvSpPr>
            <a:spLocks noChangeArrowheads="1"/>
          </p:cNvSpPr>
          <p:nvPr/>
        </p:nvSpPr>
        <p:spPr bwMode="auto">
          <a:xfrm>
            <a:off x="4343400" y="1926432"/>
            <a:ext cx="82550" cy="216694"/>
          </a:xfrm>
          <a:custGeom>
            <a:avLst/>
            <a:gdLst>
              <a:gd name="T0" fmla="*/ 0 w 52"/>
              <a:gd name="T1" fmla="*/ 0 h 182"/>
              <a:gd name="T2" fmla="*/ 2147483647 w 52"/>
              <a:gd name="T3" fmla="*/ 2147483647 h 182"/>
              <a:gd name="T4" fmla="*/ 2147483647 w 52"/>
              <a:gd name="T5" fmla="*/ 2147483647 h 182"/>
              <a:gd name="T6" fmla="*/ 0 60000 65536"/>
              <a:gd name="T7" fmla="*/ 0 60000 65536"/>
              <a:gd name="T8" fmla="*/ 0 60000 65536"/>
              <a:gd name="T9" fmla="*/ 0 w 52"/>
              <a:gd name="T10" fmla="*/ 0 h 182"/>
              <a:gd name="T11" fmla="*/ 52 w 52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82">
                <a:moveTo>
                  <a:pt x="0" y="0"/>
                </a:moveTo>
                <a:cubicBezTo>
                  <a:pt x="19" y="30"/>
                  <a:pt x="38" y="61"/>
                  <a:pt x="45" y="91"/>
                </a:cubicBezTo>
                <a:cubicBezTo>
                  <a:pt x="52" y="121"/>
                  <a:pt x="45" y="167"/>
                  <a:pt x="45" y="18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4425950" y="1818085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24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18447" name="Freeform 16"/>
          <p:cNvSpPr>
            <a:spLocks noChangeArrowheads="1"/>
          </p:cNvSpPr>
          <p:nvPr/>
        </p:nvSpPr>
        <p:spPr bwMode="auto">
          <a:xfrm>
            <a:off x="1092201" y="3776662"/>
            <a:ext cx="131763" cy="272654"/>
          </a:xfrm>
          <a:custGeom>
            <a:avLst/>
            <a:gdLst>
              <a:gd name="T0" fmla="*/ 0 w 91"/>
              <a:gd name="T1" fmla="*/ 0 h 273"/>
              <a:gd name="T2" fmla="*/ 2147483647 w 91"/>
              <a:gd name="T3" fmla="*/ 2147483647 h 273"/>
              <a:gd name="T4" fmla="*/ 0 w 91"/>
              <a:gd name="T5" fmla="*/ 2147483647 h 273"/>
              <a:gd name="T6" fmla="*/ 0 60000 65536"/>
              <a:gd name="T7" fmla="*/ 0 60000 65536"/>
              <a:gd name="T8" fmla="*/ 0 60000 65536"/>
              <a:gd name="T9" fmla="*/ 0 w 91"/>
              <a:gd name="T10" fmla="*/ 0 h 273"/>
              <a:gd name="T11" fmla="*/ 91 w 91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273">
                <a:moveTo>
                  <a:pt x="0" y="0"/>
                </a:moveTo>
                <a:cubicBezTo>
                  <a:pt x="45" y="46"/>
                  <a:pt x="91" y="92"/>
                  <a:pt x="91" y="137"/>
                </a:cubicBezTo>
                <a:cubicBezTo>
                  <a:pt x="91" y="182"/>
                  <a:pt x="15" y="250"/>
                  <a:pt x="0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1187451" y="3759994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66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18449" name="Freeform 18"/>
          <p:cNvSpPr>
            <a:spLocks noChangeArrowheads="1"/>
          </p:cNvSpPr>
          <p:nvPr/>
        </p:nvSpPr>
        <p:spPr bwMode="auto">
          <a:xfrm rot="20820000">
            <a:off x="8286751" y="3351610"/>
            <a:ext cx="315913" cy="233363"/>
          </a:xfrm>
          <a:custGeom>
            <a:avLst/>
            <a:gdLst>
              <a:gd name="T0" fmla="*/ 0 w 227"/>
              <a:gd name="T1" fmla="*/ 0 h 159"/>
              <a:gd name="T2" fmla="*/ 2147483647 w 227"/>
              <a:gd name="T3" fmla="*/ 2147483647 h 159"/>
              <a:gd name="T4" fmla="*/ 2147483647 w 227"/>
              <a:gd name="T5" fmla="*/ 2147483647 h 159"/>
              <a:gd name="T6" fmla="*/ 0 60000 65536"/>
              <a:gd name="T7" fmla="*/ 0 60000 65536"/>
              <a:gd name="T8" fmla="*/ 0 60000 65536"/>
              <a:gd name="T9" fmla="*/ 0 w 227"/>
              <a:gd name="T10" fmla="*/ 0 h 159"/>
              <a:gd name="T11" fmla="*/ 227 w 227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59">
                <a:moveTo>
                  <a:pt x="0" y="0"/>
                </a:moveTo>
                <a:cubicBezTo>
                  <a:pt x="3" y="56"/>
                  <a:pt x="7" y="113"/>
                  <a:pt x="45" y="136"/>
                </a:cubicBezTo>
                <a:cubicBezTo>
                  <a:pt x="83" y="159"/>
                  <a:pt x="197" y="136"/>
                  <a:pt x="227" y="13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8048625" y="3545681"/>
            <a:ext cx="649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75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H="1">
            <a:off x="6586539" y="1431131"/>
            <a:ext cx="1355725" cy="81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6586539" y="2250281"/>
            <a:ext cx="1584325" cy="16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3" name="Freeform 22"/>
          <p:cNvSpPr>
            <a:spLocks noChangeArrowheads="1"/>
          </p:cNvSpPr>
          <p:nvPr/>
        </p:nvSpPr>
        <p:spPr bwMode="auto">
          <a:xfrm>
            <a:off x="7018339" y="1980010"/>
            <a:ext cx="71437" cy="325040"/>
          </a:xfrm>
          <a:custGeom>
            <a:avLst/>
            <a:gdLst>
              <a:gd name="T0" fmla="*/ 0 w 45"/>
              <a:gd name="T1" fmla="*/ 0 h 273"/>
              <a:gd name="T2" fmla="*/ 2147483647 w 45"/>
              <a:gd name="T3" fmla="*/ 2147483647 h 273"/>
              <a:gd name="T4" fmla="*/ 0 w 45"/>
              <a:gd name="T5" fmla="*/ 2147483647 h 273"/>
              <a:gd name="T6" fmla="*/ 0 60000 65536"/>
              <a:gd name="T7" fmla="*/ 0 60000 65536"/>
              <a:gd name="T8" fmla="*/ 0 60000 65536"/>
              <a:gd name="T9" fmla="*/ 0 w 45"/>
              <a:gd name="T10" fmla="*/ 0 h 273"/>
              <a:gd name="T11" fmla="*/ 45 w 45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273">
                <a:moveTo>
                  <a:pt x="0" y="0"/>
                </a:moveTo>
                <a:cubicBezTo>
                  <a:pt x="22" y="46"/>
                  <a:pt x="45" y="92"/>
                  <a:pt x="45" y="137"/>
                </a:cubicBezTo>
                <a:cubicBezTo>
                  <a:pt x="45" y="182"/>
                  <a:pt x="7" y="258"/>
                  <a:pt x="0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7089776" y="1925241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46.2</a:t>
            </a:r>
            <a:r>
              <a:rPr lang="en-US" altLang="zh-CN" sz="2400" b="1" baseline="40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H="1">
            <a:off x="3779838" y="3275410"/>
            <a:ext cx="1223962" cy="917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>
            <a:off x="3779838" y="4193381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7" name="Freeform 26"/>
          <p:cNvSpPr>
            <a:spLocks noChangeArrowheads="1"/>
          </p:cNvSpPr>
          <p:nvPr/>
        </p:nvSpPr>
        <p:spPr bwMode="auto">
          <a:xfrm>
            <a:off x="4130675" y="3923110"/>
            <a:ext cx="153988" cy="270272"/>
          </a:xfrm>
          <a:custGeom>
            <a:avLst/>
            <a:gdLst>
              <a:gd name="T0" fmla="*/ 0 w 97"/>
              <a:gd name="T1" fmla="*/ 0 h 227"/>
              <a:gd name="T2" fmla="*/ 2147483647 w 97"/>
              <a:gd name="T3" fmla="*/ 2147483647 h 227"/>
              <a:gd name="T4" fmla="*/ 2147483647 w 97"/>
              <a:gd name="T5" fmla="*/ 2147483647 h 227"/>
              <a:gd name="T6" fmla="*/ 0 60000 65536"/>
              <a:gd name="T7" fmla="*/ 0 60000 65536"/>
              <a:gd name="T8" fmla="*/ 0 60000 65536"/>
              <a:gd name="T9" fmla="*/ 0 w 97"/>
              <a:gd name="T10" fmla="*/ 0 h 227"/>
              <a:gd name="T11" fmla="*/ 97 w 97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227">
                <a:moveTo>
                  <a:pt x="0" y="0"/>
                </a:moveTo>
                <a:cubicBezTo>
                  <a:pt x="41" y="26"/>
                  <a:pt x="83" y="53"/>
                  <a:pt x="90" y="91"/>
                </a:cubicBezTo>
                <a:cubicBezTo>
                  <a:pt x="97" y="129"/>
                  <a:pt x="52" y="204"/>
                  <a:pt x="45" y="2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4283075" y="3814763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43.8</a:t>
            </a:r>
            <a:r>
              <a:rPr lang="en-US" altLang="zh-CN" sz="2400" b="1" baseline="40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1835151" y="2268141"/>
            <a:ext cx="5795963" cy="1285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H="1">
            <a:off x="1833564" y="2250281"/>
            <a:ext cx="2592387" cy="118705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flipH="1">
            <a:off x="5197476" y="2412207"/>
            <a:ext cx="1819275" cy="13644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 flipH="1">
            <a:off x="3276600" y="478632"/>
            <a:ext cx="1919288" cy="13370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936625" y="1815704"/>
            <a:ext cx="23764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4787901" y="3165872"/>
            <a:ext cx="2233613" cy="15656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787900" y="4731544"/>
            <a:ext cx="23764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47110" name="Freeform 6"/>
          <p:cNvSpPr>
            <a:spLocks noChangeArrowheads="1"/>
          </p:cNvSpPr>
          <p:nvPr/>
        </p:nvSpPr>
        <p:spPr bwMode="auto">
          <a:xfrm>
            <a:off x="5364164" y="4354116"/>
            <a:ext cx="288925" cy="377428"/>
          </a:xfrm>
          <a:custGeom>
            <a:avLst/>
            <a:gdLst>
              <a:gd name="T0" fmla="*/ 0 w 78"/>
              <a:gd name="T1" fmla="*/ 0 h 272"/>
              <a:gd name="T2" fmla="*/ 2147483647 w 78"/>
              <a:gd name="T3" fmla="*/ 2147483647 h 272"/>
              <a:gd name="T4" fmla="*/ 0 w 78"/>
              <a:gd name="T5" fmla="*/ 2147483647 h 272"/>
              <a:gd name="T6" fmla="*/ 0 60000 65536"/>
              <a:gd name="T7" fmla="*/ 0 60000 65536"/>
              <a:gd name="T8" fmla="*/ 0 60000 65536"/>
              <a:gd name="T9" fmla="*/ 0 w 78"/>
              <a:gd name="T10" fmla="*/ 0 h 272"/>
              <a:gd name="T11" fmla="*/ 78 w 78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272">
                <a:moveTo>
                  <a:pt x="0" y="0"/>
                </a:moveTo>
                <a:cubicBezTo>
                  <a:pt x="39" y="45"/>
                  <a:pt x="78" y="91"/>
                  <a:pt x="78" y="136"/>
                </a:cubicBezTo>
                <a:cubicBezTo>
                  <a:pt x="78" y="181"/>
                  <a:pt x="13" y="249"/>
                  <a:pt x="0" y="272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580064" y="4299348"/>
            <a:ext cx="8651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4000" smtClean="0">
                <a:latin typeface="+mn-ea"/>
                <a:ea typeface="+mn-ea"/>
              </a:rPr>
              <a:t>3</a:t>
            </a:r>
          </a:p>
        </p:txBody>
      </p:sp>
      <p:sp>
        <p:nvSpPr>
          <p:cNvPr id="47112" name="Freeform 8"/>
          <p:cNvSpPr>
            <a:spLocks noChangeArrowheads="1"/>
          </p:cNvSpPr>
          <p:nvPr/>
        </p:nvSpPr>
        <p:spPr bwMode="auto">
          <a:xfrm>
            <a:off x="2843213" y="1545432"/>
            <a:ext cx="792162" cy="270272"/>
          </a:xfrm>
          <a:custGeom>
            <a:avLst/>
            <a:gdLst>
              <a:gd name="T0" fmla="*/ 2147483647 w 273"/>
              <a:gd name="T1" fmla="*/ 0 h 136"/>
              <a:gd name="T2" fmla="*/ 2147483647 w 273"/>
              <a:gd name="T3" fmla="*/ 2147483647 h 136"/>
              <a:gd name="T4" fmla="*/ 0 w 273"/>
              <a:gd name="T5" fmla="*/ 2147483647 h 136"/>
              <a:gd name="T6" fmla="*/ 0 60000 65536"/>
              <a:gd name="T7" fmla="*/ 0 60000 65536"/>
              <a:gd name="T8" fmla="*/ 0 60000 65536"/>
              <a:gd name="T9" fmla="*/ 0 w 273"/>
              <a:gd name="T10" fmla="*/ 0 h 136"/>
              <a:gd name="T11" fmla="*/ 273 w 273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136">
                <a:moveTo>
                  <a:pt x="273" y="0"/>
                </a:moveTo>
                <a:cubicBezTo>
                  <a:pt x="182" y="11"/>
                  <a:pt x="91" y="22"/>
                  <a:pt x="46" y="45"/>
                </a:cubicBezTo>
                <a:cubicBezTo>
                  <a:pt x="1" y="68"/>
                  <a:pt x="15" y="113"/>
                  <a:pt x="0" y="13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700338" y="1221582"/>
            <a:ext cx="647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3600" b="1" smtClean="0">
                <a:latin typeface="+mn-ea"/>
                <a:ea typeface="+mn-ea"/>
              </a:rPr>
              <a:t>4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973139" y="3306366"/>
            <a:ext cx="7234237" cy="11350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dirty="0" smtClean="0">
                <a:solidFill>
                  <a:schemeClr val="accent2"/>
                </a:solidFill>
                <a:latin typeface="+mn-ea"/>
                <a:ea typeface="+mn-ea"/>
              </a:rPr>
              <a:t>    </a:t>
            </a:r>
            <a:r>
              <a:rPr lang="zh-CN" altLang="en-US" sz="2400" dirty="0" smtClean="0">
                <a:latin typeface="+mn-ea"/>
                <a:ea typeface="+mn-ea"/>
              </a:rPr>
              <a:t>如果两个角的和等于</a:t>
            </a:r>
            <a:r>
              <a:rPr lang="en-US" altLang="zh-CN" sz="2400" dirty="0" smtClean="0">
                <a:latin typeface="+mn-ea"/>
                <a:ea typeface="+mn-ea"/>
              </a:rPr>
              <a:t>180</a:t>
            </a:r>
            <a:r>
              <a:rPr lang="zh-CN" altLang="en-US" sz="2400" dirty="0" smtClean="0">
                <a:latin typeface="+mn-ea"/>
                <a:ea typeface="+mn-ea"/>
              </a:rPr>
              <a:t>°</a:t>
            </a:r>
            <a:r>
              <a:rPr lang="en-US" altLang="zh-CN" sz="2400" dirty="0" smtClean="0">
                <a:latin typeface="+mn-ea"/>
                <a:ea typeface="+mn-ea"/>
              </a:rPr>
              <a:t>(</a:t>
            </a:r>
            <a:r>
              <a:rPr lang="zh-CN" altLang="en-US" sz="2400" dirty="0" smtClean="0">
                <a:latin typeface="+mn-ea"/>
                <a:ea typeface="+mn-ea"/>
              </a:rPr>
              <a:t>平角</a:t>
            </a:r>
            <a:r>
              <a:rPr lang="en-US" altLang="zh-CN" sz="2400" dirty="0" smtClean="0">
                <a:latin typeface="+mn-ea"/>
                <a:ea typeface="+mn-ea"/>
              </a:rPr>
              <a:t>)</a:t>
            </a:r>
            <a:r>
              <a:rPr lang="zh-CN" altLang="en-US" sz="2400" dirty="0" smtClean="0">
                <a:latin typeface="+mn-ea"/>
                <a:ea typeface="+mn-ea"/>
              </a:rPr>
              <a:t>，就说这两个角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</a:rPr>
              <a:t>互为补角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(</a:t>
            </a:r>
            <a:r>
              <a:rPr lang="zh-CN" altLang="en-US" sz="2400" dirty="0" smtClean="0">
                <a:latin typeface="+mn-ea"/>
                <a:ea typeface="+mn-ea"/>
                <a:sym typeface="Arial" panose="020B0604020202020204" pitchFamily="34" charset="0"/>
              </a:rPr>
              <a:t>简称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互补</a:t>
            </a:r>
            <a:r>
              <a:rPr lang="en-US" altLang="zh-CN" sz="2400" dirty="0" smtClean="0">
                <a:latin typeface="+mn-ea"/>
                <a:ea typeface="+mn-ea"/>
                <a:sym typeface="Arial" panose="020B0604020202020204" pitchFamily="34" charset="0"/>
              </a:rPr>
              <a:t>).</a:t>
            </a:r>
            <a:endParaRPr lang="zh-CN" altLang="en-US" sz="2400" dirty="0" smtClean="0">
              <a:latin typeface="+mn-ea"/>
              <a:ea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8313" y="3003947"/>
            <a:ext cx="86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solidFill>
                  <a:srgbClr val="00B0F0"/>
                </a:solidFill>
                <a:latin typeface="+mn-ea"/>
                <a:ea typeface="+mn-ea"/>
                <a:sym typeface="宋体" panose="02010600030101010101" pitchFamily="2" charset="-122"/>
              </a:rPr>
              <a:t>定义：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338263" y="4408378"/>
            <a:ext cx="65566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 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如图，可以说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∠3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是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∠4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的余角或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∠4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是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∠3</a:t>
            </a:r>
            <a:r>
              <a:rPr lang="zh-CN" altLang="en-US" sz="2400" dirty="0" smtClean="0">
                <a:latin typeface="+mn-ea"/>
                <a:ea typeface="+mn-ea"/>
                <a:sym typeface="宋体" panose="02010600030101010101" pitchFamily="2" charset="-122"/>
              </a:rPr>
              <a:t>的补角</a:t>
            </a:r>
            <a:r>
              <a:rPr lang="en-US" altLang="zh-CN" sz="2400" dirty="0" smtClean="0">
                <a:latin typeface="+mn-ea"/>
                <a:ea typeface="+mn-ea"/>
                <a:sym typeface="宋体" panose="02010600030101010101" pitchFamily="2" charset="-122"/>
              </a:rPr>
              <a:t>.</a:t>
            </a:r>
            <a:endParaRPr lang="zh-CN" altLang="en-US" sz="2400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566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6528 0.0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3" grpId="0"/>
      <p:bldP spid="47114" grpId="0" bldLvl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692276" y="781050"/>
            <a:ext cx="482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smtClean="0">
                <a:latin typeface="+mn-ea"/>
                <a:ea typeface="+mn-ea"/>
              </a:rPr>
              <a:t>图中给出的各角，那些互为补角？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rot="20572268" flipV="1">
            <a:off x="142875" y="2140744"/>
            <a:ext cx="1728788" cy="27027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rot="20573658">
            <a:off x="168276" y="2411016"/>
            <a:ext cx="1908175" cy="5476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rot="16200000">
            <a:off x="7005440" y="1049139"/>
            <a:ext cx="594122" cy="15843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 rot="5400000" flipV="1">
            <a:off x="7559278" y="2087960"/>
            <a:ext cx="1512094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2266951" y="2408635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rot="2789225" flipV="1">
            <a:off x="4894263" y="1094185"/>
            <a:ext cx="0" cy="16573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V="1">
            <a:off x="2266950" y="1760935"/>
            <a:ext cx="172720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rot="2793995" flipV="1">
            <a:off x="4505723" y="2138363"/>
            <a:ext cx="1116806" cy="828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 flipV="1">
            <a:off x="1546226" y="2789635"/>
            <a:ext cx="288925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322264" y="3762375"/>
            <a:ext cx="1512887" cy="54054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3059113" y="3383756"/>
            <a:ext cx="1511300" cy="323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>
            <a:off x="1978025" y="3383756"/>
            <a:ext cx="1150938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>
            <a:off x="5651501" y="3544491"/>
            <a:ext cx="13684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V="1">
            <a:off x="4498976" y="3544492"/>
            <a:ext cx="1152525" cy="48696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H="1">
            <a:off x="5578476" y="4086225"/>
            <a:ext cx="1800225" cy="30361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V="1">
            <a:off x="7378700" y="3383757"/>
            <a:ext cx="1657350" cy="70246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499" name="Freeform 20"/>
          <p:cNvSpPr>
            <a:spLocks noChangeArrowheads="1"/>
          </p:cNvSpPr>
          <p:nvPr/>
        </p:nvSpPr>
        <p:spPr bwMode="auto">
          <a:xfrm>
            <a:off x="1258888" y="2195513"/>
            <a:ext cx="82550" cy="161925"/>
          </a:xfrm>
          <a:custGeom>
            <a:avLst/>
            <a:gdLst>
              <a:gd name="T0" fmla="*/ 0 w 52"/>
              <a:gd name="T1" fmla="*/ 0 h 136"/>
              <a:gd name="T2" fmla="*/ 2147483647 w 52"/>
              <a:gd name="T3" fmla="*/ 2147483647 h 136"/>
              <a:gd name="T4" fmla="*/ 2147483647 w 52"/>
              <a:gd name="T5" fmla="*/ 2147483647 h 136"/>
              <a:gd name="T6" fmla="*/ 0 60000 65536"/>
              <a:gd name="T7" fmla="*/ 0 60000 65536"/>
              <a:gd name="T8" fmla="*/ 0 60000 65536"/>
              <a:gd name="T9" fmla="*/ 0 w 52"/>
              <a:gd name="T10" fmla="*/ 0 h 136"/>
              <a:gd name="T11" fmla="*/ 52 w 5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36">
                <a:moveTo>
                  <a:pt x="0" y="0"/>
                </a:moveTo>
                <a:cubicBezTo>
                  <a:pt x="19" y="11"/>
                  <a:pt x="38" y="22"/>
                  <a:pt x="45" y="45"/>
                </a:cubicBezTo>
                <a:cubicBezTo>
                  <a:pt x="52" y="68"/>
                  <a:pt x="45" y="121"/>
                  <a:pt x="45" y="136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1403350" y="2009775"/>
            <a:ext cx="1081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20501" name="Freeform 22"/>
          <p:cNvSpPr>
            <a:spLocks noChangeArrowheads="1"/>
          </p:cNvSpPr>
          <p:nvPr/>
        </p:nvSpPr>
        <p:spPr bwMode="auto">
          <a:xfrm>
            <a:off x="2914650" y="2193132"/>
            <a:ext cx="82550" cy="216694"/>
          </a:xfrm>
          <a:custGeom>
            <a:avLst/>
            <a:gdLst>
              <a:gd name="T0" fmla="*/ 0 w 52"/>
              <a:gd name="T1" fmla="*/ 0 h 182"/>
              <a:gd name="T2" fmla="*/ 2147483647 w 52"/>
              <a:gd name="T3" fmla="*/ 2147483647 h 182"/>
              <a:gd name="T4" fmla="*/ 2147483647 w 52"/>
              <a:gd name="T5" fmla="*/ 2147483647 h 182"/>
              <a:gd name="T6" fmla="*/ 0 60000 65536"/>
              <a:gd name="T7" fmla="*/ 0 60000 65536"/>
              <a:gd name="T8" fmla="*/ 0 60000 65536"/>
              <a:gd name="T9" fmla="*/ 0 w 52"/>
              <a:gd name="T10" fmla="*/ 0 h 182"/>
              <a:gd name="T11" fmla="*/ 52 w 52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82">
                <a:moveTo>
                  <a:pt x="0" y="0"/>
                </a:moveTo>
                <a:cubicBezTo>
                  <a:pt x="19" y="30"/>
                  <a:pt x="38" y="61"/>
                  <a:pt x="45" y="91"/>
                </a:cubicBezTo>
                <a:cubicBezTo>
                  <a:pt x="52" y="121"/>
                  <a:pt x="45" y="167"/>
                  <a:pt x="45" y="18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3059113" y="2084785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30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20503" name="Freeform 24"/>
          <p:cNvSpPr>
            <a:spLocks noChangeArrowheads="1"/>
          </p:cNvSpPr>
          <p:nvPr/>
        </p:nvSpPr>
        <p:spPr bwMode="auto">
          <a:xfrm>
            <a:off x="4570413" y="2139554"/>
            <a:ext cx="144462" cy="325040"/>
          </a:xfrm>
          <a:custGeom>
            <a:avLst/>
            <a:gdLst>
              <a:gd name="T0" fmla="*/ 0 w 91"/>
              <a:gd name="T1" fmla="*/ 0 h 273"/>
              <a:gd name="T2" fmla="*/ 2147483647 w 91"/>
              <a:gd name="T3" fmla="*/ 2147483647 h 273"/>
              <a:gd name="T4" fmla="*/ 0 w 91"/>
              <a:gd name="T5" fmla="*/ 2147483647 h 273"/>
              <a:gd name="T6" fmla="*/ 0 60000 65536"/>
              <a:gd name="T7" fmla="*/ 0 60000 65536"/>
              <a:gd name="T8" fmla="*/ 0 60000 65536"/>
              <a:gd name="T9" fmla="*/ 0 w 91"/>
              <a:gd name="T10" fmla="*/ 0 h 273"/>
              <a:gd name="T11" fmla="*/ 91 w 91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273">
                <a:moveTo>
                  <a:pt x="0" y="0"/>
                </a:moveTo>
                <a:cubicBezTo>
                  <a:pt x="45" y="46"/>
                  <a:pt x="91" y="92"/>
                  <a:pt x="91" y="137"/>
                </a:cubicBezTo>
                <a:cubicBezTo>
                  <a:pt x="91" y="182"/>
                  <a:pt x="15" y="250"/>
                  <a:pt x="0" y="273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4714876" y="2032397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60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20505" name="Freeform 26"/>
          <p:cNvSpPr>
            <a:spLocks noChangeArrowheads="1"/>
          </p:cNvSpPr>
          <p:nvPr/>
        </p:nvSpPr>
        <p:spPr bwMode="auto">
          <a:xfrm>
            <a:off x="7739064" y="1709738"/>
            <a:ext cx="504825" cy="216694"/>
          </a:xfrm>
          <a:custGeom>
            <a:avLst/>
            <a:gdLst>
              <a:gd name="T0" fmla="*/ 0 w 227"/>
              <a:gd name="T1" fmla="*/ 0 h 159"/>
              <a:gd name="T2" fmla="*/ 2147483647 w 227"/>
              <a:gd name="T3" fmla="*/ 2147483647 h 159"/>
              <a:gd name="T4" fmla="*/ 2147483647 w 227"/>
              <a:gd name="T5" fmla="*/ 2147483647 h 159"/>
              <a:gd name="T6" fmla="*/ 0 60000 65536"/>
              <a:gd name="T7" fmla="*/ 0 60000 65536"/>
              <a:gd name="T8" fmla="*/ 0 60000 65536"/>
              <a:gd name="T9" fmla="*/ 0 w 227"/>
              <a:gd name="T10" fmla="*/ 0 h 159"/>
              <a:gd name="T11" fmla="*/ 227 w 227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59">
                <a:moveTo>
                  <a:pt x="0" y="0"/>
                </a:moveTo>
                <a:cubicBezTo>
                  <a:pt x="3" y="56"/>
                  <a:pt x="7" y="113"/>
                  <a:pt x="45" y="136"/>
                </a:cubicBezTo>
                <a:cubicBezTo>
                  <a:pt x="83" y="159"/>
                  <a:pt x="197" y="136"/>
                  <a:pt x="227" y="136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7488239" y="1934766"/>
            <a:ext cx="1150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80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20507" name="Freeform 28"/>
          <p:cNvSpPr>
            <a:spLocks noChangeArrowheads="1"/>
          </p:cNvSpPr>
          <p:nvPr/>
        </p:nvSpPr>
        <p:spPr bwMode="auto">
          <a:xfrm>
            <a:off x="1474789" y="3599260"/>
            <a:ext cx="287337" cy="270272"/>
          </a:xfrm>
          <a:custGeom>
            <a:avLst/>
            <a:gdLst>
              <a:gd name="T0" fmla="*/ 2147483647 w 105"/>
              <a:gd name="T1" fmla="*/ 0 h 182"/>
              <a:gd name="T2" fmla="*/ 2147483647 w 105"/>
              <a:gd name="T3" fmla="*/ 2147483647 h 182"/>
              <a:gd name="T4" fmla="*/ 2147483647 w 105"/>
              <a:gd name="T5" fmla="*/ 2147483647 h 182"/>
              <a:gd name="T6" fmla="*/ 0 60000 65536"/>
              <a:gd name="T7" fmla="*/ 0 60000 65536"/>
              <a:gd name="T8" fmla="*/ 0 60000 65536"/>
              <a:gd name="T9" fmla="*/ 0 w 105"/>
              <a:gd name="T10" fmla="*/ 0 h 182"/>
              <a:gd name="T11" fmla="*/ 105 w 105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" h="182">
                <a:moveTo>
                  <a:pt x="105" y="0"/>
                </a:moveTo>
                <a:cubicBezTo>
                  <a:pt x="67" y="7"/>
                  <a:pt x="30" y="15"/>
                  <a:pt x="15" y="45"/>
                </a:cubicBezTo>
                <a:cubicBezTo>
                  <a:pt x="0" y="75"/>
                  <a:pt x="15" y="152"/>
                  <a:pt x="15" y="18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822326" y="3418285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100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  <a:endParaRPr lang="en-US" altLang="zh-CN" sz="2400" b="1" smtClean="0">
              <a:latin typeface="+mn-ea"/>
              <a:ea typeface="+mn-ea"/>
            </a:endParaRPr>
          </a:p>
        </p:txBody>
      </p:sp>
      <p:sp>
        <p:nvSpPr>
          <p:cNvPr id="20509" name="Freeform 30"/>
          <p:cNvSpPr>
            <a:spLocks noChangeArrowheads="1"/>
          </p:cNvSpPr>
          <p:nvPr/>
        </p:nvSpPr>
        <p:spPr bwMode="auto">
          <a:xfrm>
            <a:off x="2914651" y="3492104"/>
            <a:ext cx="504825" cy="161925"/>
          </a:xfrm>
          <a:custGeom>
            <a:avLst/>
            <a:gdLst>
              <a:gd name="T0" fmla="*/ 0 w 318"/>
              <a:gd name="T1" fmla="*/ 2147483647 h 143"/>
              <a:gd name="T2" fmla="*/ 2147483647 w 318"/>
              <a:gd name="T3" fmla="*/ 2147483647 h 143"/>
              <a:gd name="T4" fmla="*/ 2147483647 w 318"/>
              <a:gd name="T5" fmla="*/ 0 h 143"/>
              <a:gd name="T6" fmla="*/ 0 60000 65536"/>
              <a:gd name="T7" fmla="*/ 0 60000 65536"/>
              <a:gd name="T8" fmla="*/ 0 60000 65536"/>
              <a:gd name="T9" fmla="*/ 0 w 318"/>
              <a:gd name="T10" fmla="*/ 0 h 143"/>
              <a:gd name="T11" fmla="*/ 318 w 318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143">
                <a:moveTo>
                  <a:pt x="0" y="45"/>
                </a:moveTo>
                <a:cubicBezTo>
                  <a:pt x="41" y="94"/>
                  <a:pt x="83" y="143"/>
                  <a:pt x="136" y="136"/>
                </a:cubicBezTo>
                <a:cubicBezTo>
                  <a:pt x="189" y="129"/>
                  <a:pt x="288" y="23"/>
                  <a:pt x="318" y="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2771775" y="3654029"/>
            <a:ext cx="1366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120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20511" name="Freeform 32"/>
          <p:cNvSpPr>
            <a:spLocks noChangeArrowheads="1"/>
          </p:cNvSpPr>
          <p:nvPr/>
        </p:nvSpPr>
        <p:spPr bwMode="auto">
          <a:xfrm>
            <a:off x="5507038" y="3545681"/>
            <a:ext cx="576262" cy="161925"/>
          </a:xfrm>
          <a:custGeom>
            <a:avLst/>
            <a:gdLst>
              <a:gd name="T0" fmla="*/ 2147483647 w 227"/>
              <a:gd name="T1" fmla="*/ 0 h 99"/>
              <a:gd name="T2" fmla="*/ 2147483647 w 227"/>
              <a:gd name="T3" fmla="*/ 2147483647 h 99"/>
              <a:gd name="T4" fmla="*/ 0 w 227"/>
              <a:gd name="T5" fmla="*/ 2147483647 h 99"/>
              <a:gd name="T6" fmla="*/ 0 60000 65536"/>
              <a:gd name="T7" fmla="*/ 0 60000 65536"/>
              <a:gd name="T8" fmla="*/ 0 60000 65536"/>
              <a:gd name="T9" fmla="*/ 0 w 227"/>
              <a:gd name="T10" fmla="*/ 0 h 99"/>
              <a:gd name="T11" fmla="*/ 227 w 227"/>
              <a:gd name="T12" fmla="*/ 99 h 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9">
                <a:moveTo>
                  <a:pt x="227" y="0"/>
                </a:moveTo>
                <a:cubicBezTo>
                  <a:pt x="178" y="41"/>
                  <a:pt x="129" y="83"/>
                  <a:pt x="91" y="91"/>
                </a:cubicBezTo>
                <a:cubicBezTo>
                  <a:pt x="53" y="99"/>
                  <a:pt x="15" y="53"/>
                  <a:pt x="0" y="46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5435601" y="3654029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150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20513" name="Freeform 34"/>
          <p:cNvSpPr>
            <a:spLocks noChangeArrowheads="1"/>
          </p:cNvSpPr>
          <p:nvPr/>
        </p:nvSpPr>
        <p:spPr bwMode="auto">
          <a:xfrm>
            <a:off x="7162800" y="3888582"/>
            <a:ext cx="504825" cy="251222"/>
          </a:xfrm>
          <a:custGeom>
            <a:avLst/>
            <a:gdLst>
              <a:gd name="T0" fmla="*/ 0 w 318"/>
              <a:gd name="T1" fmla="*/ 2147483647 h 211"/>
              <a:gd name="T2" fmla="*/ 2147483647 w 318"/>
              <a:gd name="T3" fmla="*/ 2147483647 h 211"/>
              <a:gd name="T4" fmla="*/ 2147483647 w 318"/>
              <a:gd name="T5" fmla="*/ 2147483647 h 211"/>
              <a:gd name="T6" fmla="*/ 0 60000 65536"/>
              <a:gd name="T7" fmla="*/ 0 60000 65536"/>
              <a:gd name="T8" fmla="*/ 0 60000 65536"/>
              <a:gd name="T9" fmla="*/ 0 w 318"/>
              <a:gd name="T10" fmla="*/ 0 h 211"/>
              <a:gd name="T11" fmla="*/ 318 w 318"/>
              <a:gd name="T12" fmla="*/ 211 h 2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211">
                <a:moveTo>
                  <a:pt x="0" y="211"/>
                </a:moveTo>
                <a:cubicBezTo>
                  <a:pt x="19" y="135"/>
                  <a:pt x="38" y="60"/>
                  <a:pt x="91" y="30"/>
                </a:cubicBezTo>
                <a:cubicBezTo>
                  <a:pt x="144" y="0"/>
                  <a:pt x="280" y="30"/>
                  <a:pt x="318" y="3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14" name="Text Box 35"/>
          <p:cNvSpPr txBox="1">
            <a:spLocks noChangeArrowheads="1"/>
          </p:cNvSpPr>
          <p:nvPr/>
        </p:nvSpPr>
        <p:spPr bwMode="auto">
          <a:xfrm>
            <a:off x="6946900" y="3545681"/>
            <a:ext cx="1296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170</a:t>
            </a:r>
            <a:r>
              <a:rPr lang="en-US" altLang="zh-CN" sz="2400" b="1" baseline="42000" smtClean="0">
                <a:latin typeface="+mn-ea"/>
                <a:ea typeface="+mn-ea"/>
              </a:rPr>
              <a:t>o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185863" y="2465785"/>
            <a:ext cx="7200900" cy="11334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3346451" y="2412207"/>
            <a:ext cx="1800225" cy="135016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3419476" y="2574131"/>
            <a:ext cx="1800225" cy="86320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V="1">
            <a:off x="1690688" y="1871663"/>
            <a:ext cx="5472112" cy="151209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87259" y="1290756"/>
            <a:ext cx="7416998" cy="49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000" b="1" dirty="0" smtClean="0">
                <a:solidFill>
                  <a:srgbClr val="00B0F0"/>
                </a:solidFill>
                <a:latin typeface="+mn-ea"/>
                <a:ea typeface="+mn-ea"/>
              </a:rPr>
              <a:t>     </a:t>
            </a:r>
            <a:r>
              <a:rPr lang="zh-CN" altLang="en-US" sz="2000" b="1" dirty="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sz="2000" b="1" dirty="0" smtClean="0">
                <a:solidFill>
                  <a:srgbClr val="00B0F0"/>
                </a:solidFill>
                <a:latin typeface="+mn-ea"/>
                <a:ea typeface="+mn-ea"/>
              </a:rPr>
              <a:t>1.</a:t>
            </a:r>
            <a:r>
              <a:rPr lang="zh-CN" altLang="en-US" sz="2000" b="1" dirty="0" smtClean="0">
                <a:solidFill>
                  <a:srgbClr val="00B0F0"/>
                </a:solidFill>
                <a:latin typeface="+mn-ea"/>
                <a:ea typeface="+mn-ea"/>
              </a:rPr>
              <a:t>  </a:t>
            </a:r>
            <a:r>
              <a:rPr lang="zh-CN" altLang="en-US" sz="2000" b="1" dirty="0" smtClean="0">
                <a:latin typeface="+mn-ea"/>
                <a:ea typeface="+mn-ea"/>
              </a:rPr>
              <a:t>若一个角的补角等于它的余角的</a:t>
            </a:r>
            <a:r>
              <a:rPr lang="en-US" altLang="zh-CN" sz="2000" b="1" dirty="0" smtClean="0">
                <a:latin typeface="+mn-ea"/>
                <a:ea typeface="+mn-ea"/>
              </a:rPr>
              <a:t>4 </a:t>
            </a:r>
            <a:r>
              <a:rPr lang="zh-CN" altLang="en-US" sz="2000" b="1" dirty="0" smtClean="0">
                <a:latin typeface="+mn-ea"/>
                <a:ea typeface="+mn-ea"/>
              </a:rPr>
              <a:t>倍，求这个角的度数</a:t>
            </a:r>
            <a:r>
              <a:rPr lang="en-US" altLang="zh-CN" sz="2000" b="1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817687" y="1988191"/>
            <a:ext cx="5884863" cy="295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解：设这个角是</a:t>
            </a: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°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，则它的补角是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(180°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－</a:t>
            </a: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°),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余角是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(90°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－</a:t>
            </a: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°) 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根据题意，得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            180°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－</a:t>
            </a: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°= 4 (90°</a:t>
            </a: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－</a:t>
            </a: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°)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        解得        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i="1" dirty="0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            x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=60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答：这个角的度数是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  <a:ea typeface="+mn-ea"/>
              </a:rPr>
              <a:t>60 °.</a:t>
            </a:r>
          </a:p>
        </p:txBody>
      </p:sp>
      <p:grpSp>
        <p:nvGrpSpPr>
          <p:cNvPr id="11267" name="组合 1"/>
          <p:cNvGrpSpPr/>
          <p:nvPr/>
        </p:nvGrpSpPr>
        <p:grpSpPr bwMode="auto">
          <a:xfrm>
            <a:off x="231776" y="677466"/>
            <a:ext cx="1630363" cy="511969"/>
            <a:chOff x="468313" y="982663"/>
            <a:chExt cx="1630362" cy="682625"/>
          </a:xfrm>
        </p:grpSpPr>
        <p:pic>
          <p:nvPicPr>
            <p:cNvPr id="11268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9" name="TextBox 20"/>
            <p:cNvSpPr txBox="1">
              <a:spLocks noChangeArrowheads="1"/>
            </p:cNvSpPr>
            <p:nvPr/>
          </p:nvSpPr>
          <p:spPr bwMode="auto">
            <a:xfrm>
              <a:off x="606425" y="1092102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典例精析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ldLvl="0"/>
      <p:bldP spid="522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全屏显示(16:9)</PresentationFormat>
  <Paragraphs>202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Comic Sans MS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2023-01-16T14:55:48Z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3B09589B88D64795A246799E639977AF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