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361" r:id="rId2"/>
    <p:sldId id="290" r:id="rId3"/>
    <p:sldId id="270" r:id="rId4"/>
    <p:sldId id="413" r:id="rId5"/>
    <p:sldId id="362" r:id="rId6"/>
    <p:sldId id="363" r:id="rId7"/>
    <p:sldId id="365" r:id="rId8"/>
    <p:sldId id="414" r:id="rId9"/>
    <p:sldId id="395" r:id="rId10"/>
    <p:sldId id="415" r:id="rId11"/>
    <p:sldId id="396" r:id="rId12"/>
    <p:sldId id="401" r:id="rId13"/>
    <p:sldId id="416" r:id="rId14"/>
    <p:sldId id="418" r:id="rId15"/>
    <p:sldId id="419" r:id="rId16"/>
    <p:sldId id="420" r:id="rId17"/>
    <p:sldId id="421" r:id="rId18"/>
    <p:sldId id="417" r:id="rId19"/>
    <p:sldId id="398" r:id="rId20"/>
    <p:sldId id="422" r:id="rId21"/>
    <p:sldId id="423" r:id="rId22"/>
    <p:sldId id="424" r:id="rId23"/>
    <p:sldId id="405" r:id="rId24"/>
    <p:sldId id="406" r:id="rId25"/>
    <p:sldId id="425" r:id="rId26"/>
    <p:sldId id="391" r:id="rId27"/>
    <p:sldId id="281" r:id="rId28"/>
    <p:sldId id="426" r:id="rId29"/>
    <p:sldId id="384" r:id="rId30"/>
    <p:sldId id="300" r:id="rId31"/>
  </p:sldIdLst>
  <p:sldSz cx="9144000" cy="6858000" type="screen4x3"/>
  <p:notesSz cx="6858000" cy="9144000"/>
  <p:defaultTextStyle>
    <a:defPPr>
      <a:defRPr lang="zh-CN"/>
    </a:defPPr>
    <a:lvl1pPr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71D88"/>
    <a:srgbClr val="E30FC5"/>
    <a:srgbClr val="3333FF"/>
    <a:srgbClr val="FFFF66"/>
    <a:srgbClr val="FF99FF"/>
    <a:srgbClr val="006600"/>
    <a:srgbClr val="6600CC"/>
    <a:srgbClr val="CC0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65" autoAdjust="0"/>
    <p:restoredTop sz="94565" autoAdjust="0"/>
  </p:normalViewPr>
  <p:slideViewPr>
    <p:cSldViewPr snapToGrid="0" snapToObjects="1">
      <p:cViewPr>
        <p:scale>
          <a:sx n="100" d="100"/>
          <a:sy n="100" d="100"/>
        </p:scale>
        <p:origin x="-252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noProof="1" smtClean="0"/>
            </a:lvl1pPr>
          </a:lstStyle>
          <a:p>
            <a:fld id="{0F9B84EA-7D68-4D60-9CB1-D50884785D1C}" type="datetimeFigureOut">
              <a:rPr lang="zh-CN" altLang="en-US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B4D125F9-D99A-4BE4-8618-D97BE29A6BB9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Tx/>
              <a:buNone/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EA38606B-024C-4D0C-BE63-C2B479E23368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38606B-024C-4D0C-BE63-C2B479E23368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379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379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D7E91346-2708-4333-8004-5AC12D5B2BEC}" type="slidenum">
              <a:rPr lang="zh-CN" altLang="en-US"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584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58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721997C-F720-43E2-8455-19AF0C249FCA}" type="slidenum">
              <a:rPr lang="zh-CN" altLang="en-US"/>
              <a:t>22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4198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198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7B6129EA-CD30-452E-898E-ADE2357E4480}" type="slidenum">
              <a:rPr lang="zh-CN" altLang="en-US"/>
              <a:t>27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4403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403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9D730C5C-2D0B-4649-B6DA-3615C27FE7D6}" type="slidenum">
              <a:rPr lang="zh-CN" altLang="en-US"/>
              <a:t>28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024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024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1A526D5-3D30-429A-88C5-2196D979C825}" type="slidenum">
              <a:rPr lang="zh-CN" altLang="en-US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331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331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B15A03C-7713-43B9-B7FA-9D1A51709CF0}" type="slidenum">
              <a:rPr lang="zh-CN" altLang="en-US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536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536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A00AD30F-7BA2-45BD-9A11-72720AE375A8}" type="slidenum">
              <a:rPr lang="zh-CN" altLang="en-US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1741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1741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C2BDBAAB-4AD8-4E82-8077-3861F8349484}" type="slidenum">
              <a:rPr lang="zh-CN" altLang="en-US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1506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1507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3B1F8356-B63A-4229-8855-D8B8AEE90A96}" type="slidenum">
              <a:rPr lang="zh-CN" altLang="en-US"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560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560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02F4377A-252D-48C1-B91E-EDEDAB0E9394}" type="slidenum">
              <a:rPr lang="zh-CN" altLang="en-US"/>
              <a:t>16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28674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28675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5AE82D4E-A24A-42B8-997F-C000FD431E03}" type="slidenum">
              <a:rPr lang="zh-CN" altLang="en-US"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30722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0723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fld id="{109388E1-E9B1-4032-8D41-BB1373088584}" type="slidenum">
              <a:rPr lang="zh-CN" altLang="en-US"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7CD6F5-9CCC-484C-AF39-FD988FF96B7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82D1A7-DFFB-4382-B11A-AA6F3CB8234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2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268C37-96E2-454D-BBCD-89AEC7D7CC1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431D1-6101-4CD7-B47B-1F6C8AD56A8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FAA54D-A141-4AFF-8577-391BC90DBC1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4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E4924D-7886-4449-A363-71A6AF6C592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53056A-93F6-4DBD-8682-28711213E0D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BF1D2D-23A9-4DF6-8EA1-377E3B3F773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20F0C-22F7-4660-92C2-644A3E70283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二级</a:t>
            </a:r>
          </a:p>
          <a:p>
            <a:pPr lvl="2"/>
            <a:r>
              <a:rPr lang="zh-CN" altLang="en-US" noProof="1" smtClean="0"/>
              <a:t>三级</a:t>
            </a:r>
          </a:p>
          <a:p>
            <a:pPr lvl="3"/>
            <a:r>
              <a:rPr lang="zh-CN" altLang="en-US" noProof="1" smtClean="0"/>
              <a:t>四级</a:t>
            </a:r>
          </a:p>
          <a:p>
            <a:pPr lvl="4"/>
            <a:r>
              <a:rPr lang="zh-CN" altLang="en-US" noProof="1" smtClean="0"/>
              <a:t>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ECAA5-84D7-4F45-9B2B-9C8E692FDAA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20D55-35B7-4901-B0A5-5C0BBD33905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kumimoji="1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BC7343BF-3C28-4E22-BB97-D23046F7D843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2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jpeg"/><Relationship Id="rId3" Type="http://schemas.openxmlformats.org/officeDocument/2006/relationships/image" Target="../media/image26.jpeg"/><Relationship Id="rId7" Type="http://schemas.openxmlformats.org/officeDocument/2006/relationships/image" Target="../media/image30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9.jpeg"/><Relationship Id="rId5" Type="http://schemas.openxmlformats.org/officeDocument/2006/relationships/image" Target="../media/image28.jpeg"/><Relationship Id="rId4" Type="http://schemas.openxmlformats.org/officeDocument/2006/relationships/image" Target="../media/image27.jpeg"/><Relationship Id="rId9" Type="http://schemas.openxmlformats.org/officeDocument/2006/relationships/image" Target="../media/image3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5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9.png"/><Relationship Id="rId4" Type="http://schemas.openxmlformats.org/officeDocument/2006/relationships/image" Target="../media/image3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9.png"/><Relationship Id="rId4" Type="http://schemas.openxmlformats.org/officeDocument/2006/relationships/image" Target="../media/image1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矩形 19"/>
          <p:cNvSpPr/>
          <p:nvPr/>
        </p:nvSpPr>
        <p:spPr>
          <a:xfrm>
            <a:off x="0" y="0"/>
            <a:ext cx="9144000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dirty="0" smtClean="0"/>
              <a:t>111111111111111111111111111111111111111111111111111111111111111</a:t>
            </a:r>
            <a:endParaRPr lang="zh-CN" altLang="en-US" dirty="0"/>
          </a:p>
        </p:txBody>
      </p:sp>
      <p:pic>
        <p:nvPicPr>
          <p:cNvPr id="4098" name="图片 24" descr="小花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153534">
            <a:off x="7737474" y="5291138"/>
            <a:ext cx="1009650" cy="989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图片 25" descr="中间花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3575" y="5424488"/>
            <a:ext cx="912812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4" name="AutoShape 508"/>
          <p:cNvSpPr>
            <a:spLocks noChangeArrowheads="1"/>
          </p:cNvSpPr>
          <p:nvPr/>
        </p:nvSpPr>
        <p:spPr bwMode="auto">
          <a:xfrm>
            <a:off x="495875" y="1061061"/>
            <a:ext cx="8152248" cy="2165537"/>
          </a:xfrm>
          <a:prstGeom prst="roundRect">
            <a:avLst>
              <a:gd name="adj" fmla="val 5074"/>
            </a:avLst>
          </a:prstGeom>
          <a:solidFill>
            <a:srgbClr val="FFFFFF"/>
          </a:solidFill>
          <a:ln w="57150" cmpd="sng">
            <a:noFill/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sp>
        <p:nvSpPr>
          <p:cNvPr id="8" name="同侧圆角矩形 7"/>
          <p:cNvSpPr/>
          <p:nvPr/>
        </p:nvSpPr>
        <p:spPr>
          <a:xfrm flipV="1">
            <a:off x="495300" y="2468563"/>
            <a:ext cx="8153400" cy="758825"/>
          </a:xfrm>
          <a:prstGeom prst="round2SameRect">
            <a:avLst/>
          </a:prstGeom>
          <a:solidFill>
            <a:srgbClr val="FFFF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pic>
        <p:nvPicPr>
          <p:cNvPr id="4102" name="Picture 39" descr="구름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40" descr="구름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7308850" y="542925"/>
            <a:ext cx="895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4" name="TextBox 3"/>
          <p:cNvSpPr txBox="1">
            <a:spLocks noChangeArrowheads="1"/>
          </p:cNvSpPr>
          <p:nvPr/>
        </p:nvSpPr>
        <p:spPr bwMode="auto">
          <a:xfrm>
            <a:off x="444500" y="1433513"/>
            <a:ext cx="82677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4000" b="1">
                <a:latin typeface="Times New Roman" panose="02020603050405020304" pitchFamily="18" charset="0"/>
                <a:ea typeface="黑体" panose="02010609060101010101" pitchFamily="49" charset="-122"/>
              </a:rPr>
              <a:t>Unit 1 My Family</a:t>
            </a:r>
            <a:endParaRPr lang="zh-CN" altLang="en-US" sz="4000" b="1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4105" name="TextBox 4"/>
          <p:cNvSpPr txBox="1">
            <a:spLocks noChangeArrowheads="1"/>
          </p:cNvSpPr>
          <p:nvPr/>
        </p:nvSpPr>
        <p:spPr bwMode="auto">
          <a:xfrm>
            <a:off x="3521075" y="2644775"/>
            <a:ext cx="2722563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7466" tIns="48733" rIns="97466" bIns="48733">
            <a:spAutoFit/>
          </a:bodyPr>
          <a:lstStyle>
            <a:lvl1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defTabSz="974725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974725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000" b="1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JJ   </a:t>
            </a:r>
            <a:r>
              <a:rPr lang="zh-CN" altLang="en-US" sz="2000" b="1">
                <a:solidFill>
                  <a:srgbClr val="8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五年级上册 </a:t>
            </a:r>
          </a:p>
        </p:txBody>
      </p:sp>
      <p:pic>
        <p:nvPicPr>
          <p:cNvPr id="4106" name="图片 70" descr="蝴蝶.pn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 rot="18291536" flipH="1">
            <a:off x="7732712" y="3617823"/>
            <a:ext cx="1019175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AutoShape 508"/>
          <p:cNvSpPr>
            <a:spLocks noChangeArrowheads="1"/>
          </p:cNvSpPr>
          <p:nvPr/>
        </p:nvSpPr>
        <p:spPr bwMode="auto">
          <a:xfrm>
            <a:off x="495876" y="1061061"/>
            <a:ext cx="8152248" cy="2165538"/>
          </a:xfrm>
          <a:prstGeom prst="roundRect">
            <a:avLst>
              <a:gd name="adj" fmla="val 5074"/>
            </a:avLst>
          </a:prstGeom>
          <a:noFill/>
          <a:ln w="76200" cmpd="sng">
            <a:solidFill>
              <a:srgbClr val="99CC00"/>
            </a:solidFill>
            <a:round/>
          </a:ln>
          <a:effectLst>
            <a:innerShdw blurRad="123825" dist="88900" dir="13500000">
              <a:srgbClr val="FFFF00">
                <a:alpha val="50000"/>
              </a:srgbClr>
            </a:innerShdw>
          </a:effec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buFontTx/>
              <a:buNone/>
              <a:defRPr/>
            </a:pPr>
            <a:endParaRPr lang="ko-KR" altLang="en-US" smtClean="0">
              <a:solidFill>
                <a:srgbClr val="000000"/>
              </a:solidFill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4108" name="Picture 50" descr="나뭇잎2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371175">
            <a:off x="2063750" y="3001963"/>
            <a:ext cx="12827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椭圆 8"/>
          <p:cNvSpPr/>
          <p:nvPr/>
        </p:nvSpPr>
        <p:spPr>
          <a:xfrm>
            <a:off x="328613" y="13350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3" name="椭圆 82"/>
          <p:cNvSpPr/>
          <p:nvPr/>
        </p:nvSpPr>
        <p:spPr>
          <a:xfrm>
            <a:off x="328613" y="197643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6" name="椭圆 85"/>
          <p:cNvSpPr/>
          <p:nvPr/>
        </p:nvSpPr>
        <p:spPr>
          <a:xfrm>
            <a:off x="328613" y="2617788"/>
            <a:ext cx="334962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89" name="椭圆 88"/>
          <p:cNvSpPr/>
          <p:nvPr/>
        </p:nvSpPr>
        <p:spPr>
          <a:xfrm>
            <a:off x="8480425" y="13350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7" name="椭圆 96"/>
          <p:cNvSpPr/>
          <p:nvPr/>
        </p:nvSpPr>
        <p:spPr>
          <a:xfrm>
            <a:off x="8480425" y="197643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98" name="椭圆 97"/>
          <p:cNvSpPr/>
          <p:nvPr/>
        </p:nvSpPr>
        <p:spPr>
          <a:xfrm>
            <a:off x="8480425" y="2617788"/>
            <a:ext cx="334963" cy="334962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lang="zh-CN" altLang="en-US"/>
          </a:p>
        </p:txBody>
      </p:sp>
      <p:sp>
        <p:nvSpPr>
          <p:cNvPr id="23" name="文本框 22"/>
          <p:cNvSpPr txBox="1"/>
          <p:nvPr/>
        </p:nvSpPr>
        <p:spPr>
          <a:xfrm>
            <a:off x="0" y="4105276"/>
            <a:ext cx="9144000" cy="797654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  <a:sp3d extrusionH="57150">
              <a:bevelT w="0" h="0"/>
            </a:sp3d>
          </a:bodyPr>
          <a:lstStyle/>
          <a:p>
            <a:pPr algn="ctr" fontAlgn="auto">
              <a:lnSpc>
                <a:spcPts val="55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4400" b="1" dirty="0">
                <a:gradFill>
                  <a:gsLst>
                    <a:gs pos="0">
                      <a:srgbClr val="D74184"/>
                    </a:gs>
                    <a:gs pos="50000">
                      <a:srgbClr val="D74184"/>
                    </a:gs>
                    <a:gs pos="100000">
                      <a:srgbClr val="D74184"/>
                    </a:gs>
                  </a:gsLst>
                  <a:lin ang="5400000"/>
                </a:gradFill>
                <a:effectLst>
                  <a:outerShdw blurRad="38100" dist="12700" algn="tl" rotWithShape="0">
                    <a:srgbClr val="000000">
                      <a:alpha val="40000"/>
                    </a:srgbClr>
                  </a:outerShdw>
                </a:effectLst>
                <a:latin typeface="Kozuka Gothic Pro H" pitchFamily="34" charset="-128"/>
                <a:ea typeface="Kozuka Gothic Pro H" pitchFamily="34" charset="-128"/>
                <a:cs typeface="方正大黑简体"/>
              </a:rPr>
              <a:t>Lesson 3 What Do They Do?</a:t>
            </a:r>
            <a:endParaRPr lang="zh-CN" altLang="en-US" sz="4400" b="1" dirty="0">
              <a:gradFill>
                <a:gsLst>
                  <a:gs pos="0">
                    <a:srgbClr val="D74184"/>
                  </a:gs>
                  <a:gs pos="50000">
                    <a:srgbClr val="D74184"/>
                  </a:gs>
                  <a:gs pos="100000">
                    <a:srgbClr val="D74184"/>
                  </a:gs>
                </a:gsLst>
                <a:lin ang="5400000"/>
              </a:gradFill>
              <a:effectLst>
                <a:outerShdw blurRad="38100" dist="12700" algn="tl" rotWithShape="0">
                  <a:srgbClr val="000000">
                    <a:alpha val="40000"/>
                  </a:srgbClr>
                </a:outerShdw>
              </a:effectLst>
              <a:latin typeface="Kozuka Gothic Pro H" pitchFamily="34" charset="-128"/>
              <a:ea typeface="Kozuka Gothic Pro H" pitchFamily="34" charset="-128"/>
              <a:cs typeface="方正大黑简体"/>
            </a:endParaRPr>
          </a:p>
        </p:txBody>
      </p:sp>
      <p:sp>
        <p:nvSpPr>
          <p:cNvPr id="21" name="矩形 20"/>
          <p:cNvSpPr/>
          <p:nvPr/>
        </p:nvSpPr>
        <p:spPr>
          <a:xfrm>
            <a:off x="2924753" y="5659095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6387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6388" name="矩形 19"/>
          <p:cNvSpPr>
            <a:spLocks noChangeArrowheads="1"/>
          </p:cNvSpPr>
          <p:nvPr/>
        </p:nvSpPr>
        <p:spPr bwMode="auto">
          <a:xfrm>
            <a:off x="1019175" y="1828800"/>
            <a:ext cx="4081463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worker /'wɜːkə(r)/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工人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054225" y="3635375"/>
            <a:ext cx="3957638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His uncle is a worker. 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他的叔叔是一名工人。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6390" name="矩形 3"/>
          <p:cNvSpPr>
            <a:spLocks noChangeArrowheads="1"/>
          </p:cNvSpPr>
          <p:nvPr/>
        </p:nvSpPr>
        <p:spPr bwMode="auto">
          <a:xfrm>
            <a:off x="1062038" y="3055938"/>
            <a:ext cx="1112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发音：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054225" y="2814638"/>
            <a:ext cx="380523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字母组合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er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发的是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/ə(r)/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6392" name="矩形 5"/>
          <p:cNvSpPr>
            <a:spLocks noChangeArrowheads="1"/>
          </p:cNvSpPr>
          <p:nvPr/>
        </p:nvSpPr>
        <p:spPr bwMode="auto">
          <a:xfrm>
            <a:off x="1062038" y="3871913"/>
            <a:ext cx="111283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  <p:pic>
        <p:nvPicPr>
          <p:cNvPr id="16393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11863" y="1819275"/>
            <a:ext cx="2470150" cy="359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8435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30" name="TextBox 8"/>
          <p:cNvSpPr txBox="1">
            <a:spLocks noChangeArrowheads="1"/>
          </p:cNvSpPr>
          <p:nvPr/>
        </p:nvSpPr>
        <p:spPr bwMode="auto">
          <a:xfrm>
            <a:off x="2808288" y="1471613"/>
            <a:ext cx="3392487" cy="481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doctor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医生把病瞧，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nurse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护士药拿到。</a:t>
            </a:r>
          </a:p>
          <a:p>
            <a:pPr>
              <a:lnSpc>
                <a:spcPct val="16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farmer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农民起得早，</a:t>
            </a:r>
            <a:endParaRPr lang="en-US" altLang="zh-CN" sz="2400" b="1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辛勤耕耘收成好。</a:t>
            </a:r>
          </a:p>
          <a:p>
            <a:pPr>
              <a:lnSpc>
                <a:spcPct val="16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driver driver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是司机， 开车引路滴滴滴。</a:t>
            </a:r>
          </a:p>
          <a:p>
            <a:pPr>
              <a:lnSpc>
                <a:spcPct val="16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player player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运动员， 为国争光不怕难。</a:t>
            </a:r>
          </a:p>
        </p:txBody>
      </p:sp>
      <p:grpSp>
        <p:nvGrpSpPr>
          <p:cNvPr id="18437" name="组合 2"/>
          <p:cNvGrpSpPr/>
          <p:nvPr/>
        </p:nvGrpSpPr>
        <p:grpSpPr bwMode="auto">
          <a:xfrm>
            <a:off x="833438" y="1612900"/>
            <a:ext cx="1843087" cy="461963"/>
            <a:chOff x="398463" y="4005263"/>
            <a:chExt cx="1843919" cy="461088"/>
          </a:xfrm>
        </p:grpSpPr>
        <p:sp>
          <p:nvSpPr>
            <p:cNvPr id="18438" name="TextBox 10"/>
            <p:cNvSpPr txBox="1">
              <a:spLocks noChangeArrowheads="1"/>
            </p:cNvSpPr>
            <p:nvPr/>
          </p:nvSpPr>
          <p:spPr bwMode="auto">
            <a:xfrm>
              <a:off x="714374" y="4005263"/>
              <a:ext cx="1528008" cy="4610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魔法记忆：</a:t>
              </a:r>
              <a:endParaRPr lang="zh-CN" altLang="en-US" sz="2400" b="1">
                <a:solidFill>
                  <a:srgbClr val="0000FF"/>
                </a:solidFill>
                <a:ea typeface="黑体" panose="02010609060101010101" pitchFamily="49" charset="-122"/>
              </a:endParaRPr>
            </a:p>
          </p:txBody>
        </p:sp>
        <p:pic>
          <p:nvPicPr>
            <p:cNvPr id="18439" name="图片 29" descr="花盆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398463" y="4052825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8" name="文本框 17"/>
          <p:cNvSpPr txBox="1">
            <a:spLocks noChangeArrowheads="1"/>
          </p:cNvSpPr>
          <p:nvPr/>
        </p:nvSpPr>
        <p:spPr bwMode="auto">
          <a:xfrm>
            <a:off x="2713038" y="1600200"/>
            <a:ext cx="53213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Where does he work?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他在哪里工作？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895350" y="174148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9460" name="文本框 19"/>
          <p:cNvSpPr txBox="1">
            <a:spLocks noChangeArrowheads="1"/>
          </p:cNvSpPr>
          <p:nvPr/>
        </p:nvSpPr>
        <p:spPr bwMode="auto">
          <a:xfrm>
            <a:off x="1165225" y="1711325"/>
            <a:ext cx="1704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3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9462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9228" name="TextBox 8"/>
          <p:cNvSpPr txBox="1">
            <a:spLocks noChangeArrowheads="1"/>
          </p:cNvSpPr>
          <p:nvPr/>
        </p:nvSpPr>
        <p:spPr bwMode="auto">
          <a:xfrm>
            <a:off x="2713038" y="3795713"/>
            <a:ext cx="5276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15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I work in a supermarket. </a:t>
            </a:r>
          </a:p>
          <a:p>
            <a:pPr eaLnBrk="0" hangingPunct="0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我在一家超市工作。</a:t>
            </a:r>
          </a:p>
        </p:txBody>
      </p:sp>
      <p:pic>
        <p:nvPicPr>
          <p:cNvPr id="19464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23825" y="1643063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5" name="矩形 1"/>
          <p:cNvSpPr>
            <a:spLocks noChangeArrowheads="1"/>
          </p:cNvSpPr>
          <p:nvPr/>
        </p:nvSpPr>
        <p:spPr bwMode="auto">
          <a:xfrm>
            <a:off x="1760538" y="3898900"/>
            <a:ext cx="1162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19466" name="矩形 19"/>
          <p:cNvSpPr>
            <a:spLocks noChangeArrowheads="1"/>
          </p:cNvSpPr>
          <p:nvPr/>
        </p:nvSpPr>
        <p:spPr bwMode="auto">
          <a:xfrm>
            <a:off x="1943100" y="2336800"/>
            <a:ext cx="648970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work /wɜːk/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v.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工作</a:t>
            </a:r>
          </a:p>
        </p:txBody>
      </p:sp>
      <p:sp>
        <p:nvSpPr>
          <p:cNvPr id="19467" name="矩形 3"/>
          <p:cNvSpPr>
            <a:spLocks noChangeArrowheads="1"/>
          </p:cNvSpPr>
          <p:nvPr/>
        </p:nvSpPr>
        <p:spPr bwMode="auto">
          <a:xfrm>
            <a:off x="1760538" y="3213100"/>
            <a:ext cx="111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发音：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2713038" y="2963863"/>
            <a:ext cx="3579812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字母组合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or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发的是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/ɜː/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19469" name="矩形 3"/>
          <p:cNvSpPr>
            <a:spLocks noChangeArrowheads="1"/>
          </p:cNvSpPr>
          <p:nvPr/>
        </p:nvSpPr>
        <p:spPr bwMode="auto">
          <a:xfrm>
            <a:off x="1760538" y="5129213"/>
            <a:ext cx="111283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713038" y="5032375"/>
            <a:ext cx="54737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work hard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努力工作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work out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计算出 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at work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起作用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build="p"/>
      <p:bldP spid="21" grpId="0"/>
      <p:bldP spid="2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0483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20484" name="矩形 19"/>
          <p:cNvSpPr>
            <a:spLocks noChangeArrowheads="1"/>
          </p:cNvSpPr>
          <p:nvPr/>
        </p:nvSpPr>
        <p:spPr bwMode="auto">
          <a:xfrm>
            <a:off x="1106488" y="1419225"/>
            <a:ext cx="6630987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询问工作地点的常用句式</a:t>
            </a:r>
          </a:p>
        </p:txBody>
      </p:sp>
      <p:sp>
        <p:nvSpPr>
          <p:cNvPr id="20485" name="矩形 1"/>
          <p:cNvSpPr>
            <a:spLocks noChangeArrowheads="1"/>
          </p:cNvSpPr>
          <p:nvPr/>
        </p:nvSpPr>
        <p:spPr bwMode="auto">
          <a:xfrm>
            <a:off x="1106488" y="3738563"/>
            <a:ext cx="1108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074863" y="3543300"/>
            <a:ext cx="4597400" cy="2751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—Where does your aunt work?</a:t>
            </a:r>
          </a:p>
          <a:p>
            <a:pPr>
              <a:lnSpc>
                <a:spcPct val="18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你的姑母在哪里上班？</a:t>
            </a:r>
          </a:p>
          <a:p>
            <a:pPr>
              <a:lnSpc>
                <a:spcPct val="18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—She works in a factory. </a:t>
            </a:r>
          </a:p>
          <a:p>
            <a:pPr>
              <a:lnSpc>
                <a:spcPct val="18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她在一家工厂上班。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0487" name="矩形 1"/>
          <p:cNvSpPr>
            <a:spLocks noChangeArrowheads="1"/>
          </p:cNvSpPr>
          <p:nvPr/>
        </p:nvSpPr>
        <p:spPr bwMode="auto">
          <a:xfrm>
            <a:off x="1106488" y="2276475"/>
            <a:ext cx="111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句型：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2074863" y="2035175"/>
            <a:ext cx="45974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Where do/does sb. work?</a:t>
            </a:r>
          </a:p>
        </p:txBody>
      </p:sp>
      <p:sp>
        <p:nvSpPr>
          <p:cNvPr id="20489" name="矩形 1"/>
          <p:cNvSpPr>
            <a:spLocks noChangeArrowheads="1"/>
          </p:cNvSpPr>
          <p:nvPr/>
        </p:nvSpPr>
        <p:spPr bwMode="auto">
          <a:xfrm>
            <a:off x="1106488" y="3003550"/>
            <a:ext cx="111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答语：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2074863" y="2762250"/>
            <a:ext cx="6418262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Sb. + work/works +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介词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冠词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地点名词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8" grpId="0" build="p"/>
      <p:bldP spid="2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0" name="文本框 17"/>
          <p:cNvSpPr txBox="1">
            <a:spLocks noChangeArrowheads="1"/>
          </p:cNvSpPr>
          <p:nvPr/>
        </p:nvSpPr>
        <p:spPr bwMode="auto">
          <a:xfrm>
            <a:off x="2836863" y="1665288"/>
            <a:ext cx="2206625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drive to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开车去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985838" y="17684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22532" name="文本框 19"/>
          <p:cNvSpPr txBox="1">
            <a:spLocks noChangeArrowheads="1"/>
          </p:cNvSpPr>
          <p:nvPr/>
        </p:nvSpPr>
        <p:spPr bwMode="auto">
          <a:xfrm>
            <a:off x="1309688" y="1758950"/>
            <a:ext cx="14351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4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2534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22535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4475" y="1641475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6" name="矩形 2"/>
          <p:cNvSpPr>
            <a:spLocks noChangeArrowheads="1"/>
          </p:cNvSpPr>
          <p:nvPr/>
        </p:nvSpPr>
        <p:spPr bwMode="auto">
          <a:xfrm>
            <a:off x="1835150" y="2581275"/>
            <a:ext cx="111283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>
              <a:ea typeface="黑体" panose="02010609060101010101" pitchFamily="49" charset="-122"/>
            </a:endParaRPr>
          </a:p>
        </p:txBody>
      </p:sp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2782888" y="2343150"/>
            <a:ext cx="5997575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My father drives to work. 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我的爸爸开车去上班。</a:t>
            </a:r>
          </a:p>
        </p:txBody>
      </p:sp>
      <p:grpSp>
        <p:nvGrpSpPr>
          <p:cNvPr id="22538" name="组合 26"/>
          <p:cNvGrpSpPr/>
          <p:nvPr/>
        </p:nvGrpSpPr>
        <p:grpSpPr bwMode="auto">
          <a:xfrm>
            <a:off x="1576388" y="4195763"/>
            <a:ext cx="1244600" cy="461962"/>
            <a:chOff x="1235491" y="4806950"/>
            <a:chExt cx="1243359" cy="462192"/>
          </a:xfrm>
        </p:grpSpPr>
        <p:sp>
          <p:nvSpPr>
            <p:cNvPr id="22539" name="TextBox 3"/>
            <p:cNvSpPr txBox="1">
              <a:spLocks noChangeArrowheads="1"/>
            </p:cNvSpPr>
            <p:nvPr/>
          </p:nvSpPr>
          <p:spPr bwMode="auto">
            <a:xfrm>
              <a:off x="1488250" y="4806950"/>
              <a:ext cx="990600" cy="4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22540" name="图片 29" descr="花盆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235491" y="4845747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4" name="矩形 2"/>
          <p:cNvSpPr>
            <a:spLocks noChangeArrowheads="1"/>
          </p:cNvSpPr>
          <p:nvPr/>
        </p:nvSpPr>
        <p:spPr bwMode="auto">
          <a:xfrm>
            <a:off x="2782888" y="4037013"/>
            <a:ext cx="5370512" cy="197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用所给单词的正确形式填空。</a:t>
            </a:r>
          </a:p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My brother __________ (drive)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to work every day.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4462463" y="4816475"/>
            <a:ext cx="15732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drives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  <p:bldP spid="24" grpId="0"/>
      <p:bldP spid="2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文本框 17"/>
          <p:cNvSpPr txBox="1">
            <a:spLocks noChangeArrowheads="1"/>
          </p:cNvSpPr>
          <p:nvPr/>
        </p:nvSpPr>
        <p:spPr bwMode="auto">
          <a:xfrm>
            <a:off x="2882900" y="1714500"/>
            <a:ext cx="34956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hospital /'hɒspɪtl/ </a:t>
            </a:r>
            <a:r>
              <a:rPr lang="en-US" altLang="zh-CN" sz="2400" b="1" i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医院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1027113" y="184308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3556" name="文本框 19"/>
          <p:cNvSpPr txBox="1">
            <a:spLocks noChangeArrowheads="1"/>
          </p:cNvSpPr>
          <p:nvPr/>
        </p:nvSpPr>
        <p:spPr bwMode="auto">
          <a:xfrm>
            <a:off x="1296988" y="1812925"/>
            <a:ext cx="17049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5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3558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9228" name="TextBox 8"/>
          <p:cNvSpPr txBox="1">
            <a:spLocks noChangeArrowheads="1"/>
          </p:cNvSpPr>
          <p:nvPr/>
        </p:nvSpPr>
        <p:spPr bwMode="auto">
          <a:xfrm>
            <a:off x="2882900" y="2541588"/>
            <a:ext cx="52768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There is a hospital in the town.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这个镇上有一家医院。</a:t>
            </a:r>
          </a:p>
        </p:txBody>
      </p:sp>
      <p:pic>
        <p:nvPicPr>
          <p:cNvPr id="23560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88" y="1744663"/>
            <a:ext cx="1087437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矩形 1"/>
          <p:cNvSpPr>
            <a:spLocks noChangeArrowheads="1"/>
          </p:cNvSpPr>
          <p:nvPr/>
        </p:nvSpPr>
        <p:spPr bwMode="auto">
          <a:xfrm>
            <a:off x="1863725" y="2787650"/>
            <a:ext cx="1162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23562" name="矩形 8"/>
          <p:cNvSpPr>
            <a:spLocks noChangeArrowheads="1"/>
          </p:cNvSpPr>
          <p:nvPr/>
        </p:nvSpPr>
        <p:spPr bwMode="auto">
          <a:xfrm>
            <a:off x="952500" y="4314825"/>
            <a:ext cx="20399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联想记忆法：</a:t>
            </a:r>
            <a:endParaRPr lang="zh-CN" altLang="en-US">
              <a:solidFill>
                <a:srgbClr val="3333FF"/>
              </a:solidFill>
              <a:ea typeface="黑体" panose="02010609060101010101" pitchFamily="49" charset="-122"/>
            </a:endParaRPr>
          </a:p>
        </p:txBody>
      </p:sp>
      <p:sp>
        <p:nvSpPr>
          <p:cNvPr id="27" name="矩形 26"/>
          <p:cNvSpPr>
            <a:spLocks noChangeArrowheads="1"/>
          </p:cNvSpPr>
          <p:nvPr/>
        </p:nvSpPr>
        <p:spPr bwMode="auto">
          <a:xfrm>
            <a:off x="2882900" y="4321175"/>
            <a:ext cx="54721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doctor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医生 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patient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病人 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nurse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护士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build="p"/>
      <p:bldP spid="2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4579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647700" y="2349500"/>
          <a:ext cx="7799388" cy="3475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9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49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46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375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in a/the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hospital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7" marR="91447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在医院，可能是在医院工作，也可能是看护病人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7" marR="91447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例句：</a:t>
                      </a:r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My uncle works in a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hospital. </a:t>
                      </a: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我的叔叔在一家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医院工作。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7" marR="91447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3751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in hospital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7" marR="91447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住院（生病在医院）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7" marR="91447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例句：</a:t>
                      </a:r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My grandfather is ill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en-US" altLang="zh-CN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and he is in hospital. </a:t>
                      </a: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我的爷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24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黑体" panose="02010609060101010101" pitchFamily="49" charset="-122"/>
                          <a:cs typeface="Times New Roman" panose="02020603050405020304" pitchFamily="18" charset="0"/>
                        </a:rPr>
                        <a:t>爷生病了，他在住院。</a:t>
                      </a:r>
                      <a:endParaRPr lang="zh-CN" altLang="en-US" sz="2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黑体" panose="02010609060101010101" pitchFamily="49" charset="-122"/>
                        <a:cs typeface="Times New Roman" panose="02020603050405020304" pitchFamily="18" charset="0"/>
                      </a:endParaRPr>
                    </a:p>
                  </a:txBody>
                  <a:tcPr marL="91447" marR="91447" marT="45724" marB="45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矩形 2"/>
          <p:cNvSpPr>
            <a:spLocks noChangeArrowheads="1"/>
          </p:cNvSpPr>
          <p:nvPr/>
        </p:nvSpPr>
        <p:spPr bwMode="auto">
          <a:xfrm>
            <a:off x="1685925" y="1441450"/>
            <a:ext cx="5006975" cy="71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a/the hospital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in hospital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4595" name="矩形 8"/>
          <p:cNvSpPr>
            <a:spLocks noChangeArrowheads="1"/>
          </p:cNvSpPr>
          <p:nvPr/>
        </p:nvSpPr>
        <p:spPr bwMode="auto">
          <a:xfrm>
            <a:off x="650875" y="1609725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辨析：</a:t>
            </a:r>
            <a:endParaRPr lang="zh-CN" altLang="en-US"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6" name="文本框 17"/>
          <p:cNvSpPr txBox="1">
            <a:spLocks noChangeArrowheads="1"/>
          </p:cNvSpPr>
          <p:nvPr/>
        </p:nvSpPr>
        <p:spPr bwMode="auto">
          <a:xfrm>
            <a:off x="2786063" y="1731963"/>
            <a:ext cx="631983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does she go to work?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她怎样去上班？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She goes to work by bike.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她骑自行车去上班。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935038" y="1839913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 sz="2400"/>
          </a:p>
        </p:txBody>
      </p:sp>
      <p:sp>
        <p:nvSpPr>
          <p:cNvPr id="26628" name="文本框 19"/>
          <p:cNvSpPr txBox="1">
            <a:spLocks noChangeArrowheads="1"/>
          </p:cNvSpPr>
          <p:nvPr/>
        </p:nvSpPr>
        <p:spPr bwMode="auto">
          <a:xfrm>
            <a:off x="1258888" y="1831975"/>
            <a:ext cx="1435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>
                <a:latin typeface="黑体" panose="02010609060101010101" pitchFamily="49" charset="-122"/>
                <a:ea typeface="黑体" panose="02010609060101010101" pitchFamily="49" charset="-122"/>
              </a:rPr>
              <a:t> 6</a:t>
            </a:r>
            <a:endParaRPr lang="zh-CN" altLang="en-US" sz="2400" b="1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6630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26631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3675" y="1712913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Box 8"/>
          <p:cNvSpPr txBox="1">
            <a:spLocks noChangeArrowheads="1"/>
          </p:cNvSpPr>
          <p:nvPr/>
        </p:nvSpPr>
        <p:spPr bwMode="auto">
          <a:xfrm>
            <a:off x="1836738" y="4270375"/>
            <a:ext cx="68262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经常用来询问某人去某地的交通方式。用 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do 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还是</a:t>
            </a:r>
            <a:r>
              <a:rPr lang="en-US" altLang="zh-CN" sz="2400" b="1">
                <a:latin typeface="Times New Roman" panose="02020603050405020304" pitchFamily="18" charset="0"/>
                <a:ea typeface="黑体" panose="02010609060101010101" pitchFamily="49" charset="-122"/>
              </a:rPr>
              <a:t>does</a:t>
            </a: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，根据人称的变化而变化。</a:t>
            </a:r>
          </a:p>
        </p:txBody>
      </p:sp>
      <p:sp>
        <p:nvSpPr>
          <p:cNvPr id="26633" name="矩形 2"/>
          <p:cNvSpPr>
            <a:spLocks noChangeArrowheads="1"/>
          </p:cNvSpPr>
          <p:nvPr/>
        </p:nvSpPr>
        <p:spPr bwMode="auto">
          <a:xfrm>
            <a:off x="887413" y="4511675"/>
            <a:ext cx="11128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用法：</a:t>
            </a:r>
            <a:endParaRPr lang="zh-CN" altLang="en-US">
              <a:ea typeface="黑体" panose="02010609060101010101" pitchFamily="49" charset="-122"/>
            </a:endParaRPr>
          </a:p>
        </p:txBody>
      </p:sp>
      <p:pic>
        <p:nvPicPr>
          <p:cNvPr id="26634" name="图片 1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19400" y="2844800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5" name="矩形 19"/>
          <p:cNvSpPr>
            <a:spLocks noChangeArrowheads="1"/>
          </p:cNvSpPr>
          <p:nvPr/>
        </p:nvSpPr>
        <p:spPr bwMode="auto">
          <a:xfrm>
            <a:off x="887413" y="3629025"/>
            <a:ext cx="6630987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句型：</a:t>
            </a: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do/does + sb. + go to ...?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7651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27652" name="矩形 1"/>
          <p:cNvSpPr>
            <a:spLocks noChangeArrowheads="1"/>
          </p:cNvSpPr>
          <p:nvPr/>
        </p:nvSpPr>
        <p:spPr bwMode="auto">
          <a:xfrm>
            <a:off x="831850" y="1635125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733550" y="1520825"/>
            <a:ext cx="6746875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do you go to school?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你怎样去上学？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 does your grandma go to the park?</a:t>
            </a:r>
          </a:p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你的奶奶怎样去公园？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27654" name="组合 26"/>
          <p:cNvGrpSpPr/>
          <p:nvPr/>
        </p:nvGrpSpPr>
        <p:grpSpPr bwMode="auto">
          <a:xfrm>
            <a:off x="614363" y="3324225"/>
            <a:ext cx="1244600" cy="461963"/>
            <a:chOff x="1235491" y="4806950"/>
            <a:chExt cx="1243359" cy="462192"/>
          </a:xfrm>
        </p:grpSpPr>
        <p:sp>
          <p:nvSpPr>
            <p:cNvPr id="27655" name="TextBox 3"/>
            <p:cNvSpPr txBox="1">
              <a:spLocks noChangeArrowheads="1"/>
            </p:cNvSpPr>
            <p:nvPr/>
          </p:nvSpPr>
          <p:spPr bwMode="auto">
            <a:xfrm>
              <a:off x="1488250" y="4806950"/>
              <a:ext cx="990600" cy="4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27656" name="图片 29" descr="花盆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235491" y="4845747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矩形 2"/>
          <p:cNvSpPr>
            <a:spLocks noChangeArrowheads="1"/>
          </p:cNvSpPr>
          <p:nvPr/>
        </p:nvSpPr>
        <p:spPr bwMode="auto">
          <a:xfrm>
            <a:off x="1733550" y="3214688"/>
            <a:ext cx="63944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 often go to work </a:t>
            </a:r>
            <a:r>
              <a:rPr lang="en-US" altLang="zh-CN" sz="2400" b="1" u="sng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by bike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（对画线部分提问）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______________________________________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  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8" name="TextBox 4"/>
          <p:cNvSpPr txBox="1">
            <a:spLocks noChangeArrowheads="1"/>
          </p:cNvSpPr>
          <p:nvPr/>
        </p:nvSpPr>
        <p:spPr bwMode="auto">
          <a:xfrm>
            <a:off x="833438" y="4481513"/>
            <a:ext cx="7593012" cy="1755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defPPr>
              <a:defRPr lang="zh-CN"/>
            </a:defPPr>
            <a:lvl1pPr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1pPr>
            <a:lvl2pPr marL="4572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2pPr>
            <a:lvl3pPr marL="9144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3pPr>
            <a:lvl4pPr marL="13716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4pPr>
            <a:lvl5pPr marL="1828800" algn="l" defTabSz="457200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  <a:cs typeface="+mn-cs"/>
              </a:defRPr>
            </a:lvl9pPr>
          </a:lstStyle>
          <a:p>
            <a:pPr>
              <a:lnSpc>
                <a:spcPct val="15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>
              <a:lnSpc>
                <a:spcPct val="15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19" name="矩形 18"/>
          <p:cNvSpPr>
            <a:spLocks noChangeArrowheads="1"/>
          </p:cNvSpPr>
          <p:nvPr/>
        </p:nvSpPr>
        <p:spPr bwMode="auto">
          <a:xfrm>
            <a:off x="1733550" y="4470400"/>
            <a:ext cx="675005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本题是对交通方式的提问，应该用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How</a:t>
            </a: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引导的特殊疑问句，主语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you</a:t>
            </a: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是第二人称，所以借助</a:t>
            </a:r>
            <a:r>
              <a:rPr lang="en-US" altLang="zh-CN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</a:t>
            </a:r>
            <a:r>
              <a:rPr lang="zh-CN" altLang="en-US" sz="2400" b="1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构成疑问句。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768475" y="3889375"/>
            <a:ext cx="4508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How do you often go to work?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18" grpId="0" animBg="1"/>
      <p:bldP spid="19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29699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29700" name="矩形 19"/>
          <p:cNvSpPr>
            <a:spLocks noChangeArrowheads="1"/>
          </p:cNvSpPr>
          <p:nvPr/>
        </p:nvSpPr>
        <p:spPr bwMode="auto">
          <a:xfrm>
            <a:off x="847725" y="1879600"/>
            <a:ext cx="68357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by bike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骑自行车，为介词短语，表示交通方式。</a:t>
            </a:r>
          </a:p>
        </p:txBody>
      </p:sp>
      <p:sp>
        <p:nvSpPr>
          <p:cNvPr id="17" name="矩形 1"/>
          <p:cNvSpPr>
            <a:spLocks noChangeArrowheads="1"/>
          </p:cNvSpPr>
          <p:nvPr/>
        </p:nvSpPr>
        <p:spPr bwMode="auto">
          <a:xfrm>
            <a:off x="1900238" y="2525713"/>
            <a:ext cx="5526087" cy="304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常见各种交通方式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(1) by +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表示交通工具的名词单数：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by bus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乘公共汽车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by ship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乘轮船 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by plane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乘飞机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by train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乘火车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29702" name="图片 1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812800" y="2811463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矩形 16"/>
          <p:cNvSpPr>
            <a:spLocks noChangeArrowheads="1"/>
          </p:cNvSpPr>
          <p:nvPr/>
        </p:nvSpPr>
        <p:spPr bwMode="auto">
          <a:xfrm>
            <a:off x="1106488" y="2660650"/>
            <a:ext cx="8032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2"/>
          <p:cNvSpPr txBox="1">
            <a:spLocks noChangeArrowheads="1"/>
          </p:cNvSpPr>
          <p:nvPr/>
        </p:nvSpPr>
        <p:spPr bwMode="auto">
          <a:xfrm>
            <a:off x="-1898650" y="1925638"/>
            <a:ext cx="1841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>
              <a:latin typeface="Calibri" panose="020F0502020204030204" pitchFamily="34" charset="0"/>
            </a:endParaRPr>
          </a:p>
        </p:txBody>
      </p:sp>
      <p:pic>
        <p:nvPicPr>
          <p:cNvPr id="5122" name="Picture 12" descr="E:\QQ文件\小学点拨课件副本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1538" y="190500"/>
            <a:ext cx="272415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1181100" y="5033963"/>
            <a:ext cx="67897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800" b="1" dirty="0">
                <a:latin typeface="Times New Roman" panose="02020603050405020304" pitchFamily="18" charset="0"/>
              </a:rPr>
              <a:t>What do your parents do?</a:t>
            </a:r>
            <a:endParaRPr lang="zh-CN" altLang="en-US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4" name="Picture 4" descr="https://timgsa.baidu.com/timg?image&amp;quality=80&amp;size=b10000_10000&amp;sec=1496412472&amp;di=3943a2f94e31e0a4a17ec27fe51d3e68&amp;src=http://4.pic17.dianzhanggui.net/39463_1dbb841eea5b9e1be37d3d57b50d9464/20121210/bfa9feba3bb8c84e.pn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9FAFC"/>
              </a:clrFrom>
              <a:clrTo>
                <a:srgbClr val="F9FAF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95750" y="1679575"/>
            <a:ext cx="2847975" cy="307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2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39988" y="1370013"/>
            <a:ext cx="1943100" cy="3386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31747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grpSp>
        <p:nvGrpSpPr>
          <p:cNvPr id="31748" name="组合 1"/>
          <p:cNvGrpSpPr/>
          <p:nvPr/>
        </p:nvGrpSpPr>
        <p:grpSpPr bwMode="auto">
          <a:xfrm>
            <a:off x="719138" y="1630363"/>
            <a:ext cx="1806575" cy="1514475"/>
            <a:chOff x="603250" y="3113088"/>
            <a:chExt cx="1917700" cy="1485900"/>
          </a:xfrm>
        </p:grpSpPr>
        <p:pic>
          <p:nvPicPr>
            <p:cNvPr id="31749" name="图片 3" descr="泡泡1.pn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603250" y="3113088"/>
              <a:ext cx="1917700" cy="148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750" name="文本框 2"/>
            <p:cNvSpPr txBox="1">
              <a:spLocks noChangeArrowheads="1"/>
            </p:cNvSpPr>
            <p:nvPr/>
          </p:nvSpPr>
          <p:spPr bwMode="auto">
            <a:xfrm>
              <a:off x="856000" y="3428818"/>
              <a:ext cx="1344268" cy="91831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pitchFamily="34" charset="0"/>
                </a:rPr>
                <a:t>易错点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endParaRPr>
            </a:p>
            <a:p>
              <a:pPr algn="ctr"/>
              <a:r>
                <a:rPr lang="zh-CN" altLang="en-US" sz="2400" b="1">
                  <a:solidFill>
                    <a:srgbClr val="FF0000"/>
                  </a:solidFill>
                  <a:latin typeface="黑体" panose="02010609060101010101" pitchFamily="49" charset="-122"/>
                  <a:ea typeface="黑体" panose="02010609060101010101" pitchFamily="49" charset="-122"/>
                  <a:sym typeface="Calibri" panose="020F0502020204030204" pitchFamily="34" charset="0"/>
                </a:rPr>
                <a:t>提示</a:t>
              </a:r>
              <a:endParaRPr lang="en-US" altLang="zh-CN" sz="2400" b="1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sym typeface="Calibri" panose="020F0502020204030204" pitchFamily="34" charset="0"/>
              </a:endParaRPr>
            </a:p>
          </p:txBody>
        </p:sp>
      </p:grpSp>
      <p:sp>
        <p:nvSpPr>
          <p:cNvPr id="16" name="TextBox 2"/>
          <p:cNvSpPr txBox="1">
            <a:spLocks noChangeArrowheads="1"/>
          </p:cNvSpPr>
          <p:nvPr/>
        </p:nvSpPr>
        <p:spPr bwMode="auto">
          <a:xfrm>
            <a:off x="2266950" y="2971800"/>
            <a:ext cx="61531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1. by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后面要直接加表示交通工具名词的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单数形式。</a:t>
            </a: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2. “by+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表示交通工具的名词单数”短语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不可作谓语。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32771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7" name="矩形 1"/>
          <p:cNvSpPr>
            <a:spLocks noChangeArrowheads="1"/>
          </p:cNvSpPr>
          <p:nvPr/>
        </p:nvSpPr>
        <p:spPr bwMode="auto">
          <a:xfrm>
            <a:off x="1458913" y="1493838"/>
            <a:ext cx="6786562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(2) take a +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表示交通工具的名词单数：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take a bus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乘公共汽车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take a plane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乘飞机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take a train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乘火车   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take a ship 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乘轮船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773" name="矩形 1"/>
          <p:cNvSpPr>
            <a:spLocks noChangeArrowheads="1"/>
          </p:cNvSpPr>
          <p:nvPr/>
        </p:nvSpPr>
        <p:spPr bwMode="auto">
          <a:xfrm>
            <a:off x="520700" y="3979863"/>
            <a:ext cx="1108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注意：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20" name="矩形 19"/>
          <p:cNvSpPr>
            <a:spLocks noChangeArrowheads="1"/>
          </p:cNvSpPr>
          <p:nvPr/>
        </p:nvSpPr>
        <p:spPr bwMode="auto">
          <a:xfrm>
            <a:off x="1412875" y="3741738"/>
            <a:ext cx="45989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“骑自行车”要用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ride a bike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32775" name="矩形 1"/>
          <p:cNvSpPr>
            <a:spLocks noChangeArrowheads="1"/>
          </p:cNvSpPr>
          <p:nvPr/>
        </p:nvSpPr>
        <p:spPr bwMode="auto">
          <a:xfrm>
            <a:off x="520700" y="4732338"/>
            <a:ext cx="1108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>
              <a:ea typeface="黑体" panose="02010609060101010101" pitchFamily="49" charset="-122"/>
            </a:endParaRPr>
          </a:p>
        </p:txBody>
      </p:sp>
      <p:sp>
        <p:nvSpPr>
          <p:cNvPr id="22" name="矩形 21"/>
          <p:cNvSpPr>
            <a:spLocks noChangeArrowheads="1"/>
          </p:cNvSpPr>
          <p:nvPr/>
        </p:nvSpPr>
        <p:spPr bwMode="auto">
          <a:xfrm>
            <a:off x="1544638" y="4492625"/>
            <a:ext cx="775493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He goes to the park by bike.=He rides a bike to the park.</a:t>
            </a:r>
          </a:p>
          <a:p>
            <a:pPr>
              <a:lnSpc>
                <a:spcPct val="200000"/>
              </a:lnSpc>
            </a:pP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他骑自行车去公园。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32777" name="图片 1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4163" y="1792288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8" name="矩形 16"/>
          <p:cNvSpPr>
            <a:spLocks noChangeArrowheads="1"/>
          </p:cNvSpPr>
          <p:nvPr/>
        </p:nvSpPr>
        <p:spPr bwMode="auto">
          <a:xfrm>
            <a:off x="577850" y="1641475"/>
            <a:ext cx="803275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 build="p"/>
      <p:bldP spid="2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34819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7" name="矩形 1"/>
          <p:cNvSpPr>
            <a:spLocks noChangeArrowheads="1"/>
          </p:cNvSpPr>
          <p:nvPr/>
        </p:nvSpPr>
        <p:spPr bwMode="auto">
          <a:xfrm>
            <a:off x="1395413" y="1949450"/>
            <a:ext cx="7515225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(3) 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步行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去某地：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go to + 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某地 </a:t>
            </a:r>
            <a:r>
              <a:rPr lang="en-US" altLang="zh-CN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+ on foot = walk to + 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某地</a:t>
            </a:r>
            <a:endParaRPr lang="en-US" altLang="zh-CN" sz="2400" b="1" dirty="0" smtClean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449580"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例句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go to school on foot every day.=</a:t>
            </a:r>
          </a:p>
          <a:p>
            <a:pPr marL="1349375" eaLnBrk="1" hangingPunct="1">
              <a:lnSpc>
                <a:spcPct val="200000"/>
              </a:lnSpc>
              <a:buFontTx/>
              <a:buNone/>
              <a:defRPr/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I walk to school every day.</a:t>
            </a:r>
          </a:p>
          <a:p>
            <a:pPr marL="1349375" eaLnBrk="1" hangingPunct="1">
              <a:lnSpc>
                <a:spcPct val="200000"/>
              </a:lnSpc>
              <a:buFontTx/>
              <a:buNone/>
              <a:defRPr/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我每天步行去学校</a:t>
            </a:r>
            <a:r>
              <a:rPr lang="zh-CN" altLang="en-US" sz="24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4821" name="图片 1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9238" y="2249488"/>
            <a:ext cx="323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2" name="矩形 16"/>
          <p:cNvSpPr>
            <a:spLocks noChangeArrowheads="1"/>
          </p:cNvSpPr>
          <p:nvPr/>
        </p:nvSpPr>
        <p:spPr bwMode="auto">
          <a:xfrm>
            <a:off x="542925" y="2098675"/>
            <a:ext cx="804863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pitchFamily="18" charset="0"/>
                <a:ea typeface="黑体" panose="02010609060101010101" pitchFamily="49" charset="-122"/>
              </a:rPr>
              <a:t>拓展</a:t>
            </a:r>
            <a:endParaRPr lang="en-US" altLang="zh-CN" sz="2400" b="1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987350" y="145812"/>
            <a:ext cx="36036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do it!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36866" name="TextBox 3"/>
          <p:cNvSpPr txBox="1">
            <a:spLocks noChangeArrowheads="1"/>
          </p:cNvSpPr>
          <p:nvPr/>
        </p:nvSpPr>
        <p:spPr bwMode="auto">
          <a:xfrm>
            <a:off x="546100" y="1508125"/>
            <a:ext cx="7570788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Pair work. Tick, talk and write. </a:t>
            </a:r>
            <a:endParaRPr lang="en-US" altLang="zh-CN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6867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1800" y="2795588"/>
            <a:ext cx="2466975" cy="2533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椭圆形标注 1"/>
          <p:cNvSpPr/>
          <p:nvPr/>
        </p:nvSpPr>
        <p:spPr>
          <a:xfrm>
            <a:off x="2886075" y="2781300"/>
            <a:ext cx="5888038" cy="2384425"/>
          </a:xfrm>
          <a:prstGeom prst="wedgeEllipseCallout">
            <a:avLst>
              <a:gd name="adj1" fmla="val -53313"/>
              <a:gd name="adj2" fmla="val -29510"/>
            </a:avLst>
          </a:prstGeom>
          <a:solidFill>
            <a:schemeClr val="bg1"/>
          </a:solidFill>
          <a:ln>
            <a:solidFill>
              <a:srgbClr val="971D88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36869" name="TextBox 3"/>
          <p:cNvSpPr txBox="1">
            <a:spLocks noChangeArrowheads="1"/>
          </p:cNvSpPr>
          <p:nvPr/>
        </p:nvSpPr>
        <p:spPr bwMode="auto">
          <a:xfrm>
            <a:off x="3470275" y="3103563"/>
            <a:ext cx="5260975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What does your father / mother do?</a:t>
            </a:r>
            <a:endParaRPr lang="zh-CN" altLang="en-US" sz="2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Where does he / she work?</a:t>
            </a:r>
            <a:endParaRPr lang="zh-CN" altLang="en-US" sz="24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How does he / she go to work?</a:t>
            </a:r>
            <a:endParaRPr lang="en-US" altLang="zh-CN" sz="24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987350" y="145812"/>
            <a:ext cx="36036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do it!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37890" name="TextBox 3"/>
          <p:cNvSpPr txBox="1">
            <a:spLocks noChangeArrowheads="1"/>
          </p:cNvSpPr>
          <p:nvPr/>
        </p:nvSpPr>
        <p:spPr bwMode="auto">
          <a:xfrm>
            <a:off x="728663" y="752475"/>
            <a:ext cx="757078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5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My father/mother is a...</a:t>
            </a:r>
          </a:p>
          <a:p>
            <a:pPr>
              <a:lnSpc>
                <a:spcPct val="25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□farmer    	   □teacher  	      □doctor</a:t>
            </a:r>
          </a:p>
          <a:p>
            <a:pPr>
              <a:lnSpc>
                <a:spcPct val="25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□bus driver    	   □worker   	      ... </a:t>
            </a:r>
          </a:p>
          <a:p>
            <a:pPr>
              <a:lnSpc>
                <a:spcPct val="250000"/>
              </a:lnSpc>
            </a:pPr>
            <a:r>
              <a:rPr lang="en-US" altLang="zh-CN" sz="24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He/She</a:t>
            </a: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works...  </a:t>
            </a:r>
          </a:p>
          <a:p>
            <a:pPr>
              <a:lnSpc>
                <a:spcPct val="25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□hospital    	   □school  		 □farm </a:t>
            </a:r>
          </a:p>
          <a:p>
            <a:pPr>
              <a:lnSpc>
                <a:spcPct val="250000"/>
              </a:lnSpc>
            </a:pPr>
            <a:r>
              <a:rPr lang="en-US" altLang="zh-CN" sz="2400" b="1" dirty="0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</a:p>
        </p:txBody>
      </p:sp>
      <p:grpSp>
        <p:nvGrpSpPr>
          <p:cNvPr id="37891" name="组合 14"/>
          <p:cNvGrpSpPr/>
          <p:nvPr/>
        </p:nvGrpSpPr>
        <p:grpSpPr bwMode="auto">
          <a:xfrm>
            <a:off x="2622550" y="1714500"/>
            <a:ext cx="979488" cy="1054100"/>
            <a:chOff x="2665104" y="1645462"/>
            <a:chExt cx="979797" cy="1054888"/>
          </a:xfrm>
        </p:grpSpPr>
        <p:pic>
          <p:nvPicPr>
            <p:cNvPr id="37892" name="图片 1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665104" y="1645462"/>
              <a:ext cx="979797" cy="1054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圆角矩形 10"/>
            <p:cNvSpPr/>
            <p:nvPr/>
          </p:nvSpPr>
          <p:spPr>
            <a:xfrm>
              <a:off x="2665104" y="1701067"/>
              <a:ext cx="979797" cy="878543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/>
            </a:p>
          </p:txBody>
        </p:sp>
      </p:grpSp>
      <p:grpSp>
        <p:nvGrpSpPr>
          <p:cNvPr id="37894" name="组合 15"/>
          <p:cNvGrpSpPr/>
          <p:nvPr/>
        </p:nvGrpSpPr>
        <p:grpSpPr bwMode="auto">
          <a:xfrm>
            <a:off x="5127625" y="1652588"/>
            <a:ext cx="1009650" cy="1120775"/>
            <a:chOff x="5117786" y="1559761"/>
            <a:chExt cx="1009963" cy="1120542"/>
          </a:xfrm>
        </p:grpSpPr>
        <p:pic>
          <p:nvPicPr>
            <p:cNvPr id="37895" name="图片 2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63184" y="1559761"/>
              <a:ext cx="964565" cy="11205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" name="圆角矩形 19"/>
            <p:cNvSpPr/>
            <p:nvPr/>
          </p:nvSpPr>
          <p:spPr>
            <a:xfrm>
              <a:off x="5117786" y="1680386"/>
              <a:ext cx="979792" cy="879292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/>
            </a:p>
          </p:txBody>
        </p:sp>
      </p:grpSp>
      <p:grpSp>
        <p:nvGrpSpPr>
          <p:cNvPr id="37897" name="组合 24"/>
          <p:cNvGrpSpPr/>
          <p:nvPr/>
        </p:nvGrpSpPr>
        <p:grpSpPr bwMode="auto">
          <a:xfrm>
            <a:off x="2592388" y="2738438"/>
            <a:ext cx="1052512" cy="966787"/>
            <a:chOff x="2496719" y="2738044"/>
            <a:chExt cx="1052932" cy="966394"/>
          </a:xfrm>
        </p:grpSpPr>
        <p:pic>
          <p:nvPicPr>
            <p:cNvPr id="37898" name="图片 4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96719" y="2738044"/>
              <a:ext cx="1052932" cy="9663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圆角矩形 20"/>
            <p:cNvSpPr/>
            <p:nvPr/>
          </p:nvSpPr>
          <p:spPr>
            <a:xfrm>
              <a:off x="2523717" y="2788823"/>
              <a:ext cx="979879" cy="87753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/>
            </a:p>
          </p:txBody>
        </p:sp>
      </p:grpSp>
      <p:grpSp>
        <p:nvGrpSpPr>
          <p:cNvPr id="37900" name="组合 25"/>
          <p:cNvGrpSpPr/>
          <p:nvPr/>
        </p:nvGrpSpPr>
        <p:grpSpPr bwMode="auto">
          <a:xfrm>
            <a:off x="5127625" y="2762250"/>
            <a:ext cx="979488" cy="981075"/>
            <a:chOff x="5079686" y="2762646"/>
            <a:chExt cx="979797" cy="979892"/>
          </a:xfrm>
        </p:grpSpPr>
        <p:pic>
          <p:nvPicPr>
            <p:cNvPr id="37901" name="图片 3"/>
            <p:cNvPicPr>
              <a:picLocks noChangeAspect="1" noChangeArrowheads="1"/>
            </p:cNvPicPr>
            <p:nvPr/>
          </p:nvPicPr>
          <p:blipFill>
            <a:blip r:embed="rId5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188585" y="2762646"/>
              <a:ext cx="755015" cy="9798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圆角矩形 21"/>
            <p:cNvSpPr/>
            <p:nvPr/>
          </p:nvSpPr>
          <p:spPr>
            <a:xfrm>
              <a:off x="5079686" y="2789601"/>
              <a:ext cx="979797" cy="876828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/>
            </a:p>
          </p:txBody>
        </p:sp>
      </p:grpSp>
      <p:grpSp>
        <p:nvGrpSpPr>
          <p:cNvPr id="37903" name="组合 23"/>
          <p:cNvGrpSpPr/>
          <p:nvPr/>
        </p:nvGrpSpPr>
        <p:grpSpPr bwMode="auto">
          <a:xfrm>
            <a:off x="2619375" y="4591050"/>
            <a:ext cx="981075" cy="877888"/>
            <a:chOff x="2381865" y="4462430"/>
            <a:chExt cx="979797" cy="877900"/>
          </a:xfrm>
        </p:grpSpPr>
        <p:pic>
          <p:nvPicPr>
            <p:cNvPr id="37904" name="图片 9"/>
            <p:cNvPicPr>
              <a:picLocks noChangeAspect="1" noChangeArrowheads="1"/>
            </p:cNvPicPr>
            <p:nvPr/>
          </p:nvPicPr>
          <p:blipFill>
            <a:blip r:embed="rId6" cstate="email">
              <a:clrChange>
                <a:clrFrom>
                  <a:srgbClr val="FDFDFD"/>
                </a:clrFrom>
                <a:clrTo>
                  <a:srgbClr val="FDFDFD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400916" y="4526537"/>
              <a:ext cx="933530" cy="775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9" name="圆角矩形 28"/>
            <p:cNvSpPr/>
            <p:nvPr/>
          </p:nvSpPr>
          <p:spPr>
            <a:xfrm>
              <a:off x="2381865" y="4462430"/>
              <a:ext cx="979797" cy="8779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/>
            </a:p>
          </p:txBody>
        </p:sp>
      </p:grpSp>
      <p:grpSp>
        <p:nvGrpSpPr>
          <p:cNvPr id="37906" name="组合 22"/>
          <p:cNvGrpSpPr/>
          <p:nvPr/>
        </p:nvGrpSpPr>
        <p:grpSpPr bwMode="auto">
          <a:xfrm>
            <a:off x="5108575" y="4591050"/>
            <a:ext cx="998538" cy="877888"/>
            <a:chOff x="4974917" y="4614830"/>
            <a:chExt cx="998938" cy="877900"/>
          </a:xfrm>
        </p:grpSpPr>
        <p:pic>
          <p:nvPicPr>
            <p:cNvPr id="37907" name="图片 5"/>
            <p:cNvPicPr>
              <a:picLocks noChangeAspect="1" noChangeArrowheads="1"/>
            </p:cNvPicPr>
            <p:nvPr/>
          </p:nvPicPr>
          <p:blipFill>
            <a:blip r:embed="rId7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974917" y="4635500"/>
              <a:ext cx="998938" cy="8326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圆角矩形 29"/>
            <p:cNvSpPr/>
            <p:nvPr/>
          </p:nvSpPr>
          <p:spPr>
            <a:xfrm>
              <a:off x="4987622" y="4614830"/>
              <a:ext cx="979880" cy="8779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/>
            </a:p>
          </p:txBody>
        </p:sp>
      </p:grpSp>
      <p:grpSp>
        <p:nvGrpSpPr>
          <p:cNvPr id="37909" name="组合 16"/>
          <p:cNvGrpSpPr/>
          <p:nvPr/>
        </p:nvGrpSpPr>
        <p:grpSpPr bwMode="auto">
          <a:xfrm>
            <a:off x="7502525" y="4591050"/>
            <a:ext cx="979488" cy="877888"/>
            <a:chOff x="7388146" y="4608480"/>
            <a:chExt cx="979797" cy="877900"/>
          </a:xfrm>
        </p:grpSpPr>
        <p:pic>
          <p:nvPicPr>
            <p:cNvPr id="37910" name="图片 6"/>
            <p:cNvPicPr>
              <a:picLocks noChangeAspect="1" noChangeArrowheads="1"/>
            </p:cNvPicPr>
            <p:nvPr/>
          </p:nvPicPr>
          <p:blipFill>
            <a:blip r:embed="rId8" cstate="email">
              <a:clrChange>
                <a:clrFrom>
                  <a:srgbClr val="D7E590"/>
                </a:clrFrom>
                <a:clrTo>
                  <a:srgbClr val="D7E590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400847" y="4686300"/>
              <a:ext cx="967096" cy="737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1" name="圆角矩形 30"/>
            <p:cNvSpPr/>
            <p:nvPr/>
          </p:nvSpPr>
          <p:spPr>
            <a:xfrm>
              <a:off x="7388146" y="4608480"/>
              <a:ext cx="979797" cy="8779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/>
            </a:p>
          </p:txBody>
        </p:sp>
      </p:grpSp>
      <p:grpSp>
        <p:nvGrpSpPr>
          <p:cNvPr id="37912" name="组合 27655"/>
          <p:cNvGrpSpPr/>
          <p:nvPr/>
        </p:nvGrpSpPr>
        <p:grpSpPr bwMode="auto">
          <a:xfrm>
            <a:off x="7504113" y="1774825"/>
            <a:ext cx="979487" cy="877888"/>
            <a:chOff x="7268030" y="1183932"/>
            <a:chExt cx="979797" cy="877900"/>
          </a:xfrm>
        </p:grpSpPr>
        <p:pic>
          <p:nvPicPr>
            <p:cNvPr id="37913" name="Picture 2"/>
            <p:cNvPicPr>
              <a:picLocks noChangeAspect="1" noChangeArrowheads="1"/>
            </p:cNvPicPr>
            <p:nvPr/>
          </p:nvPicPr>
          <p:blipFill>
            <a:blip r:embed="rId9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283270" y="1221564"/>
              <a:ext cx="885445" cy="8402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圆角矩形 49"/>
            <p:cNvSpPr/>
            <p:nvPr/>
          </p:nvSpPr>
          <p:spPr>
            <a:xfrm>
              <a:off x="7268030" y="1183932"/>
              <a:ext cx="979797" cy="877900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 spd="slow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2987350" y="145812"/>
            <a:ext cx="3603679" cy="769441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4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2. Let’s do it!</a:t>
            </a:r>
            <a:endParaRPr kumimoji="1" lang="zh-CN" altLang="en-US" sz="4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38914" name="TextBox 3"/>
          <p:cNvSpPr txBox="1">
            <a:spLocks noChangeArrowheads="1"/>
          </p:cNvSpPr>
          <p:nvPr/>
        </p:nvSpPr>
        <p:spPr bwMode="auto">
          <a:xfrm>
            <a:off x="501650" y="1217613"/>
            <a:ext cx="7570788" cy="4967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22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He/She goes to work...</a:t>
            </a:r>
          </a:p>
          <a:p>
            <a:pPr>
              <a:lnSpc>
                <a:spcPct val="22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□by bus                    □by bike                     □by car </a:t>
            </a:r>
          </a:p>
          <a:p>
            <a:pPr>
              <a:lnSpc>
                <a:spcPct val="22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endParaRPr lang="en-US" altLang="zh-CN" sz="2400" b="1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22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My father is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                                                             </a:t>
            </a:r>
            <a:r>
              <a:rPr lang="en-US" altLang="zh-CN" sz="2400" b="1" u="sng">
                <a:solidFill>
                  <a:srgbClr val="3333FF"/>
                </a:solidFill>
                <a:latin typeface="Times New Roman" panose="02020603050405020304" pitchFamily="18" charset="0"/>
              </a:rPr>
              <a:t>              </a:t>
            </a: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                                </a:t>
            </a:r>
          </a:p>
          <a:p>
            <a:pPr>
              <a:lnSpc>
                <a:spcPct val="22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                    </a:t>
            </a:r>
          </a:p>
          <a:p>
            <a:pPr>
              <a:lnSpc>
                <a:spcPct val="220000"/>
              </a:lnSpc>
            </a:pPr>
            <a:r>
              <a:rPr lang="en-US" altLang="zh-CN" sz="2400" b="1">
                <a:solidFill>
                  <a:srgbClr val="3333FF"/>
                </a:solidFill>
                <a:latin typeface="Times New Roman" panose="02020603050405020304" pitchFamily="18" charset="0"/>
              </a:rPr>
              <a:t>                   </a:t>
            </a:r>
            <a:endParaRPr lang="en-US" altLang="zh-CN" sz="2400" b="1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8915" name="组合 10"/>
          <p:cNvGrpSpPr/>
          <p:nvPr/>
        </p:nvGrpSpPr>
        <p:grpSpPr bwMode="auto">
          <a:xfrm>
            <a:off x="603250" y="4381500"/>
            <a:ext cx="8167688" cy="925513"/>
            <a:chOff x="1130300" y="4381500"/>
            <a:chExt cx="7061200" cy="924864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1130300" y="4381500"/>
              <a:ext cx="70612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接连接符 11"/>
            <p:cNvCxnSpPr/>
            <p:nvPr/>
          </p:nvCxnSpPr>
          <p:spPr>
            <a:xfrm>
              <a:off x="1130300" y="4844725"/>
              <a:ext cx="70612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接连接符 12"/>
            <p:cNvCxnSpPr/>
            <p:nvPr/>
          </p:nvCxnSpPr>
          <p:spPr>
            <a:xfrm>
              <a:off x="1130300" y="5306364"/>
              <a:ext cx="7061200" cy="0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919" name="组合 6"/>
          <p:cNvGrpSpPr/>
          <p:nvPr/>
        </p:nvGrpSpPr>
        <p:grpSpPr bwMode="auto">
          <a:xfrm>
            <a:off x="4606925" y="2082800"/>
            <a:ext cx="1427163" cy="1006475"/>
            <a:chOff x="-1657352" y="2708615"/>
            <a:chExt cx="1574801" cy="1110569"/>
          </a:xfrm>
        </p:grpSpPr>
        <p:pic>
          <p:nvPicPr>
            <p:cNvPr id="38920" name="图片 15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657352" y="2708615"/>
              <a:ext cx="1568451" cy="1104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" name="圆角矩形 17"/>
            <p:cNvSpPr/>
            <p:nvPr/>
          </p:nvSpPr>
          <p:spPr>
            <a:xfrm>
              <a:off x="-1657352" y="2713871"/>
              <a:ext cx="1574801" cy="1105313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/>
            </a:p>
          </p:txBody>
        </p:sp>
      </p:grpSp>
      <p:grpSp>
        <p:nvGrpSpPr>
          <p:cNvPr id="38922" name="组合 8"/>
          <p:cNvGrpSpPr/>
          <p:nvPr/>
        </p:nvGrpSpPr>
        <p:grpSpPr bwMode="auto">
          <a:xfrm>
            <a:off x="1776413" y="2082800"/>
            <a:ext cx="1428750" cy="1000125"/>
            <a:chOff x="-1566866" y="1545201"/>
            <a:chExt cx="1574802" cy="1104901"/>
          </a:xfrm>
        </p:grpSpPr>
        <p:pic>
          <p:nvPicPr>
            <p:cNvPr id="38923" name="图片 7"/>
            <p:cNvPicPr>
              <a:picLocks noChangeAspect="1" noChangeArrowheads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-1566866" y="1545201"/>
              <a:ext cx="1566865" cy="11049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" name="圆角矩形 3"/>
            <p:cNvSpPr/>
            <p:nvPr/>
          </p:nvSpPr>
          <p:spPr>
            <a:xfrm>
              <a:off x="-1566866" y="1545201"/>
              <a:ext cx="1574802" cy="1104901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/>
            </a:p>
          </p:txBody>
        </p:sp>
      </p:grpSp>
      <p:grpSp>
        <p:nvGrpSpPr>
          <p:cNvPr id="38925" name="组合 9"/>
          <p:cNvGrpSpPr/>
          <p:nvPr/>
        </p:nvGrpSpPr>
        <p:grpSpPr bwMode="auto">
          <a:xfrm>
            <a:off x="7337425" y="2058988"/>
            <a:ext cx="1433513" cy="1023937"/>
            <a:chOff x="9445623" y="2669785"/>
            <a:chExt cx="1580676" cy="1129103"/>
          </a:xfrm>
        </p:grpSpPr>
        <p:pic>
          <p:nvPicPr>
            <p:cNvPr id="38926" name="图片 16"/>
            <p:cNvPicPr>
              <a:picLocks noChangeAspect="1" noChangeArrowheads="1"/>
            </p:cNvPicPr>
            <p:nvPr/>
          </p:nvPicPr>
          <p:blipFill>
            <a:blip r:embed="rId4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451498" y="2669785"/>
              <a:ext cx="1574801" cy="112910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6" name="圆角矩形 25"/>
            <p:cNvSpPr/>
            <p:nvPr/>
          </p:nvSpPr>
          <p:spPr>
            <a:xfrm>
              <a:off x="9445623" y="2689040"/>
              <a:ext cx="1575424" cy="1104596"/>
            </a:xfrm>
            <a:prstGeom prst="round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buFontTx/>
                <a:buNone/>
                <a:defRPr/>
              </a:pPr>
              <a:endParaRPr lang="zh-CN" altLang="en-US"/>
            </a:p>
          </p:txBody>
        </p:sp>
      </p:grpSp>
    </p:spTree>
  </p:cSld>
  <p:clrMapOvr>
    <a:masterClrMapping/>
  </p:clrMapOvr>
  <p:transition spd="slow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38" name="TextBox 1"/>
          <p:cNvSpPr txBox="1">
            <a:spLocks noChangeArrowheads="1"/>
          </p:cNvSpPr>
          <p:nvPr/>
        </p:nvSpPr>
        <p:spPr bwMode="auto">
          <a:xfrm>
            <a:off x="855663" y="1211263"/>
            <a:ext cx="8153400" cy="465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8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一、根据图片及首字母提示补全单词。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</a:pP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(1) My brother is a t__________.</a:t>
            </a:r>
          </a:p>
          <a:p>
            <a:pPr>
              <a:lnSpc>
                <a:spcPct val="18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(2) She works at a h__________.</a:t>
            </a:r>
          </a:p>
          <a:p>
            <a:pPr>
              <a:lnSpc>
                <a:spcPct val="180000"/>
              </a:lnSpc>
            </a:pP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8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(3) He d__________ to work every day.</a:t>
            </a:r>
          </a:p>
        </p:txBody>
      </p:sp>
      <p:sp>
        <p:nvSpPr>
          <p:cNvPr id="25" name="TextBox 2"/>
          <p:cNvSpPr txBox="1">
            <a:spLocks noChangeArrowheads="1"/>
          </p:cNvSpPr>
          <p:nvPr/>
        </p:nvSpPr>
        <p:spPr bwMode="auto">
          <a:xfrm>
            <a:off x="3509963" y="2730500"/>
            <a:ext cx="1341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eacher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3"/>
          <p:cNvSpPr txBox="1">
            <a:spLocks noChangeArrowheads="1"/>
          </p:cNvSpPr>
          <p:nvPr/>
        </p:nvSpPr>
        <p:spPr bwMode="auto">
          <a:xfrm>
            <a:off x="3429000" y="4046538"/>
            <a:ext cx="1052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ospital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9941" name="组合 22"/>
          <p:cNvGrpSpPr/>
          <p:nvPr/>
        </p:nvGrpSpPr>
        <p:grpSpPr bwMode="auto">
          <a:xfrm>
            <a:off x="7162800" y="1125538"/>
            <a:ext cx="1736725" cy="368300"/>
            <a:chOff x="6895771" y="1125559"/>
            <a:chExt cx="1897590" cy="368279"/>
          </a:xfrm>
        </p:grpSpPr>
        <p:sp>
          <p:nvSpPr>
            <p:cNvPr id="23" name="矩形 22"/>
            <p:cNvSpPr/>
            <p:nvPr/>
          </p:nvSpPr>
          <p:spPr>
            <a:xfrm>
              <a:off x="6925259" y="1143020"/>
              <a:ext cx="1868102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39943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637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pic>
        <p:nvPicPr>
          <p:cNvPr id="39944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92888" y="1955800"/>
            <a:ext cx="1012825" cy="1471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5" name="Picture 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213475" y="3594100"/>
            <a:ext cx="1770063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6" name="Picture 4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96025" y="4894263"/>
            <a:ext cx="16637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1922463" y="5359400"/>
            <a:ext cx="10541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rives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2" name="TextBox 2"/>
          <p:cNvSpPr txBox="1">
            <a:spLocks noChangeArrowheads="1"/>
          </p:cNvSpPr>
          <p:nvPr/>
        </p:nvSpPr>
        <p:spPr bwMode="auto">
          <a:xfrm>
            <a:off x="715963" y="1349375"/>
            <a:ext cx="7742237" cy="2455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二、根据汉语提示完成句子。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1. —Where does your father ________ 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工作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)?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6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—On a farm.</a:t>
            </a:r>
          </a:p>
          <a:p>
            <a:pPr>
              <a:lnSpc>
                <a:spcPct val="16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2. My father usually goes to work __________ (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步行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．</a:t>
            </a:r>
            <a:endParaRPr lang="en-US" altLang="zh-CN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40963" name="组合 22"/>
          <p:cNvGrpSpPr/>
          <p:nvPr/>
        </p:nvGrpSpPr>
        <p:grpSpPr bwMode="auto">
          <a:xfrm>
            <a:off x="7162800" y="1125538"/>
            <a:ext cx="1736725" cy="368300"/>
            <a:chOff x="6895771" y="1125559"/>
            <a:chExt cx="1897590" cy="368279"/>
          </a:xfrm>
        </p:grpSpPr>
        <p:sp>
          <p:nvSpPr>
            <p:cNvPr id="23" name="矩形 22"/>
            <p:cNvSpPr/>
            <p:nvPr/>
          </p:nvSpPr>
          <p:spPr>
            <a:xfrm>
              <a:off x="6925259" y="1143020"/>
              <a:ext cx="1868102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40965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637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20" name="TextBox 4"/>
          <p:cNvSpPr txBox="1">
            <a:spLocks noChangeArrowheads="1"/>
          </p:cNvSpPr>
          <p:nvPr/>
        </p:nvSpPr>
        <p:spPr bwMode="auto">
          <a:xfrm>
            <a:off x="957263" y="3871913"/>
            <a:ext cx="7747000" cy="20859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8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Adobe 黑体 Std R"/>
              </a:rPr>
              <a:t>点拨</a:t>
            </a:r>
            <a:r>
              <a:rPr lang="zh-CN" altLang="en-US" sz="2400" b="1" dirty="0" smtClean="0">
                <a:solidFill>
                  <a:srgbClr val="FF0000"/>
                </a:solidFill>
                <a:latin typeface="Adobe 黑体 Std R"/>
                <a:ea typeface="黑体" panose="02010609060101010101" pitchFamily="49" charset="-122"/>
                <a:cs typeface="Adobe 黑体 Std R"/>
              </a:rPr>
              <a:t>：</a:t>
            </a: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  <a:p>
            <a:pPr eaLnBrk="1" hangingPunct="1">
              <a:lnSpc>
                <a:spcPct val="180000"/>
              </a:lnSpc>
              <a:buFontTx/>
              <a:buNone/>
              <a:defRPr/>
            </a:pPr>
            <a:endParaRPr lang="en-US" altLang="zh-CN" sz="2400" b="1" dirty="0" smtClean="0">
              <a:solidFill>
                <a:srgbClr val="FF0000"/>
              </a:solidFill>
              <a:latin typeface="Adobe 黑体 Std R"/>
              <a:ea typeface="黑体" panose="02010609060101010101" pitchFamily="49" charset="-122"/>
              <a:cs typeface="Adobe 黑体 Std R"/>
            </a:endParaRPr>
          </a:p>
        </p:txBody>
      </p:sp>
      <p:sp>
        <p:nvSpPr>
          <p:cNvPr id="21" name="矩形 20"/>
          <p:cNvSpPr>
            <a:spLocks noChangeArrowheads="1"/>
          </p:cNvSpPr>
          <p:nvPr/>
        </p:nvSpPr>
        <p:spPr bwMode="auto">
          <a:xfrm>
            <a:off x="1800225" y="3875088"/>
            <a:ext cx="675005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80000"/>
              </a:lnSpc>
            </a:pP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本题考查“步行”的表达方式：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walk to...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和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go to...on foot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。由于句子中已经有了谓语动词，所以不能再用动词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walk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表示“步行”， 应用</a:t>
            </a:r>
            <a:r>
              <a:rPr lang="en-US" altLang="zh-CN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on foot</a:t>
            </a:r>
            <a:r>
              <a:rPr lang="zh-CN" altLang="en-US" sz="2400" b="1" dirty="0">
                <a:solidFill>
                  <a:srgbClr val="0066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4465638" y="2055813"/>
            <a:ext cx="1452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work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5214938" y="3221038"/>
            <a:ext cx="14525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on foot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9" grpId="0"/>
      <p:bldP spid="1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09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0" name="TextBox 2"/>
          <p:cNvSpPr txBox="1">
            <a:spLocks noChangeArrowheads="1"/>
          </p:cNvSpPr>
          <p:nvPr/>
        </p:nvSpPr>
        <p:spPr bwMode="auto">
          <a:xfrm>
            <a:off x="1173163" y="1476375"/>
            <a:ext cx="7742237" cy="474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</a:pPr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三、给句子选择合适的答语。</a:t>
            </a:r>
            <a:endParaRPr lang="en-US" altLang="zh-CN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     ) (1) What does your mother do?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     ) (2) Where does she work?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     ) (3) How does she go to work?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(     ) (4) Does your mother like her work?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		   A. Yes, she does.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		   B. By bus.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		   C. She works at a hospital.</a:t>
            </a:r>
          </a:p>
          <a:p>
            <a:pPr>
              <a:lnSpc>
                <a:spcPct val="14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		   D. She is a nurse.</a:t>
            </a: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1312863" y="2109788"/>
            <a:ext cx="49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3012" name="组合 22"/>
          <p:cNvGrpSpPr/>
          <p:nvPr/>
        </p:nvGrpSpPr>
        <p:grpSpPr bwMode="auto">
          <a:xfrm>
            <a:off x="7162800" y="1125538"/>
            <a:ext cx="1736725" cy="368300"/>
            <a:chOff x="6895771" y="1125559"/>
            <a:chExt cx="1897590" cy="368279"/>
          </a:xfrm>
        </p:grpSpPr>
        <p:sp>
          <p:nvSpPr>
            <p:cNvPr id="23" name="矩形 22"/>
            <p:cNvSpPr/>
            <p:nvPr/>
          </p:nvSpPr>
          <p:spPr>
            <a:xfrm>
              <a:off x="6925259" y="1143020"/>
              <a:ext cx="1868102" cy="35081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9525" cmpd="sng">
              <a:solidFill>
                <a:schemeClr val="tx2">
                  <a:lumMod val="40000"/>
                  <a:lumOff val="6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buFontTx/>
                <a:buNone/>
                <a:defRPr/>
              </a:pPr>
              <a:endParaRPr kumimoji="1" lang="zh-CN" altLang="en-US"/>
            </a:p>
          </p:txBody>
        </p:sp>
        <p:sp>
          <p:nvSpPr>
            <p:cNvPr id="43014" name="文本框 17"/>
            <p:cNvSpPr txBox="1">
              <a:spLocks noChangeArrowheads="1"/>
            </p:cNvSpPr>
            <p:nvPr/>
          </p:nvSpPr>
          <p:spPr bwMode="auto">
            <a:xfrm>
              <a:off x="6895771" y="1125559"/>
              <a:ext cx="646637" cy="337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1600" b="1">
                  <a:latin typeface="楷体" panose="02010609060101010101" pitchFamily="49" charset="-122"/>
                  <a:ea typeface="楷体" panose="02010609060101010101" pitchFamily="49" charset="-122"/>
                </a:rPr>
                <a:t>习题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2260600" y="4132263"/>
            <a:ext cx="3822700" cy="1989137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FontTx/>
              <a:buNone/>
              <a:defRPr/>
            </a:pPr>
            <a:endParaRPr lang="zh-CN" altLang="en-US"/>
          </a:p>
        </p:txBody>
      </p:sp>
      <p:sp>
        <p:nvSpPr>
          <p:cNvPr id="18" name="TextBox 3"/>
          <p:cNvSpPr txBox="1">
            <a:spLocks noChangeArrowheads="1"/>
          </p:cNvSpPr>
          <p:nvPr/>
        </p:nvSpPr>
        <p:spPr bwMode="auto">
          <a:xfrm>
            <a:off x="1312863" y="2619375"/>
            <a:ext cx="492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3"/>
          <p:cNvSpPr txBox="1">
            <a:spLocks noChangeArrowheads="1"/>
          </p:cNvSpPr>
          <p:nvPr/>
        </p:nvSpPr>
        <p:spPr bwMode="auto">
          <a:xfrm>
            <a:off x="1312863" y="3128963"/>
            <a:ext cx="492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1312863" y="3636963"/>
            <a:ext cx="492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18" grpId="0"/>
      <p:bldP spid="22" grpId="0"/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1009650" y="1203325"/>
            <a:ext cx="7131050" cy="129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sz="28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       </a:t>
            </a: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本节课我们学习了以下知识，请同学们一定加强巩固，以便能和同学们进行灵活交流哦！</a:t>
            </a:r>
            <a:endParaRPr lang="zh-CN" altLang="en-US" sz="28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1033463" y="2503488"/>
            <a:ext cx="7637462" cy="363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重点词汇：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doctor, nurse, worker,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work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,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hospital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重点短语：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drive to,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by bike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重点句式：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What does your father do?</a:t>
            </a:r>
          </a:p>
          <a:p>
            <a:pPr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                   Where does he work</a:t>
            </a: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?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520825" eaLnBrk="1" hangingPunct="1">
              <a:lnSpc>
                <a:spcPct val="160000"/>
              </a:lnSpc>
              <a:buFontTx/>
              <a:buNone/>
              <a:defRPr/>
            </a:pP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How does she go to work?</a:t>
            </a:r>
            <a:endParaRPr lang="zh-CN" altLang="en-US" sz="2400" b="1" dirty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marL="1520825" eaLnBrk="1" hangingPunct="1">
              <a:lnSpc>
                <a:spcPct val="160000"/>
              </a:lnSpc>
              <a:buFontTx/>
              <a:buNone/>
              <a:defRPr/>
            </a:pP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</a:t>
            </a:r>
            <a:r>
              <a:rPr lang="en-US" altLang="zh-CN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She goes to work by bike.</a:t>
            </a:r>
            <a:r>
              <a:rPr lang="zh-CN" altLang="en-US" sz="2400" b="1" dirty="0" smtClean="0"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endParaRPr lang="en-US" altLang="zh-CN" sz="2400" b="1" dirty="0" smtClean="0"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1927931" y="208595"/>
            <a:ext cx="5922583" cy="61555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What does your father do?</a:t>
            </a:r>
            <a:endParaRPr kumimoji="1" lang="zh-CN" altLang="en-US" sz="3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6146" name="TextBox 3"/>
          <p:cNvSpPr txBox="1">
            <a:spLocks noChangeArrowheads="1"/>
          </p:cNvSpPr>
          <p:nvPr/>
        </p:nvSpPr>
        <p:spPr bwMode="auto">
          <a:xfrm>
            <a:off x="5313363" y="1677988"/>
            <a:ext cx="3055937" cy="378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My father is a teacher. </a:t>
            </a:r>
            <a:endParaRPr lang="zh-CN" altLang="en-US" sz="2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Where does he work?</a:t>
            </a:r>
            <a:endParaRPr lang="zh-CN" altLang="en-US" sz="2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He works at a school. </a:t>
            </a:r>
            <a:endParaRPr lang="zh-CN" altLang="en-US" sz="2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He drives to work.</a:t>
            </a:r>
          </a:p>
          <a:p>
            <a:pPr algn="just">
              <a:lnSpc>
                <a:spcPct val="150000"/>
              </a:lnSpc>
            </a:pPr>
            <a:endParaRPr lang="en-US" altLang="zh-CN" sz="2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My mother is a doctor. </a:t>
            </a:r>
            <a:endParaRPr lang="zh-CN" altLang="en-US" sz="2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She works at a hospital. </a:t>
            </a:r>
            <a:endParaRPr lang="zh-CN" altLang="en-US" sz="2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She goes to work by bus.</a:t>
            </a:r>
            <a:endParaRPr lang="en-US" altLang="zh-CN" sz="20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6000" y="1812925"/>
            <a:ext cx="4089400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16000" y="3821113"/>
            <a:ext cx="4089400" cy="1785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9229725" cy="5383213"/>
          </a:xfrm>
          <a:prstGeom prst="rect">
            <a:avLst/>
          </a:prstGeom>
          <a:gradFill>
            <a:gsLst>
              <a:gs pos="0">
                <a:schemeClr val="bg1"/>
              </a:gs>
              <a:gs pos="100000">
                <a:srgbClr val="B7E0EC"/>
              </a:gs>
            </a:gsLst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pic>
        <p:nvPicPr>
          <p:cNvPr id="46082" name="Picture 39" descr="구름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95838" y="179388"/>
            <a:ext cx="68262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083" name="Picture 40" descr="구름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235825" y="503238"/>
            <a:ext cx="1042988" cy="55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4" name="Oval 17"/>
          <p:cNvSpPr>
            <a:spLocks noChangeArrowheads="1"/>
          </p:cNvSpPr>
          <p:nvPr/>
        </p:nvSpPr>
        <p:spPr bwMode="auto">
          <a:xfrm>
            <a:off x="2371725" y="5734050"/>
            <a:ext cx="4398963" cy="898525"/>
          </a:xfrm>
          <a:prstGeom prst="ellipse">
            <a:avLst/>
          </a:prstGeom>
          <a:gradFill rotWithShape="1">
            <a:gsLst>
              <a:gs pos="0">
                <a:srgbClr val="0E320D"/>
              </a:gs>
              <a:gs pos="100000">
                <a:srgbClr val="1F6B1B">
                  <a:alpha val="0"/>
                </a:srgbClr>
              </a:gs>
            </a:gsLst>
            <a:path path="shape">
              <a:fillToRect l="50000" t="50000" r="50000" b="5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endParaRPr lang="ko-KR" altLang="en-US">
              <a:latin typeface="Calibri" panose="020F0502020204030204" pitchFamily="34" charset="0"/>
              <a:ea typeface="Malgun Gothic" panose="020B0503020000020004" pitchFamily="34" charset="-127"/>
            </a:endParaRPr>
          </a:p>
        </p:txBody>
      </p:sp>
      <p:pic>
        <p:nvPicPr>
          <p:cNvPr id="46085" name="Picture 16" descr="꽃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003550" y="3363913"/>
            <a:ext cx="3136900" cy="302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6" name="矩形 3"/>
          <p:cNvSpPr>
            <a:spLocks noChangeArrowheads="1"/>
          </p:cNvSpPr>
          <p:nvPr/>
        </p:nvSpPr>
        <p:spPr bwMode="auto">
          <a:xfrm>
            <a:off x="5580063" y="6553200"/>
            <a:ext cx="217487" cy="261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1100">
                <a:solidFill>
                  <a:srgbClr val="414141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3" name="矩形 12"/>
          <p:cNvSpPr/>
          <p:nvPr/>
        </p:nvSpPr>
        <p:spPr>
          <a:xfrm>
            <a:off x="1928996" y="1329273"/>
            <a:ext cx="5285999" cy="120032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en-US" altLang="zh-CN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+mn-lt"/>
              </a:rPr>
              <a:t>Thank you! </a:t>
            </a:r>
            <a:endParaRPr lang="zh-CN" altLang="en-US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+mn-lt"/>
            </a:endParaRPr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文本框 8"/>
          <p:cNvSpPr txBox="1"/>
          <p:nvPr/>
        </p:nvSpPr>
        <p:spPr>
          <a:xfrm>
            <a:off x="1927931" y="208595"/>
            <a:ext cx="5922583" cy="615553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381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kumimoji="1" lang="en-US" altLang="zh-CN" sz="3400" spc="-300" dirty="0">
                <a:solidFill>
                  <a:srgbClr val="CD3F4D"/>
                </a:solidFill>
                <a:effectLst>
                  <a:outerShdw blurRad="76200" dist="63500" dir="10800000" algn="tl" rotWithShape="0">
                    <a:schemeClr val="bg1">
                      <a:alpha val="65000"/>
                    </a:schemeClr>
                  </a:outerShdw>
                </a:effectLst>
                <a:latin typeface="Arial Black" panose="020B0A04020102020204"/>
                <a:ea typeface="+mn-ea"/>
                <a:cs typeface="Arial Black" panose="020B0A04020102020204"/>
              </a:rPr>
              <a:t>1. What does your father do?</a:t>
            </a:r>
            <a:endParaRPr kumimoji="1" lang="zh-CN" altLang="en-US" sz="3400" spc="-300" dirty="0">
              <a:solidFill>
                <a:srgbClr val="CD3F4D"/>
              </a:solidFill>
              <a:effectLst>
                <a:outerShdw blurRad="76200" dist="63500" dir="10800000" algn="tl" rotWithShape="0">
                  <a:schemeClr val="bg1">
                    <a:alpha val="65000"/>
                  </a:schemeClr>
                </a:outerShdw>
              </a:effectLst>
              <a:latin typeface="Arial Black" panose="020B0A04020102020204"/>
              <a:ea typeface="+mn-ea"/>
              <a:cs typeface="Arial Black" panose="020B0A04020102020204"/>
            </a:endParaRPr>
          </a:p>
        </p:txBody>
      </p:sp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4983163" y="1008063"/>
            <a:ext cx="3525837" cy="3786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50000"/>
              </a:lnSpc>
            </a:pPr>
            <a:endParaRPr lang="en-US" altLang="zh-CN" sz="2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My aunt </a:t>
            </a:r>
            <a:r>
              <a:rPr lang="en-US" altLang="zh-CN" sz="20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Wanrong</a:t>
            </a: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is a nurse.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How does she go to work?</a:t>
            </a:r>
            <a:endParaRPr lang="zh-CN" altLang="en-US" sz="2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She goes to work by bike.</a:t>
            </a:r>
          </a:p>
          <a:p>
            <a:pPr algn="just">
              <a:lnSpc>
                <a:spcPct val="150000"/>
              </a:lnSpc>
            </a:pPr>
            <a:endParaRPr lang="en-US" altLang="zh-CN" sz="2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endParaRPr lang="en-US" altLang="zh-CN" sz="2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My uncle </a:t>
            </a:r>
            <a:r>
              <a:rPr lang="en-US" altLang="zh-CN" sz="2000" b="1" dirty="0" err="1">
                <a:solidFill>
                  <a:srgbClr val="3333FF"/>
                </a:solidFill>
                <a:latin typeface="Times New Roman" panose="02020603050405020304" pitchFamily="18" charset="0"/>
              </a:rPr>
              <a:t>Zhiwei</a:t>
            </a: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 is a worker.</a:t>
            </a:r>
          </a:p>
          <a:p>
            <a:pPr algn="just">
              <a:lnSpc>
                <a:spcPct val="150000"/>
              </a:lnSpc>
            </a:pPr>
            <a:r>
              <a:rPr lang="en-US" altLang="zh-CN" sz="2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He walks to work. </a:t>
            </a:r>
            <a:endParaRPr lang="en-US" altLang="zh-CN" sz="2000" b="1" dirty="0">
              <a:solidFill>
                <a:srgbClr val="3333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4713" y="1417638"/>
            <a:ext cx="4014787" cy="174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74713" y="3363913"/>
            <a:ext cx="4014787" cy="174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文本框 17"/>
          <p:cNvSpPr txBox="1">
            <a:spLocks noChangeArrowheads="1"/>
          </p:cNvSpPr>
          <p:nvPr/>
        </p:nvSpPr>
        <p:spPr bwMode="auto">
          <a:xfrm>
            <a:off x="2670175" y="1482725"/>
            <a:ext cx="3770313" cy="120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does your father do?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你的爸爸是做什么工作的？</a:t>
            </a:r>
            <a:endParaRPr lang="en-US" altLang="zh-CN" sz="2400" b="1" dirty="0">
              <a:solidFill>
                <a:srgbClr val="FF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9" name="圆角矩形 18"/>
          <p:cNvSpPr/>
          <p:nvPr/>
        </p:nvSpPr>
        <p:spPr>
          <a:xfrm>
            <a:off x="849313" y="1633538"/>
            <a:ext cx="1778000" cy="449262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8196" name="文本框 19"/>
          <p:cNvSpPr txBox="1">
            <a:spLocks noChangeArrowheads="1"/>
          </p:cNvSpPr>
          <p:nvPr/>
        </p:nvSpPr>
        <p:spPr bwMode="auto">
          <a:xfrm>
            <a:off x="1335088" y="1635125"/>
            <a:ext cx="17049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000" b="1" dirty="0">
                <a:latin typeface="黑体" panose="02010609060101010101" pitchFamily="49" charset="-122"/>
                <a:ea typeface="黑体" panose="02010609060101010101" pitchFamily="49" charset="-122"/>
              </a:rPr>
              <a:t> 1</a:t>
            </a:r>
            <a:endParaRPr lang="zh-CN" altLang="en-US" sz="2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8198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pic>
        <p:nvPicPr>
          <p:cNvPr id="8199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76225" y="1525588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0" name="矩形 5"/>
          <p:cNvSpPr>
            <a:spLocks noChangeArrowheads="1"/>
          </p:cNvSpPr>
          <p:nvPr/>
        </p:nvSpPr>
        <p:spPr bwMode="auto">
          <a:xfrm>
            <a:off x="1274763" y="2932113"/>
            <a:ext cx="130651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用法：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38" name="矩形 37"/>
          <p:cNvSpPr>
            <a:spLocks noChangeArrowheads="1"/>
          </p:cNvSpPr>
          <p:nvPr/>
        </p:nvSpPr>
        <p:spPr bwMode="auto">
          <a:xfrm>
            <a:off x="2238375" y="2813050"/>
            <a:ext cx="51323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此句为常见的询问某人职业的句型：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do/does + sb. + do?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其同义句型还有：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 + be + sb.?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What’ s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sb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’ s job?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8202" name="矩形 5"/>
          <p:cNvSpPr>
            <a:spLocks noChangeArrowheads="1"/>
          </p:cNvSpPr>
          <p:nvPr/>
        </p:nvSpPr>
        <p:spPr bwMode="auto">
          <a:xfrm>
            <a:off x="1274763" y="5289550"/>
            <a:ext cx="1306512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答语：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23" name="矩形 22"/>
          <p:cNvSpPr>
            <a:spLocks noChangeArrowheads="1"/>
          </p:cNvSpPr>
          <p:nvPr/>
        </p:nvSpPr>
        <p:spPr bwMode="auto">
          <a:xfrm>
            <a:off x="2238375" y="5189538"/>
            <a:ext cx="557053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主语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+be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动词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+a/an+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表示职业的名词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.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8204" name="图片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440488" y="2035175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7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9219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9220" name="矩形 1"/>
          <p:cNvSpPr>
            <a:spLocks noChangeArrowheads="1"/>
          </p:cNvSpPr>
          <p:nvPr/>
        </p:nvSpPr>
        <p:spPr bwMode="auto">
          <a:xfrm>
            <a:off x="831850" y="1774825"/>
            <a:ext cx="11080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 dirty="0">
              <a:ea typeface="黑体" panose="02010609060101010101" pitchFamily="49" charset="-122"/>
            </a:endParaRP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1800225" y="1666875"/>
            <a:ext cx="6746875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—What does your uncle do? / What is your uncle?  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/ What’ s your uncle’ s job?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 你的叔叔是做什么工作的？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—He is a teacher. 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   他是一名教师。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grpSp>
        <p:nvGrpSpPr>
          <p:cNvPr id="9222" name="组合 26"/>
          <p:cNvGrpSpPr/>
          <p:nvPr/>
        </p:nvGrpSpPr>
        <p:grpSpPr bwMode="auto">
          <a:xfrm>
            <a:off x="709613" y="4733925"/>
            <a:ext cx="1244600" cy="461963"/>
            <a:chOff x="1235491" y="4806950"/>
            <a:chExt cx="1243359" cy="462192"/>
          </a:xfrm>
        </p:grpSpPr>
        <p:sp>
          <p:nvSpPr>
            <p:cNvPr id="9223" name="TextBox 3"/>
            <p:cNvSpPr txBox="1">
              <a:spLocks noChangeArrowheads="1"/>
            </p:cNvSpPr>
            <p:nvPr/>
          </p:nvSpPr>
          <p:spPr bwMode="auto">
            <a:xfrm>
              <a:off x="1488250" y="4806950"/>
              <a:ext cx="990600" cy="4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9224" name="图片 29" descr="花盆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235491" y="4845747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矩形 2"/>
          <p:cNvSpPr>
            <a:spLocks noChangeArrowheads="1"/>
          </p:cNvSpPr>
          <p:nvPr/>
        </p:nvSpPr>
        <p:spPr bwMode="auto">
          <a:xfrm>
            <a:off x="1800225" y="4570413"/>
            <a:ext cx="6394450" cy="1347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does,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cousin, what, do, your (?)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（连词成句）</a:t>
            </a:r>
          </a:p>
          <a:p>
            <a:pPr>
              <a:lnSpc>
                <a:spcPct val="17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______________________________________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  </a:t>
            </a:r>
            <a:endParaRPr lang="en-US" altLang="zh-CN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960563" y="5365750"/>
            <a:ext cx="3556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What does your cousin do?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3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5" name="图片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6" name="文本框 17"/>
          <p:cNvSpPr txBox="1">
            <a:spLocks noChangeArrowheads="1"/>
          </p:cNvSpPr>
          <p:nvPr/>
        </p:nvSpPr>
        <p:spPr bwMode="auto">
          <a:xfrm>
            <a:off x="2789238" y="1776413"/>
            <a:ext cx="3587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表示职业的词汇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【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四会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】</a:t>
            </a:r>
          </a:p>
        </p:txBody>
      </p:sp>
      <p:sp>
        <p:nvSpPr>
          <p:cNvPr id="19" name="圆角矩形 18"/>
          <p:cNvSpPr/>
          <p:nvPr/>
        </p:nvSpPr>
        <p:spPr>
          <a:xfrm>
            <a:off x="920750" y="1895475"/>
            <a:ext cx="1778000" cy="449263"/>
          </a:xfrm>
          <a:prstGeom prst="roundRect">
            <a:avLst>
              <a:gd name="adj" fmla="val 50000"/>
            </a:avLst>
          </a:prstGeom>
          <a:gradFill>
            <a:gsLst>
              <a:gs pos="0">
                <a:srgbClr val="F3C7D4"/>
              </a:gs>
              <a:gs pos="100000">
                <a:schemeClr val="bg1"/>
              </a:gs>
            </a:gsLst>
          </a:gradFill>
          <a:ln>
            <a:solidFill>
              <a:srgbClr val="ECADC4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268" name="文本框 19"/>
          <p:cNvSpPr txBox="1">
            <a:spLocks noChangeArrowheads="1"/>
          </p:cNvSpPr>
          <p:nvPr/>
        </p:nvSpPr>
        <p:spPr bwMode="auto">
          <a:xfrm>
            <a:off x="1190625" y="1865313"/>
            <a:ext cx="17049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知识点</a:t>
            </a:r>
            <a:r>
              <a:rPr lang="en-US" altLang="zh-CN" sz="2400" b="1" dirty="0">
                <a:latin typeface="黑体" panose="02010609060101010101" pitchFamily="49" charset="-122"/>
                <a:ea typeface="黑体" panose="02010609060101010101" pitchFamily="49" charset="-122"/>
              </a:rPr>
              <a:t> 2</a:t>
            </a:r>
            <a:endParaRPr lang="zh-CN" altLang="en-US" sz="2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1270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9228" name="TextBox 8"/>
          <p:cNvSpPr txBox="1">
            <a:spLocks noChangeArrowheads="1"/>
          </p:cNvSpPr>
          <p:nvPr/>
        </p:nvSpPr>
        <p:spPr bwMode="auto">
          <a:xfrm>
            <a:off x="2819400" y="3040063"/>
            <a:ext cx="5276850" cy="145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0" hangingPunct="0">
              <a:lnSpc>
                <a:spcPct val="200000"/>
              </a:lnSpc>
            </a:pPr>
            <a:r>
              <a:rPr lang="en-US" altLang="zh-CN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She is a doctor. </a:t>
            </a:r>
          </a:p>
          <a:p>
            <a:pPr eaLnBrk="0" hangingPunct="0">
              <a:lnSpc>
                <a:spcPct val="200000"/>
              </a:lnSpc>
            </a:pPr>
            <a:r>
              <a:rPr lang="zh-CN" altLang="en-US" sz="24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她是一名医生。</a:t>
            </a:r>
          </a:p>
        </p:txBody>
      </p:sp>
      <p:pic>
        <p:nvPicPr>
          <p:cNvPr id="11272" name="图片 9" descr="book.gif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9225" y="1797050"/>
            <a:ext cx="1087438" cy="666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3" name="矩形 1"/>
          <p:cNvSpPr>
            <a:spLocks noChangeArrowheads="1"/>
          </p:cNvSpPr>
          <p:nvPr/>
        </p:nvSpPr>
        <p:spPr bwMode="auto">
          <a:xfrm>
            <a:off x="1838325" y="3276600"/>
            <a:ext cx="11620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b="1" dirty="0">
              <a:ea typeface="黑体" panose="02010609060101010101" pitchFamily="49" charset="-122"/>
            </a:endParaRPr>
          </a:p>
        </p:txBody>
      </p:sp>
      <p:sp>
        <p:nvSpPr>
          <p:cNvPr id="11274" name="矩形 5"/>
          <p:cNvSpPr>
            <a:spLocks noChangeArrowheads="1"/>
          </p:cNvSpPr>
          <p:nvPr/>
        </p:nvSpPr>
        <p:spPr bwMode="auto">
          <a:xfrm>
            <a:off x="1795463" y="5416550"/>
            <a:ext cx="1190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短语： 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30" name="矩形 29"/>
          <p:cNvSpPr>
            <a:spLocks noChangeArrowheads="1"/>
          </p:cNvSpPr>
          <p:nvPr/>
        </p:nvSpPr>
        <p:spPr bwMode="auto">
          <a:xfrm>
            <a:off x="2833688" y="5175250"/>
            <a:ext cx="3146425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see a doctor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看医生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1276" name="矩形 5"/>
          <p:cNvSpPr>
            <a:spLocks noChangeArrowheads="1"/>
          </p:cNvSpPr>
          <p:nvPr/>
        </p:nvSpPr>
        <p:spPr bwMode="auto">
          <a:xfrm>
            <a:off x="1500188" y="4725988"/>
            <a:ext cx="15001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音近词： 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32" name="矩形 31"/>
          <p:cNvSpPr>
            <a:spLocks noChangeArrowheads="1"/>
          </p:cNvSpPr>
          <p:nvPr/>
        </p:nvSpPr>
        <p:spPr bwMode="auto">
          <a:xfrm>
            <a:off x="2819400" y="4484688"/>
            <a:ext cx="3711575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daughter /'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dɔːtə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(r)/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女儿</a:t>
            </a:r>
            <a:endParaRPr lang="en-US" altLang="zh-CN" sz="24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pic>
        <p:nvPicPr>
          <p:cNvPr id="11278" name="图片 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310313" y="1773238"/>
            <a:ext cx="1143000" cy="66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9" name="矩形 19"/>
          <p:cNvSpPr>
            <a:spLocks noChangeArrowheads="1"/>
          </p:cNvSpPr>
          <p:nvPr/>
        </p:nvSpPr>
        <p:spPr bwMode="auto">
          <a:xfrm>
            <a:off x="1876425" y="2343150"/>
            <a:ext cx="75152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doctor /'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dɒktə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(r)/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医生</a:t>
            </a:r>
          </a:p>
        </p:txBody>
      </p:sp>
      <p:pic>
        <p:nvPicPr>
          <p:cNvPr id="11280" name="Picture 3"/>
          <p:cNvPicPr>
            <a:picLocks noChangeAspect="1" noChangeArrowheads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0463" y="2463800"/>
            <a:ext cx="2332037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 build="p"/>
      <p:bldP spid="30" grpId="0"/>
      <p:bldP spid="3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89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2291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grpSp>
        <p:nvGrpSpPr>
          <p:cNvPr id="12292" name="组合 26"/>
          <p:cNvGrpSpPr/>
          <p:nvPr/>
        </p:nvGrpSpPr>
        <p:grpSpPr bwMode="auto">
          <a:xfrm>
            <a:off x="1044575" y="2373313"/>
            <a:ext cx="1244600" cy="461962"/>
            <a:chOff x="1235491" y="4806950"/>
            <a:chExt cx="1243359" cy="462192"/>
          </a:xfrm>
        </p:grpSpPr>
        <p:sp>
          <p:nvSpPr>
            <p:cNvPr id="12293" name="TextBox 3"/>
            <p:cNvSpPr txBox="1">
              <a:spLocks noChangeArrowheads="1"/>
            </p:cNvSpPr>
            <p:nvPr/>
          </p:nvSpPr>
          <p:spPr bwMode="auto">
            <a:xfrm>
              <a:off x="1488250" y="4806950"/>
              <a:ext cx="990600" cy="462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defTabSz="4572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r>
                <a:rPr lang="zh-CN" altLang="en-US" sz="2400" b="1">
                  <a:solidFill>
                    <a:srgbClr val="0000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典例</a:t>
              </a:r>
            </a:p>
          </p:txBody>
        </p:sp>
        <p:pic>
          <p:nvPicPr>
            <p:cNvPr id="12294" name="图片 29" descr="花盆.pn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1235491" y="4845747"/>
              <a:ext cx="323850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3" name="矩形 2"/>
          <p:cNvSpPr>
            <a:spLocks noChangeArrowheads="1"/>
          </p:cNvSpPr>
          <p:nvPr/>
        </p:nvSpPr>
        <p:spPr bwMode="auto">
          <a:xfrm>
            <a:off x="2336800" y="2133600"/>
            <a:ext cx="639445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If you are sick (</a:t>
            </a:r>
            <a:r>
              <a:rPr lang="zh-CN" altLang="en-US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生病的</a:t>
            </a: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), you should see a __________.</a:t>
            </a:r>
            <a:endParaRPr lang="zh-CN" altLang="en-US" sz="2400" b="1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>
              <a:lnSpc>
                <a:spcPct val="200000"/>
              </a:lnSpc>
            </a:pPr>
            <a:r>
              <a:rPr lang="en-US" altLang="zh-CN" sz="2400" b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A. policeman        B. doctor       C. teacher      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2438400" y="3095625"/>
            <a:ext cx="1477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24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endParaRPr lang="zh-CN" altLang="en-US" sz="2400" b="1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图片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284538" y="352425"/>
            <a:ext cx="2586037" cy="60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矩形 15"/>
          <p:cNvSpPr/>
          <p:nvPr/>
        </p:nvSpPr>
        <p:spPr>
          <a:xfrm>
            <a:off x="7026275" y="1154113"/>
            <a:ext cx="1884363" cy="35083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 cmpd="sng"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endParaRPr kumimoji="1" lang="zh-CN" altLang="en-US"/>
          </a:p>
        </p:txBody>
      </p:sp>
      <p:sp>
        <p:nvSpPr>
          <p:cNvPr id="14339" name="文本框 26"/>
          <p:cNvSpPr txBox="1">
            <a:spLocks noChangeArrowheads="1"/>
          </p:cNvSpPr>
          <p:nvPr/>
        </p:nvSpPr>
        <p:spPr bwMode="auto">
          <a:xfrm>
            <a:off x="7115175" y="1154113"/>
            <a:ext cx="59213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defTabSz="4572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1600" b="1">
                <a:latin typeface="楷体" panose="02010609060101010101" pitchFamily="49" charset="-122"/>
                <a:ea typeface="楷体" panose="02010609060101010101" pitchFamily="49" charset="-122"/>
              </a:rPr>
              <a:t>讲解</a:t>
            </a:r>
          </a:p>
        </p:txBody>
      </p:sp>
      <p:sp>
        <p:nvSpPr>
          <p:cNvPr id="14340" name="矩形 19"/>
          <p:cNvSpPr>
            <a:spLocks noChangeArrowheads="1"/>
          </p:cNvSpPr>
          <p:nvPr/>
        </p:nvSpPr>
        <p:spPr bwMode="auto">
          <a:xfrm>
            <a:off x="1352550" y="1552575"/>
            <a:ext cx="47879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nurse /</a:t>
            </a:r>
            <a:r>
              <a:rPr lang="en-US" altLang="zh-CN" sz="2400" b="1" dirty="0" err="1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nɜːs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 </a:t>
            </a:r>
            <a:r>
              <a:rPr lang="en-US" altLang="zh-CN" sz="2400" b="1" i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n.</a:t>
            </a:r>
            <a:r>
              <a:rPr lang="en-US" altLang="zh-CN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护士</a:t>
            </a:r>
          </a:p>
        </p:txBody>
      </p:sp>
      <p:sp>
        <p:nvSpPr>
          <p:cNvPr id="3" name="矩形 2"/>
          <p:cNvSpPr>
            <a:spLocks noChangeArrowheads="1"/>
          </p:cNvSpPr>
          <p:nvPr/>
        </p:nvSpPr>
        <p:spPr bwMode="auto">
          <a:xfrm>
            <a:off x="2259013" y="3194050"/>
            <a:ext cx="381635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200000"/>
              </a:lnSpc>
            </a:pP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My aunt is a nurse. </a:t>
            </a:r>
          </a:p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我的阿姨是一名护士。</a:t>
            </a:r>
            <a:endParaRPr lang="en-US" altLang="zh-CN" sz="2400" b="1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14342" name="矩形 3"/>
          <p:cNvSpPr>
            <a:spLocks noChangeArrowheads="1"/>
          </p:cNvSpPr>
          <p:nvPr/>
        </p:nvSpPr>
        <p:spPr bwMode="auto">
          <a:xfrm>
            <a:off x="1308100" y="2651125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发音：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2259013" y="2392363"/>
            <a:ext cx="35782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字母组合 </a:t>
            </a:r>
            <a:r>
              <a:rPr lang="en-US" altLang="zh-CN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ur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发的是 </a:t>
            </a:r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/ɜː/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。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14344" name="矩形 5"/>
          <p:cNvSpPr>
            <a:spLocks noChangeArrowheads="1"/>
          </p:cNvSpPr>
          <p:nvPr/>
        </p:nvSpPr>
        <p:spPr bwMode="auto">
          <a:xfrm>
            <a:off x="1304925" y="3429000"/>
            <a:ext cx="11128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例句：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sp>
        <p:nvSpPr>
          <p:cNvPr id="14345" name="矩形 8"/>
          <p:cNvSpPr>
            <a:spLocks noChangeArrowheads="1"/>
          </p:cNvSpPr>
          <p:nvPr/>
        </p:nvSpPr>
        <p:spPr bwMode="auto">
          <a:xfrm>
            <a:off x="1196975" y="5037138"/>
            <a:ext cx="23510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2400" b="1" dirty="0">
                <a:solidFill>
                  <a:srgbClr val="3333FF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形近词记忆法：</a:t>
            </a:r>
            <a:endParaRPr lang="zh-CN" altLang="en-US" dirty="0">
              <a:solidFill>
                <a:srgbClr val="3333FF"/>
              </a:solidFill>
              <a:ea typeface="黑体" panose="02010609060101010101" pitchFamily="49" charset="-122"/>
            </a:endParaRPr>
          </a:p>
        </p:txBody>
      </p:sp>
      <p:sp>
        <p:nvSpPr>
          <p:cNvPr id="18" name="矩形 17"/>
          <p:cNvSpPr>
            <a:spLocks noChangeArrowheads="1"/>
          </p:cNvSpPr>
          <p:nvPr/>
        </p:nvSpPr>
        <p:spPr bwMode="auto">
          <a:xfrm>
            <a:off x="3390900" y="5046663"/>
            <a:ext cx="16160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purse </a:t>
            </a:r>
            <a:r>
              <a:rPr lang="zh-CN" alt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钱包</a:t>
            </a:r>
            <a:endParaRPr lang="zh-CN" altLang="en-US" dirty="0">
              <a:ea typeface="黑体" panose="02010609060101010101" pitchFamily="49" charset="-122"/>
            </a:endParaRPr>
          </a:p>
        </p:txBody>
      </p:sp>
      <p:pic>
        <p:nvPicPr>
          <p:cNvPr id="14347" name="Picture 3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43638" y="2051050"/>
            <a:ext cx="1976437" cy="362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  <p:bldP spid="18" grpId="0"/>
    </p:bldLst>
  </p:timing>
</p:sld>
</file>

<file path=ppt/theme/theme1.xml><?xml version="1.0" encoding="utf-8"?>
<a:theme xmlns:a="http://schemas.openxmlformats.org/drawingml/2006/main" name="WWW.2PPT.COM&#10;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1392</Words>
  <Application>Microsoft Office PowerPoint</Application>
  <PresentationFormat>全屏显示(4:3)</PresentationFormat>
  <Paragraphs>260</Paragraphs>
  <Slides>30</Slides>
  <Notes>13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30</vt:i4>
      </vt:variant>
    </vt:vector>
  </HeadingPairs>
  <TitlesOfParts>
    <vt:vector size="43" baseType="lpstr">
      <vt:lpstr>Adobe 黑体 Std R</vt:lpstr>
      <vt:lpstr>Kozuka Gothic Pro H</vt:lpstr>
      <vt:lpstr>Malgun Gothic</vt:lpstr>
      <vt:lpstr>方正大黑简体</vt:lpstr>
      <vt:lpstr>黑体</vt:lpstr>
      <vt:lpstr>楷体</vt:lpstr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2016-01-15T00:46:00Z</dcterms:created>
  <dcterms:modified xsi:type="dcterms:W3CDTF">2023-01-16T14:55:56Z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06266EDE78A0435280786D6BC44A15FA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