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EB70F-60BB-4776-9E66-D859D77FBD6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F4527-DB85-491E-82F9-CAE7750A4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A0DC-CB63-4095-B4C9-9E4A1CB43565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301-2E9D-436A-B0CA-AC1B6EA9A9DE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15B-D1CD-40FD-9514-F5A6FCBD2DCA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C17-C8B5-4585-AB2C-A7C17593FD7A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4EBE-7A14-4C6C-9114-ED1C3A2BAA4B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301-2E9D-436A-B0CA-AC1B6EA9A9DE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D7CF-A9E4-4922-975E-A997F49B705C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E04E-600B-4C5A-B3F9-F1B30EA2BE09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FC22-0B91-44F4-BFBC-C63CD11D406D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9B5-240A-413D-8917-AED92084AD25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E67D-26E4-430D-8AEC-32B005239DAD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77B2-7875-4E34-8838-9D4E56B5B05B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1189-1C56-4E7C-B9E8-DFC1831A6FE4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7A7A-D856-4F1F-A7E6-5E580724471C}" type="datetime1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Unit5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94063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0" b="1" dirty="0"/>
              <a:t>Dr Sun Yatsen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71601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Unit5</a:t>
            </a:r>
            <a:endParaRPr lang="en-US" altLang="zh-CN" sz="2800" b="1" dirty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2 Listen and number</a:t>
            </a:r>
            <a:endParaRPr lang="zh-CN" altLang="en-US" b="1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7580040" y="6492875"/>
            <a:ext cx="1563960" cy="365125"/>
          </a:xfrm>
        </p:spPr>
        <p:txBody>
          <a:bodyPr/>
          <a:lstStyle/>
          <a:p>
            <a:pPr>
              <a:defRPr/>
            </a:pPr>
            <a:fld id="{7811A474-7F8C-480D-B554-D0DD0A0D9EC5}" type="slidenum">
              <a:rPr lang="zh-CN" altLang="en-US" sz="2800" b="1">
                <a:solidFill>
                  <a:schemeClr val="tx1"/>
                </a:solidFill>
              </a:rPr>
              <a:t>10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412776"/>
            <a:ext cx="9144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/>
              <a:t>1.He was the first Chinese runner to win the first prize in the Olympic games.</a:t>
            </a:r>
            <a:endParaRPr lang="zh-CN" altLang="en-US" sz="36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564904"/>
            <a:ext cx="9144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/>
              <a:t>2.He invented the telephone and made life easy for people.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717032"/>
            <a:ext cx="9144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/>
              <a:t>3.He was the first Chinese writer to win the </a:t>
            </a:r>
            <a:r>
              <a:rPr lang="en-US" altLang="zh-CN" sz="3600" b="1" dirty="0" err="1" smtClean="0"/>
              <a:t>nobel</a:t>
            </a:r>
            <a:r>
              <a:rPr lang="en-US" altLang="zh-CN" sz="3600" b="1" dirty="0" smtClean="0"/>
              <a:t> prize.</a:t>
            </a:r>
            <a:endParaRPr lang="zh-CN" altLang="en-US" sz="3600" b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5013176"/>
            <a:ext cx="9144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/>
              <a:t>4.He was the American leader and he freed the black people.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71601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Unit5</a:t>
            </a:r>
            <a:endParaRPr lang="en-US" altLang="zh-CN" sz="2800" b="1" dirty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2 Listen and number</a:t>
            </a:r>
            <a:endParaRPr lang="zh-CN" altLang="en-US" b="1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7580040" y="6492875"/>
            <a:ext cx="1563960" cy="365125"/>
          </a:xfrm>
        </p:spPr>
        <p:txBody>
          <a:bodyPr/>
          <a:lstStyle/>
          <a:p>
            <a:pPr>
              <a:defRPr/>
            </a:pPr>
            <a:fld id="{7811A474-7F8C-480D-B554-D0DD0A0D9EC5}" type="slidenum">
              <a:rPr lang="zh-CN" altLang="en-US" sz="2800" b="1">
                <a:solidFill>
                  <a:schemeClr val="tx1"/>
                </a:solidFill>
              </a:rPr>
              <a:t>11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412776"/>
            <a:ext cx="914400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4000" b="1" dirty="0" smtClean="0"/>
              <a:t>5.He was a great Chinese </a:t>
            </a:r>
            <a:r>
              <a:rPr lang="en-US" altLang="zh-CN" sz="4000" b="1" dirty="0" err="1" smtClean="0"/>
              <a:t>painter.He</a:t>
            </a:r>
            <a:r>
              <a:rPr lang="en-US" altLang="zh-CN" sz="4000" b="1" dirty="0" smtClean="0"/>
              <a:t> painted many wonderful pictures.</a:t>
            </a:r>
            <a:endParaRPr lang="zh-CN" altLang="en-US" sz="40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852936"/>
            <a:ext cx="914400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4000" b="1" dirty="0" smtClean="0"/>
              <a:t>6.He was a great American film </a:t>
            </a:r>
            <a:r>
              <a:rPr lang="en-US" altLang="zh-CN" sz="4000" b="1" dirty="0" err="1" smtClean="0"/>
              <a:t>maker.He</a:t>
            </a:r>
            <a:r>
              <a:rPr lang="en-US" altLang="zh-CN" sz="4000" b="1" dirty="0" smtClean="0"/>
              <a:t> made a lot of cartoon films.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Summary</a:t>
            </a:r>
            <a:r>
              <a:rPr lang="zh-CN" altLang="en-US" b="1" dirty="0" smtClean="0"/>
              <a:t>（总结）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16129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4400" b="1" dirty="0" smtClean="0">
                <a:latin typeface="+mj-lt"/>
                <a:ea typeface="+mj-ea"/>
                <a:cs typeface="+mj-cs"/>
              </a:rPr>
              <a:t>Today what do you learn ?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4400" b="1" dirty="0" smtClean="0">
                <a:latin typeface="+mj-lt"/>
                <a:ea typeface="+mj-ea"/>
                <a:cs typeface="+mj-cs"/>
              </a:rPr>
              <a:t>今天你学到了什么？</a:t>
            </a:r>
            <a:endParaRPr lang="en-US" altLang="zh-CN" sz="4400" b="1" dirty="0" smtClean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4400" b="1" dirty="0" smtClean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44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995738" y="6308725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altLang="zh-CN" sz="2800" b="1" dirty="0" smtClean="0">
                <a:solidFill>
                  <a:schemeClr val="tx1"/>
                </a:solidFill>
              </a:rPr>
              <a:t>Unit5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8101013" y="6237288"/>
            <a:ext cx="728662" cy="365125"/>
          </a:xfrm>
        </p:spPr>
        <p:txBody>
          <a:bodyPr/>
          <a:lstStyle/>
          <a:p>
            <a:pPr>
              <a:defRPr/>
            </a:pPr>
            <a:fld id="{90FE1096-E395-4141-AF37-7A6440212574}" type="slidenum">
              <a:rPr lang="zh-CN" altLang="en-US" sz="2800" b="1" smtClean="0">
                <a:solidFill>
                  <a:schemeClr val="tx1"/>
                </a:solidFill>
              </a:rPr>
              <a:t>12</a:t>
            </a:fld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0" y="3213100"/>
            <a:ext cx="914400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4400" dirty="0"/>
              <a:t>2</a:t>
            </a:r>
            <a:r>
              <a:rPr lang="zh-CN" altLang="en-US" sz="4400" dirty="0" smtClean="0"/>
              <a:t>、学习了一些职业的含义</a:t>
            </a:r>
            <a:endParaRPr lang="en-US" altLang="zh-CN" sz="4400" dirty="0"/>
          </a:p>
        </p:txBody>
      </p:sp>
      <p:sp>
        <p:nvSpPr>
          <p:cNvPr id="7" name="标题 1"/>
          <p:cNvSpPr txBox="1"/>
          <p:nvPr/>
        </p:nvSpPr>
        <p:spPr bwMode="auto">
          <a:xfrm>
            <a:off x="0" y="3860800"/>
            <a:ext cx="9144000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4400" dirty="0"/>
              <a:t>3</a:t>
            </a:r>
            <a:r>
              <a:rPr lang="zh-CN" altLang="en-US" sz="4400" dirty="0" smtClean="0"/>
              <a:t>、认识了一些名人</a:t>
            </a:r>
            <a:endParaRPr lang="en-US" altLang="zh-CN" sz="4400" dirty="0"/>
          </a:p>
        </p:txBody>
      </p:sp>
      <p:sp>
        <p:nvSpPr>
          <p:cNvPr id="8" name="标题 1"/>
          <p:cNvSpPr txBox="1"/>
          <p:nvPr/>
        </p:nvSpPr>
        <p:spPr bwMode="auto">
          <a:xfrm>
            <a:off x="0" y="4508500"/>
            <a:ext cx="9144000" cy="649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4400" dirty="0"/>
              <a:t>4</a:t>
            </a:r>
            <a:r>
              <a:rPr lang="zh-CN" altLang="en-US" sz="4400" dirty="0" smtClean="0"/>
              <a:t>、懂得如何用新学的短语玩游戏</a:t>
            </a:r>
            <a:endParaRPr lang="en-US" altLang="zh-CN" sz="4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0" y="5229225"/>
            <a:ext cx="9144000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4400" dirty="0"/>
              <a:t>5</a:t>
            </a:r>
            <a:r>
              <a:rPr lang="zh-CN" altLang="en-US" sz="4400" dirty="0"/>
              <a:t>、</a:t>
            </a:r>
            <a:r>
              <a:rPr lang="en-US" altLang="zh-CN" sz="4400" dirty="0" smtClean="0"/>
              <a:t>…… </a:t>
            </a:r>
            <a:endParaRPr lang="en-US" altLang="zh-CN" sz="4400" dirty="0"/>
          </a:p>
        </p:txBody>
      </p:sp>
      <p:sp>
        <p:nvSpPr>
          <p:cNvPr id="10" name="标题 1"/>
          <p:cNvSpPr txBox="1"/>
          <p:nvPr/>
        </p:nvSpPr>
        <p:spPr bwMode="auto">
          <a:xfrm>
            <a:off x="0" y="2565400"/>
            <a:ext cx="914400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4400" dirty="0"/>
              <a:t>1</a:t>
            </a:r>
            <a:r>
              <a:rPr lang="zh-CN" altLang="en-US" sz="4400" dirty="0" smtClean="0"/>
              <a:t>、学习了如何描述一个人的职业</a:t>
            </a:r>
            <a:endParaRPr lang="en-US" altLang="zh-CN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Unit5</a:t>
            </a:r>
            <a:endParaRPr lang="en-US" altLang="zh-CN"/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Box 2"/>
          <p:cNvSpPr txBox="1">
            <a:spLocks noChangeArrowheads="1"/>
          </p:cNvSpPr>
          <p:nvPr/>
        </p:nvSpPr>
        <p:spPr bwMode="auto">
          <a:xfrm>
            <a:off x="2714625" y="1143000"/>
            <a:ext cx="3429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000" dirty="0">
                <a:solidFill>
                  <a:srgbClr val="9900FF"/>
                </a:solidFill>
                <a:latin typeface="Comic Sans MS" panose="030F0702030302020204" pitchFamily="66" charset="0"/>
                <a:sym typeface="MS PGothic" panose="020B0600070205080204" pitchFamily="34" charset="-128"/>
              </a:rPr>
              <a:t>Homework </a:t>
            </a:r>
            <a:endParaRPr lang="zh-CN" altLang="en-US" sz="4000" dirty="0">
              <a:solidFill>
                <a:srgbClr val="9900FF"/>
              </a:solidFill>
              <a:latin typeface="Comic Sans MS" panose="030F0702030302020204" pitchFamily="66" charset="0"/>
              <a:sym typeface="MS PGothic" panose="020B0600070205080204" pitchFamily="34" charset="-128"/>
            </a:endParaRPr>
          </a:p>
        </p:txBody>
      </p:sp>
      <p:sp>
        <p:nvSpPr>
          <p:cNvPr id="56325" name="TextBox 21"/>
          <p:cNvSpPr txBox="1">
            <a:spLocks noChangeArrowheads="1"/>
          </p:cNvSpPr>
          <p:nvPr/>
        </p:nvSpPr>
        <p:spPr bwMode="auto">
          <a:xfrm>
            <a:off x="1331913" y="1916113"/>
            <a:ext cx="6551612" cy="17541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1.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 掌握</a:t>
            </a:r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Unit5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生词，抄写并背诵</a:t>
            </a:r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Unit5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课文</a:t>
            </a:r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+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家长签名，用作业</a:t>
            </a:r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A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本</a:t>
            </a:r>
          </a:p>
        </p:txBody>
      </p:sp>
      <p:sp>
        <p:nvSpPr>
          <p:cNvPr id="56326" name="TextBox 21"/>
          <p:cNvSpPr txBox="1">
            <a:spLocks noChangeArrowheads="1"/>
          </p:cNvSpPr>
          <p:nvPr/>
        </p:nvSpPr>
        <p:spPr bwMode="auto">
          <a:xfrm>
            <a:off x="1331913" y="3860800"/>
            <a:ext cx="6480175" cy="17541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2.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熟读</a:t>
            </a:r>
            <a:r>
              <a:rPr lang="en-US" altLang="zh-CN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Unit5</a:t>
            </a:r>
            <a:r>
              <a:rPr lang="zh-CN" altLang="en-US" sz="3600" dirty="0">
                <a:latin typeface="宋体" panose="02010600030101010101" pitchFamily="2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对话，用英文将你所了解的中山先生与家人及同学分享。</a:t>
            </a:r>
            <a:endParaRPr lang="en-US" sz="3600" dirty="0">
              <a:latin typeface="宋体" panose="02010600030101010101" pitchFamily="2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532E70-B0FD-44E8-B6C5-B23C2BA11DA8}" type="slidenum">
              <a:rPr lang="zh-CN" altLang="en-US" sz="2800" b="1">
                <a:solidFill>
                  <a:schemeClr val="tx1"/>
                </a:solidFill>
              </a:rPr>
              <a:t>13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5"/>
          <p:cNvSpPr>
            <a:spLocks noChangeArrowheads="1" noChangeShapeType="1" noTextEdit="1"/>
          </p:cNvSpPr>
          <p:nvPr/>
        </p:nvSpPr>
        <p:spPr bwMode="auto">
          <a:xfrm>
            <a:off x="3132138" y="1412875"/>
            <a:ext cx="4608512" cy="331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6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6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7991475" y="6308725"/>
            <a:ext cx="1152525" cy="365125"/>
          </a:xfrm>
        </p:spPr>
        <p:txBody>
          <a:bodyPr/>
          <a:lstStyle/>
          <a:p>
            <a:pPr>
              <a:defRPr/>
            </a:pPr>
            <a:fld id="{9FF364AE-11BE-4F00-93AF-900F77C54DA2}" type="slidenum">
              <a:rPr lang="en-US" sz="2800" b="1" smtClean="0">
                <a:solidFill>
                  <a:schemeClr val="tx1"/>
                </a:solidFill>
              </a:rPr>
              <a:t>14</a:t>
            </a:fld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4356100" y="6308725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unit5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1124744"/>
          </a:xfrm>
        </p:spPr>
        <p:txBody>
          <a:bodyPr/>
          <a:lstStyle/>
          <a:p>
            <a:r>
              <a:rPr lang="en-US" altLang="zh-CN" b="1" dirty="0" smtClean="0"/>
              <a:t>Fun with language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7606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1 Look and find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z="2800" b="1" smtClean="0">
                <a:solidFill>
                  <a:schemeClr val="tx1"/>
                </a:solidFill>
              </a:rPr>
              <a:t>2</a:t>
            </a:fld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z="2800" b="1" dirty="0" smtClean="0">
                <a:solidFill>
                  <a:schemeClr val="tx1"/>
                </a:solidFill>
              </a:rPr>
              <a:t>Unit5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0" y="141277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  <a:r>
              <a:rPr lang="zh-CN" altLang="en-US" sz="3200" b="1" dirty="0" smtClean="0"/>
              <a:t>他</a:t>
            </a:r>
            <a:r>
              <a:rPr lang="en-US" altLang="zh-CN" sz="3200" b="1" dirty="0" smtClean="0"/>
              <a:t>/</a:t>
            </a:r>
            <a:r>
              <a:rPr lang="zh-CN" altLang="en-US" sz="3200" b="1" dirty="0" smtClean="0"/>
              <a:t>她带领人们，并告诉人们该干些什么。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副标题 2"/>
          <p:cNvSpPr txBox="1"/>
          <p:nvPr/>
        </p:nvSpPr>
        <p:spPr>
          <a:xfrm>
            <a:off x="0" y="1988840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0" y="2420888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</a:t>
            </a:r>
            <a:r>
              <a:rPr lang="zh-CN" altLang="en-US" sz="3200" b="1" dirty="0" smtClean="0"/>
              <a:t>她教你新的东西。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副标题 2"/>
          <p:cNvSpPr txBox="1"/>
          <p:nvPr/>
        </p:nvSpPr>
        <p:spPr>
          <a:xfrm>
            <a:off x="0" y="292494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副标题 2"/>
          <p:cNvSpPr txBox="1"/>
          <p:nvPr/>
        </p:nvSpPr>
        <p:spPr>
          <a:xfrm>
            <a:off x="0" y="328498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</a:t>
            </a:r>
            <a:r>
              <a:rPr lang="zh-CN" altLang="en-US" sz="3200" b="1" dirty="0" smtClean="0"/>
              <a:t>她创作或者演奏音乐很好。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副标题 2"/>
          <p:cNvSpPr txBox="1"/>
          <p:nvPr/>
        </p:nvSpPr>
        <p:spPr>
          <a:xfrm>
            <a:off x="0" y="3861048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musician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副标题 2"/>
          <p:cNvSpPr txBox="1"/>
          <p:nvPr/>
        </p:nvSpPr>
        <p:spPr>
          <a:xfrm>
            <a:off x="0" y="42930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</a:t>
            </a:r>
            <a:r>
              <a:rPr lang="zh-CN" altLang="en-US" sz="3200" b="1" dirty="0" smtClean="0"/>
              <a:t>他在戏剧或电影中表演。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副标题 2"/>
          <p:cNvSpPr txBox="1"/>
          <p:nvPr/>
        </p:nvSpPr>
        <p:spPr>
          <a:xfrm>
            <a:off x="0" y="479715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actor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副标题 2"/>
          <p:cNvSpPr txBox="1"/>
          <p:nvPr/>
        </p:nvSpPr>
        <p:spPr>
          <a:xfrm>
            <a:off x="0" y="515719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(5)</a:t>
            </a:r>
            <a:r>
              <a:rPr lang="zh-CN" altLang="en-US" sz="3200" b="1" dirty="0" smtClean="0"/>
              <a:t>他的工作是唱歌。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副标题 2"/>
          <p:cNvSpPr txBox="1"/>
          <p:nvPr/>
        </p:nvSpPr>
        <p:spPr>
          <a:xfrm>
            <a:off x="0" y="5661248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1124744"/>
          </a:xfrm>
        </p:spPr>
        <p:txBody>
          <a:bodyPr/>
          <a:lstStyle/>
          <a:p>
            <a:r>
              <a:rPr lang="en-US" altLang="zh-CN" b="1" dirty="0" smtClean="0"/>
              <a:t>Fun with language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7606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1 Look and find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z="2800" b="1" smtClean="0">
                <a:solidFill>
                  <a:schemeClr val="tx1"/>
                </a:solidFill>
              </a:rPr>
              <a:t>3</a:t>
            </a:fld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z="2800" b="1" dirty="0" smtClean="0">
                <a:solidFill>
                  <a:schemeClr val="tx1"/>
                </a:solidFill>
              </a:rPr>
              <a:t>Unit5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0" y="141277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(6)</a:t>
            </a:r>
            <a:r>
              <a:rPr lang="zh-CN" altLang="en-US" sz="3200" b="1" dirty="0" smtClean="0"/>
              <a:t>他发明新的东西。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副标题 2"/>
          <p:cNvSpPr txBox="1"/>
          <p:nvPr/>
        </p:nvSpPr>
        <p:spPr>
          <a:xfrm>
            <a:off x="0" y="1988840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inventor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0" y="2420888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(7)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她的工作是写书</a:t>
            </a:r>
            <a:r>
              <a:rPr lang="zh-CN" altLang="en-US" sz="3200" b="1" dirty="0" smtClean="0"/>
              <a:t>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副标题 2"/>
          <p:cNvSpPr txBox="1"/>
          <p:nvPr/>
        </p:nvSpPr>
        <p:spPr>
          <a:xfrm>
            <a:off x="0" y="292494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副标题 2"/>
          <p:cNvSpPr txBox="1"/>
          <p:nvPr/>
        </p:nvSpPr>
        <p:spPr>
          <a:xfrm>
            <a:off x="0" y="328498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(8)</a:t>
            </a:r>
            <a:r>
              <a:rPr lang="zh-CN" altLang="en-US" sz="3200" b="1" noProof="0" dirty="0" smtClean="0"/>
              <a:t>他帮助生病的人</a:t>
            </a:r>
            <a:r>
              <a:rPr lang="zh-CN" altLang="en-US" sz="3200" b="1" dirty="0" smtClean="0"/>
              <a:t>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副标题 2"/>
          <p:cNvSpPr txBox="1"/>
          <p:nvPr/>
        </p:nvSpPr>
        <p:spPr>
          <a:xfrm>
            <a:off x="0" y="3861048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doctor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副标题 2"/>
          <p:cNvSpPr txBox="1"/>
          <p:nvPr/>
        </p:nvSpPr>
        <p:spPr>
          <a:xfrm>
            <a:off x="0" y="42930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(9)</a:t>
            </a:r>
            <a:r>
              <a:rPr lang="zh-CN" altLang="en-US" sz="3200" b="1" dirty="0" smtClean="0"/>
              <a:t>他画画很好。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副标题 2"/>
          <p:cNvSpPr txBox="1"/>
          <p:nvPr/>
        </p:nvSpPr>
        <p:spPr>
          <a:xfrm>
            <a:off x="0" y="479715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painter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1"/>
          <p:cNvSpPr>
            <a:spLocks noGrp="1"/>
          </p:cNvSpPr>
          <p:nvPr>
            <p:ph type="ftr" sz="quarter" idx="10"/>
          </p:nvPr>
        </p:nvSpPr>
        <p:spPr>
          <a:xfrm>
            <a:off x="4499992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Unit5</a:t>
            </a:r>
            <a:endParaRPr lang="en-US" altLang="zh-CN" sz="2800" b="1" dirty="0">
              <a:solidFill>
                <a:schemeClr val="tx1"/>
              </a:solidFill>
            </a:endParaRPr>
          </a:p>
        </p:txBody>
      </p:sp>
      <p:sp>
        <p:nvSpPr>
          <p:cNvPr id="39939" name="标题 1"/>
          <p:cNvSpPr>
            <a:spLocks noGrp="1"/>
          </p:cNvSpPr>
          <p:nvPr>
            <p:ph type="title" idx="4294967295"/>
          </p:nvPr>
        </p:nvSpPr>
        <p:spPr>
          <a:xfrm>
            <a:off x="395288" y="374650"/>
            <a:ext cx="8229600" cy="1143000"/>
          </a:xfrm>
        </p:spPr>
        <p:txBody>
          <a:bodyPr/>
          <a:lstStyle/>
          <a:p>
            <a:endParaRPr lang="zh-CN" altLang="zh-CN" smtClean="0">
              <a:latin typeface="Comic Sans MS" panose="030F0702030302020204" pitchFamily="66" charset="0"/>
            </a:endParaRPr>
          </a:p>
        </p:txBody>
      </p:sp>
      <p:sp>
        <p:nvSpPr>
          <p:cNvPr id="39940" name="内容占位符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endParaRPr lang="zh-CN" altLang="zh-CN" smtClean="0">
              <a:latin typeface="Comic Sans MS" panose="030F0702030302020204" pitchFamily="66" charset="0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142875"/>
            <a:ext cx="862012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标题 1"/>
          <p:cNvSpPr txBox="1">
            <a:spLocks noChangeArrowheads="1"/>
          </p:cNvSpPr>
          <p:nvPr/>
        </p:nvSpPr>
        <p:spPr bwMode="auto">
          <a:xfrm>
            <a:off x="2857500" y="2428875"/>
            <a:ext cx="4786313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4400" dirty="0">
                <a:solidFill>
                  <a:srgbClr val="7030A0"/>
                </a:solidFill>
                <a:latin typeface="Comic Sans MS" panose="030F0702030302020204" pitchFamily="66" charset="0"/>
                <a:sym typeface="MS PGothic" panose="020B0600070205080204" pitchFamily="34" charset="-128"/>
              </a:rPr>
              <a:t>PK Game</a:t>
            </a:r>
            <a:endParaRPr lang="zh-CN" altLang="en-US" sz="4400" dirty="0">
              <a:solidFill>
                <a:srgbClr val="7030A0"/>
              </a:solidFill>
              <a:latin typeface="Comic Sans MS" panose="030F0702030302020204" pitchFamily="66" charset="0"/>
              <a:sym typeface="MS PGothic" panose="020B0600070205080204" pitchFamily="34" charset="-128"/>
            </a:endParaRPr>
          </a:p>
        </p:txBody>
      </p:sp>
      <p:sp>
        <p:nvSpPr>
          <p:cNvPr id="39943" name="TextBox 6"/>
          <p:cNvSpPr txBox="1">
            <a:spLocks noChangeArrowheads="1"/>
          </p:cNvSpPr>
          <p:nvPr/>
        </p:nvSpPr>
        <p:spPr bwMode="auto">
          <a:xfrm>
            <a:off x="4357688" y="4357688"/>
            <a:ext cx="5000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endParaRPr lang="zh-CN" altLang="en-US">
              <a:sym typeface="MS PGothic" panose="020B0600070205080204" pitchFamily="34" charset="-128"/>
            </a:endParaRPr>
          </a:p>
        </p:txBody>
      </p:sp>
      <p:sp>
        <p:nvSpPr>
          <p:cNvPr id="39944" name="TextBox 6"/>
          <p:cNvSpPr txBox="1">
            <a:spLocks noChangeArrowheads="1"/>
          </p:cNvSpPr>
          <p:nvPr/>
        </p:nvSpPr>
        <p:spPr bwMode="auto">
          <a:xfrm>
            <a:off x="2843808" y="3356992"/>
            <a:ext cx="4609058" cy="31700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dirty="0">
                <a:sym typeface="MS PGothic" panose="020B0600070205080204" pitchFamily="34" charset="-128"/>
              </a:rPr>
              <a:t>请各组同学们说出更多表示职业的名词，要求各组发言同学所说的职业不重复。</a:t>
            </a:r>
          </a:p>
        </p:txBody>
      </p:sp>
      <p:sp>
        <p:nvSpPr>
          <p:cNvPr id="39945" name="标题 1"/>
          <p:cNvSpPr txBox="1">
            <a:spLocks noChangeArrowheads="1"/>
          </p:cNvSpPr>
          <p:nvPr/>
        </p:nvSpPr>
        <p:spPr bwMode="auto">
          <a:xfrm>
            <a:off x="3419872" y="1484784"/>
            <a:ext cx="4104456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en-US" altLang="zh-CN" sz="3200" b="1" dirty="0">
                <a:solidFill>
                  <a:schemeClr val="accent2"/>
                </a:solidFill>
                <a:latin typeface="Comic Sans MS" panose="030F0702030302020204" pitchFamily="66" charset="0"/>
                <a:sym typeface="MS PGothic" panose="020B0600070205080204" pitchFamily="34" charset="-128"/>
              </a:rPr>
              <a:t>Who can say more “job” words?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>
          <a:xfrm>
            <a:off x="7336160" y="6309320"/>
            <a:ext cx="1807840" cy="365125"/>
          </a:xfrm>
        </p:spPr>
        <p:txBody>
          <a:bodyPr/>
          <a:lstStyle/>
          <a:p>
            <a:pPr>
              <a:defRPr/>
            </a:pPr>
            <a:fld id="{F4251A27-94D5-4113-9E5E-995190E9E3D5}" type="slidenum">
              <a:rPr lang="zh-CN" altLang="en-US" sz="2800" b="1">
                <a:solidFill>
                  <a:schemeClr val="tx1"/>
                </a:solidFill>
              </a:rPr>
              <a:t>4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1"/>
          <p:cNvSpPr>
            <a:spLocks noGrp="1"/>
          </p:cNvSpPr>
          <p:nvPr>
            <p:ph type="ftr" sz="quarter" idx="10"/>
          </p:nvPr>
        </p:nvSpPr>
        <p:spPr>
          <a:xfrm>
            <a:off x="4283968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Unit5</a:t>
            </a:r>
            <a:endParaRPr lang="en-US" altLang="zh-CN" sz="2800" b="1" dirty="0">
              <a:solidFill>
                <a:schemeClr val="tx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7625"/>
            <a:ext cx="9144000" cy="635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</p:pic>
      <p:pic>
        <p:nvPicPr>
          <p:cNvPr id="23556" name="TextBox 3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6438" y="1579563"/>
            <a:ext cx="7304087" cy="49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3429000" y="928688"/>
            <a:ext cx="214312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7030A0"/>
                </a:solidFill>
                <a:latin typeface="Comic Sans MS" panose="030F0702030302020204" pitchFamily="66" charset="0"/>
                <a:sym typeface="MS PGothic" panose="020B0600070205080204" pitchFamily="34" charset="-128"/>
              </a:rPr>
              <a:t>jobs</a:t>
            </a:r>
            <a:endParaRPr lang="zh-CN" altLang="en-US" sz="4000" b="1" dirty="0">
              <a:solidFill>
                <a:srgbClr val="7030A0"/>
              </a:solidFill>
              <a:latin typeface="Comic Sans MS" panose="030F0702030302020204" pitchFamily="66" charset="0"/>
              <a:sym typeface="MS PGothic" panose="020B0600070205080204" pitchFamily="34" charset="-128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>
          <a:xfrm>
            <a:off x="7552184" y="6492875"/>
            <a:ext cx="1591816" cy="365125"/>
          </a:xfrm>
        </p:spPr>
        <p:txBody>
          <a:bodyPr/>
          <a:lstStyle/>
          <a:p>
            <a:pPr>
              <a:defRPr/>
            </a:pPr>
            <a:fld id="{E6EB779D-FF03-4B52-83CF-C8A37B1AE2B9}" type="slidenum">
              <a:rPr lang="zh-CN" altLang="en-US" sz="2800" b="1">
                <a:solidFill>
                  <a:schemeClr val="tx1"/>
                </a:solidFill>
              </a:rPr>
              <a:t>5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7" name="TextBox 6"/>
          <p:cNvSpPr txBox="1">
            <a:spLocks noChangeArrowheads="1"/>
          </p:cNvSpPr>
          <p:nvPr/>
        </p:nvSpPr>
        <p:spPr bwMode="auto">
          <a:xfrm>
            <a:off x="5219700" y="620713"/>
            <a:ext cx="3744913" cy="1077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200">
                <a:sym typeface="MS PGothic" panose="020B0600070205080204" pitchFamily="34" charset="-128"/>
              </a:rPr>
              <a:t>请各位同学仔细观察（相同词根）。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1"/>
          <p:cNvSpPr>
            <a:spLocks noGrp="1"/>
          </p:cNvSpPr>
          <p:nvPr>
            <p:ph type="ftr" sz="quarter" idx="10"/>
          </p:nvPr>
        </p:nvSpPr>
        <p:spPr>
          <a:xfrm>
            <a:off x="3995936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Unit5</a:t>
            </a:r>
            <a:endParaRPr lang="en-US" altLang="zh-CN" sz="2800" b="1" dirty="0">
              <a:solidFill>
                <a:schemeClr val="tx1"/>
              </a:solidFill>
            </a:endParaRPr>
          </a:p>
        </p:txBody>
      </p:sp>
      <p:sp>
        <p:nvSpPr>
          <p:cNvPr id="41987" name="标题 1"/>
          <p:cNvSpPr>
            <a:spLocks noGrp="1"/>
          </p:cNvSpPr>
          <p:nvPr>
            <p:ph type="title" idx="4294967295"/>
          </p:nvPr>
        </p:nvSpPr>
        <p:spPr>
          <a:xfrm>
            <a:off x="395288" y="374650"/>
            <a:ext cx="8229600" cy="1143000"/>
          </a:xfrm>
        </p:spPr>
        <p:txBody>
          <a:bodyPr/>
          <a:lstStyle/>
          <a:p>
            <a:endParaRPr lang="zh-CN" altLang="zh-CN" smtClean="0">
              <a:latin typeface="Comic Sans MS" panose="030F0702030302020204" pitchFamily="66" charset="0"/>
            </a:endParaRPr>
          </a:p>
        </p:txBody>
      </p:sp>
      <p:sp>
        <p:nvSpPr>
          <p:cNvPr id="41988" name="内容占位符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endParaRPr lang="zh-CN" altLang="zh-CN" smtClean="0">
              <a:latin typeface="Comic Sans MS" panose="030F0702030302020204" pitchFamily="66" charset="0"/>
            </a:endParaRPr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142875"/>
            <a:ext cx="8620125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标题 1"/>
          <p:cNvSpPr txBox="1">
            <a:spLocks noChangeArrowheads="1"/>
          </p:cNvSpPr>
          <p:nvPr/>
        </p:nvSpPr>
        <p:spPr bwMode="auto">
          <a:xfrm>
            <a:off x="2857500" y="2071688"/>
            <a:ext cx="4786313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4400">
                <a:solidFill>
                  <a:srgbClr val="7030A0"/>
                </a:solidFill>
                <a:latin typeface="Comic Sans MS" panose="030F0702030302020204" pitchFamily="66" charset="0"/>
                <a:sym typeface="MS PGothic" panose="020B0600070205080204" pitchFamily="34" charset="-128"/>
              </a:rPr>
              <a:t>Observe &amp; Try</a:t>
            </a:r>
            <a:endParaRPr lang="zh-CN" altLang="en-US" sz="4400">
              <a:solidFill>
                <a:srgbClr val="7030A0"/>
              </a:solidFill>
              <a:latin typeface="Comic Sans MS" panose="030F0702030302020204" pitchFamily="66" charset="0"/>
              <a:sym typeface="MS PGothic" panose="020B0600070205080204" pitchFamily="34" charset="-128"/>
            </a:endParaRPr>
          </a:p>
        </p:txBody>
      </p:sp>
      <p:sp>
        <p:nvSpPr>
          <p:cNvPr id="41991" name="TextBox 6"/>
          <p:cNvSpPr txBox="1">
            <a:spLocks noChangeArrowheads="1"/>
          </p:cNvSpPr>
          <p:nvPr/>
        </p:nvSpPr>
        <p:spPr bwMode="auto">
          <a:xfrm>
            <a:off x="4357688" y="4357688"/>
            <a:ext cx="5000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endParaRPr lang="zh-CN" altLang="en-US">
              <a:sym typeface="MS PGothic" panose="020B0600070205080204" pitchFamily="34" charset="-128"/>
            </a:endParaRPr>
          </a:p>
        </p:txBody>
      </p:sp>
      <p:sp>
        <p:nvSpPr>
          <p:cNvPr id="41992" name="TextBox 6"/>
          <p:cNvSpPr txBox="1">
            <a:spLocks noChangeArrowheads="1"/>
          </p:cNvSpPr>
          <p:nvPr/>
        </p:nvSpPr>
        <p:spPr bwMode="auto">
          <a:xfrm>
            <a:off x="2987824" y="3284984"/>
            <a:ext cx="4608512" cy="25545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000" dirty="0">
                <a:sym typeface="MS PGothic" panose="020B0600070205080204" pitchFamily="34" charset="-128"/>
              </a:rPr>
              <a:t>请各位同学试着将下页</a:t>
            </a:r>
            <a:r>
              <a:rPr lang="en-US" altLang="zh-CN" sz="4000" dirty="0">
                <a:sym typeface="MS PGothic" panose="020B0600070205080204" pitchFamily="34" charset="-128"/>
              </a:rPr>
              <a:t>PPT</a:t>
            </a:r>
            <a:r>
              <a:rPr lang="zh-CN" altLang="en-US" sz="4000" dirty="0">
                <a:sym typeface="MS PGothic" panose="020B0600070205080204" pitchFamily="34" charset="-128"/>
              </a:rPr>
              <a:t>上的职业活动与职业名称匹配起来。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7336160" y="6492875"/>
            <a:ext cx="1807840" cy="365125"/>
          </a:xfrm>
        </p:spPr>
        <p:txBody>
          <a:bodyPr/>
          <a:lstStyle/>
          <a:p>
            <a:pPr>
              <a:defRPr/>
            </a:pPr>
            <a:fld id="{2EF6DBC4-2AFF-4FE3-924A-1EB5A82333D1}" type="slidenum">
              <a:rPr lang="zh-CN" altLang="en-US" sz="2800" b="1">
                <a:solidFill>
                  <a:schemeClr val="tx1"/>
                </a:solidFill>
              </a:rPr>
              <a:t>6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Unit5</a:t>
            </a:r>
            <a:endParaRPr lang="en-US" altLang="zh-CN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</p:pic>
      <p:sp>
        <p:nvSpPr>
          <p:cNvPr id="43012" name="TextBox 2"/>
          <p:cNvSpPr txBox="1">
            <a:spLocks noChangeArrowheads="1"/>
          </p:cNvSpPr>
          <p:nvPr/>
        </p:nvSpPr>
        <p:spPr bwMode="auto">
          <a:xfrm>
            <a:off x="0" y="1214438"/>
            <a:ext cx="4500563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musician</a:t>
            </a:r>
            <a:endParaRPr lang="zh-CN" altLang="en-US" sz="3600" b="1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857250" y="2571750"/>
            <a:ext cx="271462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actor</a:t>
            </a:r>
            <a:endParaRPr lang="zh-CN" altLang="en-US" sz="3600" b="1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0" y="4000500"/>
            <a:ext cx="450056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inventor</a:t>
            </a:r>
            <a:endParaRPr lang="zh-CN" altLang="en-US" sz="3600" b="1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4286250" y="1285875"/>
            <a:ext cx="450056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invent new things</a:t>
            </a:r>
            <a:endParaRPr lang="zh-CN" altLang="en-US" sz="3600" b="1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4357688" y="4000500"/>
            <a:ext cx="4500562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act in a play or a movie</a:t>
            </a:r>
            <a:endParaRPr lang="zh-CN" altLang="en-US" sz="3600" b="1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sp>
        <p:nvSpPr>
          <p:cNvPr id="43017" name="TextBox 8"/>
          <p:cNvSpPr txBox="1">
            <a:spLocks noChangeArrowheads="1"/>
          </p:cNvSpPr>
          <p:nvPr/>
        </p:nvSpPr>
        <p:spPr bwMode="auto">
          <a:xfrm>
            <a:off x="4429125" y="2571750"/>
            <a:ext cx="471487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S PGothic" panose="020B0600070205080204" pitchFamily="34" charset="-128"/>
              </a:rPr>
              <a:t>write or play music</a:t>
            </a:r>
            <a:endParaRPr lang="zh-CN" altLang="en-US" sz="3600" b="1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  <a:sym typeface="MS PGothic" panose="020B0600070205080204" pitchFamily="34" charset="-128"/>
            </a:endParaRPr>
          </a:p>
        </p:txBody>
      </p:sp>
      <p:cxnSp>
        <p:nvCxnSpPr>
          <p:cNvPr id="25610" name="直接连接符 10"/>
          <p:cNvCxnSpPr>
            <a:cxnSpLocks noChangeShapeType="1"/>
          </p:cNvCxnSpPr>
          <p:nvPr/>
        </p:nvCxnSpPr>
        <p:spPr bwMode="auto">
          <a:xfrm>
            <a:off x="2857500" y="3000375"/>
            <a:ext cx="1857375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</p:cxnSp>
      <p:cxnSp>
        <p:nvCxnSpPr>
          <p:cNvPr id="25611" name="直接连接符 11"/>
          <p:cNvCxnSpPr>
            <a:cxnSpLocks noChangeShapeType="1"/>
          </p:cNvCxnSpPr>
          <p:nvPr/>
        </p:nvCxnSpPr>
        <p:spPr bwMode="auto">
          <a:xfrm rot="5400000" flipH="1" flipV="1">
            <a:off x="2714625" y="2000250"/>
            <a:ext cx="2357438" cy="20716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</p:cxnSp>
      <p:cxnSp>
        <p:nvCxnSpPr>
          <p:cNvPr id="25612" name="直接连接符 12"/>
          <p:cNvCxnSpPr>
            <a:cxnSpLocks noChangeShapeType="1"/>
          </p:cNvCxnSpPr>
          <p:nvPr/>
        </p:nvCxnSpPr>
        <p:spPr bwMode="auto">
          <a:xfrm>
            <a:off x="3203575" y="1628775"/>
            <a:ext cx="1804988" cy="1146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</p:cxnSp>
      <p:sp>
        <p:nvSpPr>
          <p:cNvPr id="14" name="灯片编号占位符 13"/>
          <p:cNvSpPr>
            <a:spLocks noGrp="1"/>
          </p:cNvSpPr>
          <p:nvPr>
            <p:ph type="sldNum" sz="quarter" idx="11"/>
          </p:nvPr>
        </p:nvSpPr>
        <p:spPr>
          <a:xfrm>
            <a:off x="7480176" y="6492875"/>
            <a:ext cx="1663824" cy="365125"/>
          </a:xfrm>
        </p:spPr>
        <p:txBody>
          <a:bodyPr/>
          <a:lstStyle/>
          <a:p>
            <a:pPr>
              <a:defRPr/>
            </a:pPr>
            <a:fld id="{47ACE6A0-E0AE-4286-B433-5166A6E89CF9}" type="slidenum">
              <a:rPr lang="zh-CN" altLang="en-US" sz="2800" b="1">
                <a:solidFill>
                  <a:schemeClr val="tx1"/>
                </a:solidFill>
              </a:rPr>
              <a:t>7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16463" y="5157788"/>
            <a:ext cx="25923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/>
              <a:t>演戏剧或电影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3800" y="3284538"/>
            <a:ext cx="29527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/>
              <a:t>创作或者演奏音乐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76825" y="1989138"/>
            <a:ext cx="2590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/>
              <a:t>发明新东西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Unit5</a:t>
            </a:r>
            <a:endParaRPr lang="en-US" altLang="zh-CN"/>
          </a:p>
        </p:txBody>
      </p:sp>
      <p:sp>
        <p:nvSpPr>
          <p:cNvPr id="44035" name="标题 1"/>
          <p:cNvSpPr>
            <a:spLocks noGrp="1"/>
          </p:cNvSpPr>
          <p:nvPr>
            <p:ph type="title" idx="4294967295"/>
          </p:nvPr>
        </p:nvSpPr>
        <p:spPr>
          <a:xfrm>
            <a:off x="395288" y="374650"/>
            <a:ext cx="8229600" cy="1143000"/>
          </a:xfrm>
        </p:spPr>
        <p:txBody>
          <a:bodyPr/>
          <a:lstStyle/>
          <a:p>
            <a:endParaRPr lang="zh-CN" altLang="zh-CN" smtClean="0">
              <a:latin typeface="Comic Sans MS" panose="030F0702030302020204" pitchFamily="66" charset="0"/>
            </a:endParaRPr>
          </a:p>
        </p:txBody>
      </p:sp>
      <p:sp>
        <p:nvSpPr>
          <p:cNvPr id="44036" name="内容占位符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endParaRPr lang="zh-CN" altLang="zh-CN" smtClean="0">
              <a:latin typeface="Comic Sans MS" panose="030F0702030302020204" pitchFamily="66" charset="0"/>
            </a:endParaRP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7475"/>
            <a:ext cx="8620125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标题 1"/>
          <p:cNvSpPr txBox="1">
            <a:spLocks noChangeArrowheads="1"/>
          </p:cNvSpPr>
          <p:nvPr/>
        </p:nvSpPr>
        <p:spPr bwMode="auto">
          <a:xfrm>
            <a:off x="2843808" y="2060848"/>
            <a:ext cx="4786313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4400" dirty="0">
                <a:solidFill>
                  <a:srgbClr val="7030A0"/>
                </a:solidFill>
                <a:latin typeface="Comic Sans MS" panose="030F0702030302020204" pitchFamily="66" charset="0"/>
                <a:sym typeface="MS PGothic" panose="020B0600070205080204" pitchFamily="34" charset="-128"/>
              </a:rPr>
              <a:t>Quick response</a:t>
            </a:r>
          </a:p>
        </p:txBody>
      </p:sp>
      <p:sp>
        <p:nvSpPr>
          <p:cNvPr id="44039" name="TextBox 6"/>
          <p:cNvSpPr txBox="1">
            <a:spLocks noChangeArrowheads="1"/>
          </p:cNvSpPr>
          <p:nvPr/>
        </p:nvSpPr>
        <p:spPr bwMode="auto">
          <a:xfrm>
            <a:off x="4357688" y="4357688"/>
            <a:ext cx="5000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endParaRPr lang="zh-CN" altLang="en-US">
              <a:sym typeface="MS PGothic" panose="020B0600070205080204" pitchFamily="34" charset="-128"/>
            </a:endParaRPr>
          </a:p>
        </p:txBody>
      </p:sp>
      <p:sp>
        <p:nvSpPr>
          <p:cNvPr id="44040" name="TextBox 6"/>
          <p:cNvSpPr txBox="1">
            <a:spLocks noChangeArrowheads="1"/>
          </p:cNvSpPr>
          <p:nvPr/>
        </p:nvSpPr>
        <p:spPr bwMode="auto">
          <a:xfrm>
            <a:off x="3275856" y="3212976"/>
            <a:ext cx="3887936" cy="28623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600" dirty="0">
                <a:sym typeface="MS PGothic" panose="020B0600070205080204" pitchFamily="34" charset="-128"/>
              </a:rPr>
              <a:t>操练词组：老师说词组，同学们说相应职业；老师说职业，同学们说词组。见下页。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7408168" y="6492875"/>
            <a:ext cx="1735832" cy="365125"/>
          </a:xfrm>
        </p:spPr>
        <p:txBody>
          <a:bodyPr/>
          <a:lstStyle/>
          <a:p>
            <a:pPr>
              <a:defRPr/>
            </a:pPr>
            <a:fld id="{DF506CD0-40DA-47C6-B129-8D7B58D19514}" type="slidenum">
              <a:rPr lang="zh-CN" altLang="en-US" sz="2800" b="1">
                <a:solidFill>
                  <a:schemeClr val="tx1"/>
                </a:solidFill>
              </a:rPr>
              <a:t>8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71601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Unit5</a:t>
            </a:r>
            <a:endParaRPr lang="en-US" altLang="zh-CN" sz="2800" b="1" dirty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操练词组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04031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musician</a:t>
            </a:r>
            <a:r>
              <a:rPr lang="en-US" altLang="zh-CN" sz="3600" b="1" dirty="0" smtClean="0"/>
              <a:t> -- write/play nice music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doctor</a:t>
            </a:r>
            <a:r>
              <a:rPr lang="en-US" altLang="zh-CN" sz="3600" b="1" dirty="0" smtClean="0"/>
              <a:t> -- help sick people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writer</a:t>
            </a:r>
            <a:r>
              <a:rPr lang="en-US" altLang="zh-CN" sz="3600" b="1" dirty="0" smtClean="0"/>
              <a:t> -- write interesting stories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actor</a:t>
            </a:r>
            <a:r>
              <a:rPr lang="en-US" altLang="zh-CN" sz="3600" b="1" dirty="0" smtClean="0"/>
              <a:t> -- act in a movie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painter</a:t>
            </a:r>
            <a:r>
              <a:rPr lang="en-US" altLang="zh-CN" sz="3600" b="1" dirty="0" smtClean="0"/>
              <a:t> -- paint great pictures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inventor</a:t>
            </a:r>
            <a:r>
              <a:rPr lang="en-US" altLang="zh-CN" sz="3600" b="1" dirty="0" smtClean="0"/>
              <a:t> -- invent new things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7030A0"/>
                </a:solidFill>
              </a:rPr>
              <a:t>singer</a:t>
            </a:r>
            <a:r>
              <a:rPr lang="en-US" altLang="zh-CN" sz="3600" b="1" dirty="0" smtClean="0"/>
              <a:t> -- sing nice songs 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7580040" y="6492875"/>
            <a:ext cx="1563960" cy="365125"/>
          </a:xfrm>
        </p:spPr>
        <p:txBody>
          <a:bodyPr/>
          <a:lstStyle/>
          <a:p>
            <a:pPr>
              <a:defRPr/>
            </a:pPr>
            <a:fld id="{7811A474-7F8C-480D-B554-D0DD0A0D9EC5}" type="slidenum">
              <a:rPr lang="zh-CN" altLang="en-US" sz="2800" b="1">
                <a:solidFill>
                  <a:schemeClr val="tx1"/>
                </a:solidFill>
              </a:rPr>
              <a:t>9</a:t>
            </a:fld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59364" y="1700808"/>
            <a:ext cx="35846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创作</a:t>
            </a:r>
            <a:r>
              <a:rPr lang="en-US" altLang="zh-CN" sz="2800" b="1" dirty="0">
                <a:solidFill>
                  <a:srgbClr val="C00000"/>
                </a:solidFill>
              </a:rPr>
              <a:t>/</a:t>
            </a:r>
            <a:r>
              <a:rPr lang="zh-CN" altLang="en-US" sz="2800" b="1" dirty="0">
                <a:solidFill>
                  <a:srgbClr val="C00000"/>
                </a:solidFill>
              </a:rPr>
              <a:t>演奏动听的音乐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4048" y="2132856"/>
            <a:ext cx="23399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帮助生病的人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00192" y="2708920"/>
            <a:ext cx="2338387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写有趣的故事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9992" y="3284984"/>
            <a:ext cx="1261418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演电影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24128" y="4077072"/>
            <a:ext cx="2349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画漂亮的图片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24128" y="4725144"/>
            <a:ext cx="19891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发明新东西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16016" y="5301208"/>
            <a:ext cx="19875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唱动听的歌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全屏显示(4:3)</PresentationFormat>
  <Paragraphs>104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MS PGothic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Fun with language</vt:lpstr>
      <vt:lpstr>Fun with language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操练词组</vt:lpstr>
      <vt:lpstr>2 Listen and number</vt:lpstr>
      <vt:lpstr>2 Listen and number</vt:lpstr>
      <vt:lpstr>Summary（总结）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2015-04-25T09:21:00Z</dcterms:created>
  <dcterms:modified xsi:type="dcterms:W3CDTF">2023-01-16T14:56:21Z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A9FBCDE9D1394154A5019031F3DEB728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