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293" r:id="rId2"/>
    <p:sldId id="294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308" r:id="rId17"/>
    <p:sldId id="309" r:id="rId18"/>
    <p:sldId id="310" r:id="rId19"/>
    <p:sldId id="311" r:id="rId20"/>
    <p:sldId id="312" r:id="rId21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2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385" autoAdjust="0"/>
    <p:restoredTop sz="93201" autoAdjust="0"/>
  </p:normalViewPr>
  <p:slideViewPr>
    <p:cSldViewPr>
      <p:cViewPr varScale="1">
        <p:scale>
          <a:sx n="102" d="100"/>
          <a:sy n="102" d="100"/>
        </p:scale>
        <p:origin x="-90" y="-77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C42064-91F4-460B-ADE5-AB22D9510C1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4C2129-9168-4B09-BE86-3CEE08E463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F5D3C8-296D-441C-AAD5-8768AC91D583}" type="slidenum">
              <a:rPr lang="zh-CN" altLang="en-US" smtClean="0"/>
              <a:t>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C2129-9168-4B09-BE86-3CEE08E46366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6EC5E-54FD-4E58-AA28-1DCD7D46EE8D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0B991-653F-419D-8E35-B3A77476CF4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BF83D-58BB-41B6-8BAA-5220802C9CC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2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9.GIF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1.GIF"/><Relationship Id="rId5" Type="http://schemas.openxmlformats.org/officeDocument/2006/relationships/slide" Target="slide4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>
            <a:spLocks noGrp="1" noChangeArrowheads="1"/>
          </p:cNvSpPr>
          <p:nvPr>
            <p:ph type="ctrTitle"/>
          </p:nvPr>
        </p:nvSpPr>
        <p:spPr>
          <a:xfrm>
            <a:off x="3347864" y="2715766"/>
            <a:ext cx="2331710" cy="382692"/>
          </a:xfrm>
        </p:spPr>
        <p:txBody>
          <a:bodyPr>
            <a:noAutofit/>
          </a:bodyPr>
          <a:lstStyle/>
          <a:p>
            <a:pPr eaLnBrk="1" hangingPunct="1"/>
            <a:r>
              <a:rPr lang="zh-CN" altLang="en-US" sz="20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七年级下册</a:t>
            </a:r>
          </a:p>
        </p:txBody>
      </p:sp>
      <p:sp>
        <p:nvSpPr>
          <p:cNvPr id="7" name="副标题 2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239602"/>
            <a:ext cx="9144000" cy="64411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altLang="zh-CN" sz="4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3.1  </a:t>
            </a:r>
            <a:r>
              <a:rPr lang="zh-CN" altLang="en-US" sz="4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用</a:t>
            </a:r>
            <a:r>
              <a:rPr lang="zh-CN" altLang="en-US" sz="4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表格表示的变量间关系</a:t>
            </a:r>
          </a:p>
        </p:txBody>
      </p:sp>
      <p:sp>
        <p:nvSpPr>
          <p:cNvPr id="4" name="矩形 3"/>
          <p:cNvSpPr/>
          <p:nvPr/>
        </p:nvSpPr>
        <p:spPr>
          <a:xfrm>
            <a:off x="5883" y="4191930"/>
            <a:ext cx="9138117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3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grpSp>
        <p:nvGrpSpPr>
          <p:cNvPr id="16" name="组合 5"/>
          <p:cNvGrpSpPr/>
          <p:nvPr/>
        </p:nvGrpSpPr>
        <p:grpSpPr bwMode="auto">
          <a:xfrm>
            <a:off x="268127" y="122839"/>
            <a:ext cx="2179360" cy="515210"/>
            <a:chOff x="279260" y="218396"/>
            <a:chExt cx="2179285" cy="519493"/>
          </a:xfrm>
        </p:grpSpPr>
        <p:sp>
          <p:nvSpPr>
            <p:cNvPr id="17" name="TextBox 16"/>
            <p:cNvSpPr txBox="1"/>
            <p:nvPr/>
          </p:nvSpPr>
          <p:spPr bwMode="auto">
            <a:xfrm>
              <a:off x="1042822" y="272386"/>
              <a:ext cx="1415723" cy="465503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典例剖析</a:t>
              </a:r>
              <a:endParaRPr lang="en-US" altLang="zh-CN" sz="2400" b="1" kern="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18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9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8" name="Rectangle 45"/>
          <p:cNvSpPr>
            <a:spLocks noChangeArrowheads="1"/>
          </p:cNvSpPr>
          <p:nvPr/>
        </p:nvSpPr>
        <p:spPr bwMode="auto">
          <a:xfrm>
            <a:off x="413736" y="3432503"/>
            <a:ext cx="6324600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  <a:spcBef>
                <a:spcPts val="600"/>
              </a:spcBef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）估计当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h=110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厘米时，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的值是多少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？你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是怎样估计的？</a:t>
            </a:r>
          </a:p>
        </p:txBody>
      </p:sp>
      <p:sp>
        <p:nvSpPr>
          <p:cNvPr id="73" name="Text Box 92"/>
          <p:cNvSpPr txBox="1">
            <a:spLocks noChangeArrowheads="1"/>
          </p:cNvSpPr>
          <p:nvPr/>
        </p:nvSpPr>
        <p:spPr bwMode="auto">
          <a:xfrm>
            <a:off x="673101" y="4032960"/>
            <a:ext cx="4824412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srgbClr val="FF33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1.35</a:t>
            </a:r>
            <a:r>
              <a:rPr lang="zh-CN" altLang="en-US" dirty="0">
                <a:solidFill>
                  <a:srgbClr val="FF33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秒到</a:t>
            </a:r>
            <a:r>
              <a:rPr lang="en-US" altLang="zh-CN" dirty="0">
                <a:solidFill>
                  <a:srgbClr val="FF33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1.29</a:t>
            </a:r>
            <a:r>
              <a:rPr lang="zh-CN" altLang="en-US" dirty="0">
                <a:solidFill>
                  <a:srgbClr val="FF33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秒中的任一值</a:t>
            </a:r>
          </a:p>
        </p:txBody>
      </p:sp>
      <p:sp>
        <p:nvSpPr>
          <p:cNvPr id="69" name="Text Box 3"/>
          <p:cNvSpPr txBox="1">
            <a:spLocks noChangeArrowheads="1"/>
          </p:cNvSpPr>
          <p:nvPr/>
        </p:nvSpPr>
        <p:spPr bwMode="auto">
          <a:xfrm>
            <a:off x="3048000" y="438152"/>
            <a:ext cx="4681538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下面是实验得到的数据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</a:p>
        </p:txBody>
      </p:sp>
      <p:graphicFrame>
        <p:nvGraphicFramePr>
          <p:cNvPr id="115" name="Group 4"/>
          <p:cNvGraphicFramePr>
            <a:graphicFrameLocks noGrp="1"/>
          </p:cNvGraphicFramePr>
          <p:nvPr/>
        </p:nvGraphicFramePr>
        <p:xfrm>
          <a:off x="179392" y="1087439"/>
          <a:ext cx="8809037" cy="1356360"/>
        </p:xfrm>
        <a:graphic>
          <a:graphicData uri="http://schemas.openxmlformats.org/drawingml/2006/table">
            <a:tbl>
              <a:tblPr/>
              <a:tblGrid>
                <a:gridCol w="1878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6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778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61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70866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6" name="Rectangle 46"/>
          <p:cNvSpPr>
            <a:spLocks noChangeArrowheads="1"/>
          </p:cNvSpPr>
          <p:nvPr/>
        </p:nvSpPr>
        <p:spPr bwMode="auto">
          <a:xfrm>
            <a:off x="2057404" y="1855789"/>
            <a:ext cx="588623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r" eaLnBrk="1" hangingPunct="1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4.23</a:t>
            </a:r>
          </a:p>
        </p:txBody>
      </p:sp>
      <p:sp>
        <p:nvSpPr>
          <p:cNvPr id="117" name="Rectangle 47"/>
          <p:cNvSpPr>
            <a:spLocks noChangeArrowheads="1"/>
          </p:cNvSpPr>
          <p:nvPr/>
        </p:nvSpPr>
        <p:spPr bwMode="auto">
          <a:xfrm>
            <a:off x="8180392" y="1857376"/>
            <a:ext cx="884237" cy="6397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ctr">
              <a:lnSpc>
                <a:spcPct val="150000"/>
              </a:lnSpc>
              <a:spcBef>
                <a:spcPct val="20000"/>
              </a:spcBef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1.35</a:t>
            </a:r>
          </a:p>
        </p:txBody>
      </p:sp>
      <p:sp>
        <p:nvSpPr>
          <p:cNvPr id="118" name="Rectangle 48"/>
          <p:cNvSpPr>
            <a:spLocks noChangeArrowheads="1"/>
          </p:cNvSpPr>
          <p:nvPr/>
        </p:nvSpPr>
        <p:spPr bwMode="auto">
          <a:xfrm>
            <a:off x="7548563" y="1857376"/>
            <a:ext cx="863600" cy="6397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ctr">
              <a:lnSpc>
                <a:spcPct val="150000"/>
              </a:lnSpc>
              <a:spcBef>
                <a:spcPct val="20000"/>
              </a:spcBef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1.41</a:t>
            </a:r>
          </a:p>
        </p:txBody>
      </p:sp>
      <p:sp>
        <p:nvSpPr>
          <p:cNvPr id="119" name="Rectangle 49"/>
          <p:cNvSpPr>
            <a:spLocks noChangeArrowheads="1"/>
          </p:cNvSpPr>
          <p:nvPr/>
        </p:nvSpPr>
        <p:spPr bwMode="auto">
          <a:xfrm>
            <a:off x="6742117" y="1857376"/>
            <a:ext cx="935037" cy="6397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ctr">
              <a:lnSpc>
                <a:spcPct val="150000"/>
              </a:lnSpc>
              <a:spcBef>
                <a:spcPct val="20000"/>
              </a:spcBef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1.50</a:t>
            </a:r>
          </a:p>
        </p:txBody>
      </p:sp>
      <p:sp>
        <p:nvSpPr>
          <p:cNvPr id="120" name="Rectangle 50"/>
          <p:cNvSpPr>
            <a:spLocks noChangeArrowheads="1"/>
          </p:cNvSpPr>
          <p:nvPr/>
        </p:nvSpPr>
        <p:spPr bwMode="auto">
          <a:xfrm>
            <a:off x="5927729" y="1865312"/>
            <a:ext cx="1050925" cy="6397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ctr">
              <a:lnSpc>
                <a:spcPct val="150000"/>
              </a:lnSpc>
              <a:spcBef>
                <a:spcPct val="20000"/>
              </a:spcBef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1.59</a:t>
            </a:r>
          </a:p>
        </p:txBody>
      </p:sp>
      <p:sp>
        <p:nvSpPr>
          <p:cNvPr id="121" name="Rectangle 51"/>
          <p:cNvSpPr>
            <a:spLocks noChangeArrowheads="1"/>
          </p:cNvSpPr>
          <p:nvPr/>
        </p:nvSpPr>
        <p:spPr bwMode="auto">
          <a:xfrm>
            <a:off x="5157788" y="1868487"/>
            <a:ext cx="1079500" cy="6397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ctr">
              <a:lnSpc>
                <a:spcPct val="150000"/>
              </a:lnSpc>
              <a:spcBef>
                <a:spcPct val="20000"/>
              </a:spcBef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1.71</a:t>
            </a:r>
          </a:p>
        </p:txBody>
      </p:sp>
      <p:sp>
        <p:nvSpPr>
          <p:cNvPr id="122" name="Rectangle 52"/>
          <p:cNvSpPr>
            <a:spLocks noChangeArrowheads="1"/>
          </p:cNvSpPr>
          <p:nvPr/>
        </p:nvSpPr>
        <p:spPr bwMode="auto">
          <a:xfrm>
            <a:off x="4448175" y="1868487"/>
            <a:ext cx="1049338" cy="6397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ctr">
              <a:lnSpc>
                <a:spcPct val="150000"/>
              </a:lnSpc>
              <a:spcBef>
                <a:spcPct val="20000"/>
              </a:spcBef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1.89</a:t>
            </a:r>
          </a:p>
        </p:txBody>
      </p:sp>
      <p:sp>
        <p:nvSpPr>
          <p:cNvPr id="123" name="Rectangle 53"/>
          <p:cNvSpPr>
            <a:spLocks noChangeArrowheads="1"/>
          </p:cNvSpPr>
          <p:nvPr/>
        </p:nvSpPr>
        <p:spPr bwMode="auto">
          <a:xfrm>
            <a:off x="3844925" y="1860551"/>
            <a:ext cx="901700" cy="6397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ctr">
              <a:lnSpc>
                <a:spcPct val="150000"/>
              </a:lnSpc>
              <a:spcBef>
                <a:spcPct val="20000"/>
              </a:spcBef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2.13</a:t>
            </a:r>
          </a:p>
        </p:txBody>
      </p:sp>
      <p:sp>
        <p:nvSpPr>
          <p:cNvPr id="124" name="Rectangle 54"/>
          <p:cNvSpPr>
            <a:spLocks noChangeArrowheads="1"/>
          </p:cNvSpPr>
          <p:nvPr/>
        </p:nvSpPr>
        <p:spPr bwMode="auto">
          <a:xfrm>
            <a:off x="3038476" y="1871662"/>
            <a:ext cx="1122363" cy="6397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ctr">
              <a:lnSpc>
                <a:spcPct val="150000"/>
              </a:lnSpc>
              <a:spcBef>
                <a:spcPct val="20000"/>
              </a:spcBef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2.45</a:t>
            </a:r>
          </a:p>
        </p:txBody>
      </p:sp>
      <p:sp>
        <p:nvSpPr>
          <p:cNvPr id="125" name="Rectangle 55"/>
          <p:cNvSpPr>
            <a:spLocks noChangeArrowheads="1"/>
          </p:cNvSpPr>
          <p:nvPr/>
        </p:nvSpPr>
        <p:spPr bwMode="auto">
          <a:xfrm>
            <a:off x="2368551" y="1858964"/>
            <a:ext cx="1050925" cy="5048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ctr">
              <a:lnSpc>
                <a:spcPct val="150000"/>
              </a:lnSpc>
              <a:spcBef>
                <a:spcPct val="20000"/>
              </a:spcBef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3.00</a:t>
            </a:r>
          </a:p>
        </p:txBody>
      </p:sp>
      <p:sp>
        <p:nvSpPr>
          <p:cNvPr id="126" name="Rectangle 57"/>
          <p:cNvSpPr>
            <a:spLocks noChangeArrowheads="1"/>
          </p:cNvSpPr>
          <p:nvPr/>
        </p:nvSpPr>
        <p:spPr bwMode="auto">
          <a:xfrm>
            <a:off x="77787" y="1237547"/>
            <a:ext cx="203596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支撑物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高度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厘米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27" name="Rectangle 58"/>
          <p:cNvSpPr>
            <a:spLocks noChangeArrowheads="1"/>
          </p:cNvSpPr>
          <p:nvPr/>
        </p:nvSpPr>
        <p:spPr bwMode="auto">
          <a:xfrm>
            <a:off x="145573" y="1865314"/>
            <a:ext cx="219272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小车下滑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时间 </a:t>
            </a: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秒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</a:p>
        </p:txBody>
      </p:sp>
      <p:grpSp>
        <p:nvGrpSpPr>
          <p:cNvPr id="128" name="Group 61"/>
          <p:cNvGrpSpPr/>
          <p:nvPr/>
        </p:nvGrpSpPr>
        <p:grpSpPr bwMode="auto">
          <a:xfrm>
            <a:off x="2195513" y="2457451"/>
            <a:ext cx="792162" cy="723900"/>
            <a:chOff x="0" y="0"/>
            <a:chExt cx="499" cy="456"/>
          </a:xfrm>
        </p:grpSpPr>
        <p:sp>
          <p:nvSpPr>
            <p:cNvPr id="129" name="AutoShape 62"/>
            <p:cNvSpPr/>
            <p:nvPr/>
          </p:nvSpPr>
          <p:spPr bwMode="auto">
            <a:xfrm rot="-5400000">
              <a:off x="114" y="-114"/>
              <a:ext cx="136" cy="363"/>
            </a:xfrm>
            <a:prstGeom prst="leftBrace">
              <a:avLst>
                <a:gd name="adj1" fmla="val 22243"/>
                <a:gd name="adj2" fmla="val 54338"/>
              </a:avLst>
            </a:prstGeom>
            <a:noFill/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eaLnBrk="1" hangingPunct="1">
                <a:lnSpc>
                  <a:spcPct val="150000"/>
                </a:lnSpc>
              </a:pPr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130" name="Text Box 63"/>
            <p:cNvSpPr txBox="1">
              <a:spLocks noChangeArrowheads="1"/>
            </p:cNvSpPr>
            <p:nvPr/>
          </p:nvSpPr>
          <p:spPr bwMode="auto">
            <a:xfrm>
              <a:off x="0" y="136"/>
              <a:ext cx="499" cy="3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>
                <a:lnSpc>
                  <a:spcPct val="150000"/>
                </a:lnSpc>
                <a:spcBef>
                  <a:spcPct val="50000"/>
                </a:spcBef>
              </a:pPr>
              <a:r>
                <a:rPr lang="en-US" altLang="zh-CN" b="1" dirty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1.23</a:t>
              </a:r>
            </a:p>
          </p:txBody>
        </p:sp>
      </p:grpSp>
      <p:grpSp>
        <p:nvGrpSpPr>
          <p:cNvPr id="131" name="Group 64"/>
          <p:cNvGrpSpPr/>
          <p:nvPr/>
        </p:nvGrpSpPr>
        <p:grpSpPr bwMode="auto">
          <a:xfrm>
            <a:off x="2916238" y="2457451"/>
            <a:ext cx="792162" cy="723900"/>
            <a:chOff x="0" y="0"/>
            <a:chExt cx="499" cy="456"/>
          </a:xfrm>
        </p:grpSpPr>
        <p:sp>
          <p:nvSpPr>
            <p:cNvPr id="132" name="AutoShape 65"/>
            <p:cNvSpPr/>
            <p:nvPr/>
          </p:nvSpPr>
          <p:spPr bwMode="auto">
            <a:xfrm rot="-5400000">
              <a:off x="137" y="-91"/>
              <a:ext cx="136" cy="318"/>
            </a:xfrm>
            <a:prstGeom prst="leftBrace">
              <a:avLst>
                <a:gd name="adj1" fmla="val 19485"/>
                <a:gd name="adj2" fmla="val 54338"/>
              </a:avLst>
            </a:prstGeom>
            <a:noFill/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eaLnBrk="1" hangingPunct="1">
                <a:lnSpc>
                  <a:spcPct val="150000"/>
                </a:lnSpc>
              </a:pPr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133" name="Text Box 66"/>
            <p:cNvSpPr txBox="1">
              <a:spLocks noChangeArrowheads="1"/>
            </p:cNvSpPr>
            <p:nvPr/>
          </p:nvSpPr>
          <p:spPr bwMode="auto">
            <a:xfrm>
              <a:off x="0" y="136"/>
              <a:ext cx="499" cy="3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>
                <a:lnSpc>
                  <a:spcPct val="150000"/>
                </a:lnSpc>
                <a:spcBef>
                  <a:spcPct val="50000"/>
                </a:spcBef>
              </a:pPr>
              <a:r>
                <a:rPr lang="en-US" altLang="zh-CN" b="1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0.55</a:t>
              </a:r>
            </a:p>
          </p:txBody>
        </p:sp>
      </p:grpSp>
      <p:grpSp>
        <p:nvGrpSpPr>
          <p:cNvPr id="134" name="Group 67"/>
          <p:cNvGrpSpPr/>
          <p:nvPr/>
        </p:nvGrpSpPr>
        <p:grpSpPr bwMode="auto">
          <a:xfrm>
            <a:off x="3635376" y="2457451"/>
            <a:ext cx="792163" cy="723900"/>
            <a:chOff x="0" y="0"/>
            <a:chExt cx="499" cy="456"/>
          </a:xfrm>
        </p:grpSpPr>
        <p:sp>
          <p:nvSpPr>
            <p:cNvPr id="135" name="AutoShape 68"/>
            <p:cNvSpPr/>
            <p:nvPr/>
          </p:nvSpPr>
          <p:spPr bwMode="auto">
            <a:xfrm rot="-5400000">
              <a:off x="136" y="-91"/>
              <a:ext cx="136" cy="318"/>
            </a:xfrm>
            <a:prstGeom prst="leftBrace">
              <a:avLst>
                <a:gd name="adj1" fmla="val 19485"/>
                <a:gd name="adj2" fmla="val 54338"/>
              </a:avLst>
            </a:prstGeom>
            <a:noFill/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eaLnBrk="1" hangingPunct="1">
                <a:lnSpc>
                  <a:spcPct val="150000"/>
                </a:lnSpc>
              </a:pPr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136" name="Text Box 69"/>
            <p:cNvSpPr txBox="1">
              <a:spLocks noChangeArrowheads="1"/>
            </p:cNvSpPr>
            <p:nvPr/>
          </p:nvSpPr>
          <p:spPr bwMode="auto">
            <a:xfrm>
              <a:off x="0" y="136"/>
              <a:ext cx="499" cy="3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>
                <a:lnSpc>
                  <a:spcPct val="150000"/>
                </a:lnSpc>
                <a:spcBef>
                  <a:spcPct val="50000"/>
                </a:spcBef>
              </a:pPr>
              <a:r>
                <a:rPr lang="en-US" altLang="zh-CN" b="1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0.32</a:t>
              </a:r>
            </a:p>
          </p:txBody>
        </p:sp>
      </p:grpSp>
      <p:grpSp>
        <p:nvGrpSpPr>
          <p:cNvPr id="137" name="Group 70"/>
          <p:cNvGrpSpPr/>
          <p:nvPr/>
        </p:nvGrpSpPr>
        <p:grpSpPr bwMode="auto">
          <a:xfrm>
            <a:off x="4210054" y="2457451"/>
            <a:ext cx="792163" cy="723900"/>
            <a:chOff x="0" y="0"/>
            <a:chExt cx="499" cy="456"/>
          </a:xfrm>
        </p:grpSpPr>
        <p:sp>
          <p:nvSpPr>
            <p:cNvPr id="138" name="AutoShape 71"/>
            <p:cNvSpPr/>
            <p:nvPr/>
          </p:nvSpPr>
          <p:spPr bwMode="auto">
            <a:xfrm rot="-5400000">
              <a:off x="182" y="-91"/>
              <a:ext cx="136" cy="318"/>
            </a:xfrm>
            <a:prstGeom prst="leftBrace">
              <a:avLst>
                <a:gd name="adj1" fmla="val 19485"/>
                <a:gd name="adj2" fmla="val 54338"/>
              </a:avLst>
            </a:prstGeom>
            <a:noFill/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eaLnBrk="1" hangingPunct="1">
                <a:lnSpc>
                  <a:spcPct val="150000"/>
                </a:lnSpc>
              </a:pPr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139" name="Text Box 72"/>
            <p:cNvSpPr txBox="1">
              <a:spLocks noChangeArrowheads="1"/>
            </p:cNvSpPr>
            <p:nvPr/>
          </p:nvSpPr>
          <p:spPr bwMode="auto">
            <a:xfrm>
              <a:off x="0" y="136"/>
              <a:ext cx="499" cy="3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>
                <a:lnSpc>
                  <a:spcPct val="150000"/>
                </a:lnSpc>
                <a:spcBef>
                  <a:spcPct val="50000"/>
                </a:spcBef>
              </a:pPr>
              <a:r>
                <a:rPr lang="en-US" altLang="zh-CN" b="1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0.24</a:t>
              </a:r>
            </a:p>
          </p:txBody>
        </p:sp>
      </p:grpSp>
      <p:grpSp>
        <p:nvGrpSpPr>
          <p:cNvPr id="140" name="Group 73"/>
          <p:cNvGrpSpPr/>
          <p:nvPr/>
        </p:nvGrpSpPr>
        <p:grpSpPr bwMode="auto">
          <a:xfrm>
            <a:off x="4987926" y="2457451"/>
            <a:ext cx="792163" cy="723900"/>
            <a:chOff x="0" y="0"/>
            <a:chExt cx="499" cy="456"/>
          </a:xfrm>
        </p:grpSpPr>
        <p:sp>
          <p:nvSpPr>
            <p:cNvPr id="141" name="AutoShape 74"/>
            <p:cNvSpPr/>
            <p:nvPr/>
          </p:nvSpPr>
          <p:spPr bwMode="auto">
            <a:xfrm rot="-5400000">
              <a:off x="114" y="-114"/>
              <a:ext cx="136" cy="364"/>
            </a:xfrm>
            <a:prstGeom prst="leftBrace">
              <a:avLst>
                <a:gd name="adj1" fmla="val 22304"/>
                <a:gd name="adj2" fmla="val 54338"/>
              </a:avLst>
            </a:prstGeom>
            <a:noFill/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eaLnBrk="1" hangingPunct="1">
                <a:lnSpc>
                  <a:spcPct val="150000"/>
                </a:lnSpc>
              </a:pPr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142" name="Text Box 75"/>
            <p:cNvSpPr txBox="1">
              <a:spLocks noChangeArrowheads="1"/>
            </p:cNvSpPr>
            <p:nvPr/>
          </p:nvSpPr>
          <p:spPr bwMode="auto">
            <a:xfrm>
              <a:off x="0" y="136"/>
              <a:ext cx="499" cy="3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>
                <a:lnSpc>
                  <a:spcPct val="150000"/>
                </a:lnSpc>
                <a:spcBef>
                  <a:spcPct val="50000"/>
                </a:spcBef>
              </a:pPr>
              <a:r>
                <a:rPr lang="en-US" altLang="zh-CN" b="1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0.18</a:t>
              </a:r>
            </a:p>
          </p:txBody>
        </p:sp>
      </p:grpSp>
      <p:grpSp>
        <p:nvGrpSpPr>
          <p:cNvPr id="143" name="Group 76"/>
          <p:cNvGrpSpPr/>
          <p:nvPr/>
        </p:nvGrpSpPr>
        <p:grpSpPr bwMode="auto">
          <a:xfrm>
            <a:off x="5724525" y="2457451"/>
            <a:ext cx="792163" cy="723900"/>
            <a:chOff x="0" y="0"/>
            <a:chExt cx="499" cy="456"/>
          </a:xfrm>
        </p:grpSpPr>
        <p:sp>
          <p:nvSpPr>
            <p:cNvPr id="144" name="AutoShape 77"/>
            <p:cNvSpPr/>
            <p:nvPr/>
          </p:nvSpPr>
          <p:spPr bwMode="auto">
            <a:xfrm rot="-5400000">
              <a:off x="156" y="-114"/>
              <a:ext cx="136" cy="363"/>
            </a:xfrm>
            <a:prstGeom prst="leftBrace">
              <a:avLst>
                <a:gd name="adj1" fmla="val 22243"/>
                <a:gd name="adj2" fmla="val 54338"/>
              </a:avLst>
            </a:prstGeom>
            <a:noFill/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eaLnBrk="1" hangingPunct="1">
                <a:lnSpc>
                  <a:spcPct val="150000"/>
                </a:lnSpc>
              </a:pPr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145" name="Text Box 78"/>
            <p:cNvSpPr txBox="1">
              <a:spLocks noChangeArrowheads="1"/>
            </p:cNvSpPr>
            <p:nvPr/>
          </p:nvSpPr>
          <p:spPr bwMode="auto">
            <a:xfrm>
              <a:off x="0" y="136"/>
              <a:ext cx="499" cy="3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>
                <a:lnSpc>
                  <a:spcPct val="150000"/>
                </a:lnSpc>
                <a:spcBef>
                  <a:spcPct val="50000"/>
                </a:spcBef>
              </a:pPr>
              <a:r>
                <a:rPr lang="en-US" altLang="zh-CN" b="1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0.12</a:t>
              </a:r>
            </a:p>
          </p:txBody>
        </p:sp>
      </p:grpSp>
      <p:grpSp>
        <p:nvGrpSpPr>
          <p:cNvPr id="146" name="Group 79"/>
          <p:cNvGrpSpPr/>
          <p:nvPr/>
        </p:nvGrpSpPr>
        <p:grpSpPr bwMode="auto">
          <a:xfrm>
            <a:off x="6511929" y="2449512"/>
            <a:ext cx="868363" cy="723900"/>
            <a:chOff x="-3" y="0"/>
            <a:chExt cx="547" cy="456"/>
          </a:xfrm>
        </p:grpSpPr>
        <p:sp>
          <p:nvSpPr>
            <p:cNvPr id="147" name="AutoShape 80"/>
            <p:cNvSpPr/>
            <p:nvPr/>
          </p:nvSpPr>
          <p:spPr bwMode="auto">
            <a:xfrm rot="-5400000">
              <a:off x="110" y="-113"/>
              <a:ext cx="181" cy="408"/>
            </a:xfrm>
            <a:prstGeom prst="leftBrace">
              <a:avLst>
                <a:gd name="adj1" fmla="val 18785"/>
                <a:gd name="adj2" fmla="val 54338"/>
              </a:avLst>
            </a:prstGeom>
            <a:noFill/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eaLnBrk="1" hangingPunct="1">
                <a:lnSpc>
                  <a:spcPct val="150000"/>
                </a:lnSpc>
              </a:pPr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148" name="Text Box 81"/>
            <p:cNvSpPr txBox="1">
              <a:spLocks noChangeArrowheads="1"/>
            </p:cNvSpPr>
            <p:nvPr/>
          </p:nvSpPr>
          <p:spPr bwMode="auto">
            <a:xfrm>
              <a:off x="45" y="136"/>
              <a:ext cx="499" cy="3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>
                <a:lnSpc>
                  <a:spcPct val="150000"/>
                </a:lnSpc>
                <a:spcBef>
                  <a:spcPct val="50000"/>
                </a:spcBef>
              </a:pPr>
              <a:r>
                <a:rPr lang="en-US" altLang="zh-CN" b="1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0.09</a:t>
              </a:r>
            </a:p>
          </p:txBody>
        </p:sp>
      </p:grpSp>
      <p:grpSp>
        <p:nvGrpSpPr>
          <p:cNvPr id="149" name="Group 82"/>
          <p:cNvGrpSpPr/>
          <p:nvPr/>
        </p:nvGrpSpPr>
        <p:grpSpPr bwMode="auto">
          <a:xfrm>
            <a:off x="7308854" y="2457451"/>
            <a:ext cx="792163" cy="723900"/>
            <a:chOff x="0" y="0"/>
            <a:chExt cx="499" cy="456"/>
          </a:xfrm>
        </p:grpSpPr>
        <p:sp>
          <p:nvSpPr>
            <p:cNvPr id="150" name="AutoShape 83"/>
            <p:cNvSpPr/>
            <p:nvPr/>
          </p:nvSpPr>
          <p:spPr bwMode="auto">
            <a:xfrm rot="-5400000">
              <a:off x="114" y="-114"/>
              <a:ext cx="136" cy="363"/>
            </a:xfrm>
            <a:prstGeom prst="leftBrace">
              <a:avLst>
                <a:gd name="adj1" fmla="val 22243"/>
                <a:gd name="adj2" fmla="val 54338"/>
              </a:avLst>
            </a:prstGeom>
            <a:noFill/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eaLnBrk="1" hangingPunct="1">
                <a:lnSpc>
                  <a:spcPct val="150000"/>
                </a:lnSpc>
              </a:pPr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151" name="Text Box 84"/>
            <p:cNvSpPr txBox="1">
              <a:spLocks noChangeArrowheads="1"/>
            </p:cNvSpPr>
            <p:nvPr/>
          </p:nvSpPr>
          <p:spPr bwMode="auto">
            <a:xfrm>
              <a:off x="0" y="136"/>
              <a:ext cx="499" cy="3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>
                <a:lnSpc>
                  <a:spcPct val="150000"/>
                </a:lnSpc>
                <a:spcBef>
                  <a:spcPct val="50000"/>
                </a:spcBef>
              </a:pPr>
              <a:r>
                <a:rPr lang="en-US" altLang="zh-CN" b="1" dirty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0.09</a:t>
              </a:r>
            </a:p>
          </p:txBody>
        </p:sp>
      </p:grpSp>
      <p:grpSp>
        <p:nvGrpSpPr>
          <p:cNvPr id="152" name="Group 85"/>
          <p:cNvGrpSpPr/>
          <p:nvPr/>
        </p:nvGrpSpPr>
        <p:grpSpPr bwMode="auto">
          <a:xfrm>
            <a:off x="8027988" y="2457451"/>
            <a:ext cx="792162" cy="723900"/>
            <a:chOff x="0" y="0"/>
            <a:chExt cx="499" cy="456"/>
          </a:xfrm>
        </p:grpSpPr>
        <p:sp>
          <p:nvSpPr>
            <p:cNvPr id="153" name="AutoShape 86"/>
            <p:cNvSpPr/>
            <p:nvPr/>
          </p:nvSpPr>
          <p:spPr bwMode="auto">
            <a:xfrm rot="-5400000">
              <a:off x="114" y="-114"/>
              <a:ext cx="136" cy="363"/>
            </a:xfrm>
            <a:prstGeom prst="leftBrace">
              <a:avLst>
                <a:gd name="adj1" fmla="val 22243"/>
                <a:gd name="adj2" fmla="val 54338"/>
              </a:avLst>
            </a:prstGeom>
            <a:noFill/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eaLnBrk="1" hangingPunct="1">
                <a:lnSpc>
                  <a:spcPct val="150000"/>
                </a:lnSpc>
              </a:pPr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154" name="Text Box 87"/>
            <p:cNvSpPr txBox="1">
              <a:spLocks noChangeArrowheads="1"/>
            </p:cNvSpPr>
            <p:nvPr/>
          </p:nvSpPr>
          <p:spPr bwMode="auto">
            <a:xfrm>
              <a:off x="0" y="136"/>
              <a:ext cx="499" cy="3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>
                <a:lnSpc>
                  <a:spcPct val="150000"/>
                </a:lnSpc>
                <a:spcBef>
                  <a:spcPct val="50000"/>
                </a:spcBef>
              </a:pPr>
              <a:r>
                <a:rPr lang="en-US" altLang="zh-CN" b="1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0.06</a:t>
              </a:r>
            </a:p>
          </p:txBody>
        </p:sp>
      </p:grpSp>
      <p:sp>
        <p:nvSpPr>
          <p:cNvPr id="155" name="Text Box 88"/>
          <p:cNvSpPr txBox="1">
            <a:spLocks noChangeArrowheads="1"/>
          </p:cNvSpPr>
          <p:nvPr/>
        </p:nvSpPr>
        <p:spPr bwMode="auto">
          <a:xfrm>
            <a:off x="6280150" y="1814514"/>
            <a:ext cx="184731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150000"/>
              </a:lnSpc>
            </a:pPr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utoUpdateAnimBg="0"/>
      <p:bldP spid="73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838204" y="863084"/>
            <a:ext cx="5984875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/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《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小车下滑的时间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》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中：</a:t>
            </a: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762000" y="1276350"/>
            <a:ext cx="7243762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/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支撑物的高度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和小车下滑的时间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都在变化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，它们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都是</a:t>
            </a:r>
            <a:r>
              <a:rPr lang="zh-CN" altLang="en-US" i="1" u="sng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变量</a:t>
            </a:r>
            <a:r>
              <a:rPr lang="en-US" altLang="zh-CN" u="sng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(variable)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838200" y="2190750"/>
            <a:ext cx="58674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/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支撑物的高度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</a:t>
            </a:r>
            <a:r>
              <a:rPr lang="zh-CN" altLang="en-US" i="1" u="sng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自变量 </a:t>
            </a:r>
            <a:r>
              <a:rPr lang="en-US" altLang="zh-CN" u="sng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(independent variable</a:t>
            </a:r>
            <a:r>
              <a:rPr lang="en-US" altLang="zh-CN" u="sng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838200" y="2647950"/>
            <a:ext cx="57912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/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小车下滑的时间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</a:t>
            </a:r>
            <a:r>
              <a:rPr lang="zh-CN" altLang="en-US" i="1" u="sng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因变量</a:t>
            </a:r>
            <a:r>
              <a:rPr lang="zh-CN" altLang="en-US" u="sng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en-US" altLang="zh-CN" u="sng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(dependent  variable</a:t>
            </a:r>
            <a:r>
              <a:rPr lang="en-US" altLang="zh-CN" u="sng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903288" y="3790950"/>
            <a:ext cx="5802312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借助表格可以表示因变量随自变量变化而变化的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情况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838200" y="1733550"/>
            <a:ext cx="7056438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/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其中小车下滑的时间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随支撑物的高度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的变化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而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变化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838201" y="3181350"/>
            <a:ext cx="80010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/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小车下滑的距离（木板长度)一直没有变化.在变化过程中始终不变的量叫常量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autoUpdateAnimBg="0"/>
      <p:bldP spid="4" grpId="0" autoUpdateAnimBg="0"/>
      <p:bldP spid="5" grpId="0" autoUpdateAnimBg="0"/>
      <p:bldP spid="6" grpId="0" autoUpdateAnimBg="0"/>
      <p:bldP spid="7" grpId="0" autoUpdateAnimBg="0"/>
      <p:bldP spid="8" grpId="0" bldLvl="0" autoUpdateAnimBg="0"/>
      <p:bldP spid="8" grpId="1" bldLvl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5"/>
          <p:cNvGrpSpPr/>
          <p:nvPr/>
        </p:nvGrpSpPr>
        <p:grpSpPr bwMode="auto">
          <a:xfrm>
            <a:off x="268127" y="122839"/>
            <a:ext cx="2179360" cy="515210"/>
            <a:chOff x="279260" y="218396"/>
            <a:chExt cx="2179285" cy="519493"/>
          </a:xfrm>
        </p:grpSpPr>
        <p:sp>
          <p:nvSpPr>
            <p:cNvPr id="3" name="TextBox 2"/>
            <p:cNvSpPr txBox="1"/>
            <p:nvPr/>
          </p:nvSpPr>
          <p:spPr bwMode="auto">
            <a:xfrm>
              <a:off x="1042822" y="272386"/>
              <a:ext cx="1415723" cy="465503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举一反三</a:t>
              </a:r>
              <a:endParaRPr lang="en-US" altLang="zh-CN" sz="2400" b="1" kern="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1219200" y="1504951"/>
          <a:ext cx="5715002" cy="986981"/>
        </p:xfrm>
        <a:graphic>
          <a:graphicData uri="http://schemas.openxmlformats.org/drawingml/2006/table">
            <a:tbl>
              <a:tblPr/>
              <a:tblGrid>
                <a:gridCol w="889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84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84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84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91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84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845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845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3914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3845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3845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3914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48406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1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时间（秒）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0</a:t>
                      </a:r>
                      <a:endParaRPr lang="zh-CN" sz="1100" kern="1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1</a:t>
                      </a:r>
                      <a:endParaRPr lang="zh-CN" sz="1100" kern="1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2</a:t>
                      </a:r>
                      <a:endParaRPr lang="zh-CN" sz="1100" kern="1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3</a:t>
                      </a:r>
                      <a:endParaRPr lang="zh-CN" sz="1100" kern="1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4</a:t>
                      </a:r>
                      <a:endParaRPr lang="zh-CN" sz="1100" kern="1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5</a:t>
                      </a:r>
                      <a:endParaRPr lang="zh-CN" sz="1100" kern="1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6</a:t>
                      </a:r>
                      <a:endParaRPr lang="zh-CN" sz="11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7</a:t>
                      </a:r>
                      <a:endParaRPr lang="zh-CN" sz="1100" kern="1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8</a:t>
                      </a:r>
                      <a:endParaRPr lang="zh-CN" sz="1100" kern="1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9</a:t>
                      </a:r>
                      <a:endParaRPr lang="zh-CN" sz="1100" kern="1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10</a:t>
                      </a:r>
                      <a:endParaRPr lang="zh-CN" sz="1100" kern="1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1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速度（米</a:t>
                      </a:r>
                      <a:r>
                        <a:rPr lang="en-US" sz="11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/</a:t>
                      </a:r>
                      <a:r>
                        <a:rPr lang="zh-CN" sz="11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秒）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0</a:t>
                      </a:r>
                      <a:endParaRPr lang="zh-CN" sz="1100" kern="1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0.3</a:t>
                      </a:r>
                      <a:endParaRPr lang="zh-CN" sz="1100" kern="1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1.3</a:t>
                      </a:r>
                      <a:endParaRPr lang="zh-CN" sz="1100" kern="1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2.8</a:t>
                      </a:r>
                      <a:endParaRPr lang="zh-CN" sz="1100" kern="1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4.9</a:t>
                      </a:r>
                      <a:endParaRPr lang="zh-CN" sz="1100" kern="1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7.6</a:t>
                      </a:r>
                      <a:endParaRPr lang="zh-CN" sz="1100" kern="1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11.0</a:t>
                      </a:r>
                      <a:endParaRPr lang="zh-CN" sz="1100" kern="1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14.1</a:t>
                      </a:r>
                      <a:endParaRPr lang="zh-CN" sz="1100" kern="1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18.4</a:t>
                      </a:r>
                      <a:endParaRPr lang="zh-CN" sz="1100" kern="1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24.2</a:t>
                      </a:r>
                      <a:endParaRPr lang="zh-CN" sz="1100" kern="1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28.9</a:t>
                      </a:r>
                      <a:endParaRPr lang="zh-CN" sz="11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28600" y="925384"/>
            <a:ext cx="8458200" cy="378565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一辆小汽车在高速公路上从静止到启动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秒后的速度经测量如下表：</a:t>
            </a:r>
            <a:endParaRPr kumimoji="0" lang="en-US" altLang="zh-CN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zh-CN" sz="16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zh-CN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zh-CN" sz="16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zh-CN" sz="16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）上表反映了哪两个变量之间的关系？哪个是自变量？哪个是因变量？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）如果用</a:t>
            </a:r>
            <a:r>
              <a:rPr kumimoji="0" lang="en-US" altLang="zh-CN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表示时间，</a:t>
            </a:r>
            <a:r>
              <a:rPr kumimoji="0" lang="en-US" altLang="zh-CN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v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表示速度，那么随着</a:t>
            </a:r>
            <a:r>
              <a:rPr kumimoji="0" lang="en-US" altLang="zh-CN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的变化，</a:t>
            </a:r>
            <a:r>
              <a:rPr kumimoji="0" lang="en-US" altLang="zh-CN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v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的变化趋势是什么？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）当</a:t>
            </a:r>
            <a:r>
              <a:rPr kumimoji="0" lang="en-US" altLang="zh-CN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 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每增加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秒时，</a:t>
            </a:r>
            <a:r>
              <a:rPr kumimoji="0" lang="en-US" altLang="zh-CN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v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的变化情况相同吗？在哪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秒钟内，</a:t>
            </a:r>
            <a:r>
              <a:rPr kumimoji="0" lang="en-US" altLang="zh-CN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v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的增加最大？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）若高速公路上小汽车行驶速度的上限为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120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千米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/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时，试估计大约还需几秒这辆小汽车速度就将达到这个上限？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5"/>
          <p:cNvGrpSpPr/>
          <p:nvPr/>
        </p:nvGrpSpPr>
        <p:grpSpPr bwMode="auto">
          <a:xfrm>
            <a:off x="268127" y="122839"/>
            <a:ext cx="2179360" cy="515210"/>
            <a:chOff x="279260" y="218396"/>
            <a:chExt cx="2179285" cy="519493"/>
          </a:xfrm>
        </p:grpSpPr>
        <p:sp>
          <p:nvSpPr>
            <p:cNvPr id="3" name="TextBox 2"/>
            <p:cNvSpPr txBox="1"/>
            <p:nvPr/>
          </p:nvSpPr>
          <p:spPr bwMode="auto">
            <a:xfrm>
              <a:off x="1042822" y="272386"/>
              <a:ext cx="1415723" cy="465503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举一反三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609604" y="1123952"/>
            <a:ext cx="6726237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我国从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1949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年到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1999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年的人口统计数据如下（精确到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0.01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亿）：</a:t>
            </a:r>
          </a:p>
        </p:txBody>
      </p:sp>
      <p:graphicFrame>
        <p:nvGraphicFramePr>
          <p:cNvPr id="11" name="Group 4"/>
          <p:cNvGraphicFramePr>
            <a:graphicFrameLocks noGrp="1"/>
          </p:cNvGraphicFramePr>
          <p:nvPr/>
        </p:nvGraphicFramePr>
        <p:xfrm>
          <a:off x="685805" y="1857636"/>
          <a:ext cx="7924799" cy="790314"/>
        </p:xfrm>
        <a:graphic>
          <a:graphicData uri="http://schemas.openxmlformats.org/drawingml/2006/table">
            <a:tbl>
              <a:tblPr/>
              <a:tblGrid>
                <a:gridCol w="1512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33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0931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时间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zh-CN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1949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1959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1969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1979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1989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1999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人口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zh-CN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亿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y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5.42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6.72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8.07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9.75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11.07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12.59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Rectangle 30"/>
          <p:cNvSpPr>
            <a:spLocks noChangeArrowheads="1"/>
          </p:cNvSpPr>
          <p:nvPr/>
        </p:nvSpPr>
        <p:spPr bwMode="auto">
          <a:xfrm>
            <a:off x="609604" y="2876552"/>
            <a:ext cx="5714999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342900" indent="-342900" algn="dist" eaLnBrk="1" hangingPunct="1"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(1)x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和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中，</a:t>
            </a:r>
            <a:r>
              <a:rPr lang="zh-CN" altLang="en-US" u="sng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是自变量，</a:t>
            </a:r>
            <a:r>
              <a:rPr lang="zh-CN" altLang="en-US" u="sng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是因变量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3" name="Rectangle 31"/>
          <p:cNvSpPr>
            <a:spLocks noChangeArrowheads="1"/>
          </p:cNvSpPr>
          <p:nvPr/>
        </p:nvSpPr>
        <p:spPr bwMode="auto">
          <a:xfrm>
            <a:off x="734354" y="3463646"/>
            <a:ext cx="8333446" cy="9233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342900" indent="-342900" eaLnBrk="1" hangingPunct="1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如果用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表示时间，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表示我国人口总数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，那么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随着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的变化，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的变化趋势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</a:t>
            </a:r>
            <a:r>
              <a:rPr lang="zh-CN" altLang="en-US" u="sng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                               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7" name="Text Box 35"/>
          <p:cNvSpPr txBox="1">
            <a:spLocks noChangeArrowheads="1"/>
          </p:cNvSpPr>
          <p:nvPr/>
        </p:nvSpPr>
        <p:spPr bwMode="auto">
          <a:xfrm>
            <a:off x="1352549" y="3867152"/>
            <a:ext cx="2971800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随着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的增加，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也增加</a:t>
            </a:r>
          </a:p>
        </p:txBody>
      </p:sp>
      <p:sp>
        <p:nvSpPr>
          <p:cNvPr id="18" name="Text Box 36"/>
          <p:cNvSpPr txBox="1">
            <a:spLocks noChangeArrowheads="1"/>
          </p:cNvSpPr>
          <p:nvPr/>
        </p:nvSpPr>
        <p:spPr bwMode="auto">
          <a:xfrm>
            <a:off x="2438399" y="2876552"/>
            <a:ext cx="647700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9" name="Text Box 37"/>
          <p:cNvSpPr txBox="1">
            <a:spLocks noChangeArrowheads="1"/>
          </p:cNvSpPr>
          <p:nvPr/>
        </p:nvSpPr>
        <p:spPr bwMode="auto">
          <a:xfrm>
            <a:off x="4495799" y="2800352"/>
            <a:ext cx="792162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20" name="AutoShape 38"/>
          <p:cNvSpPr>
            <a:spLocks noChangeArrowheads="1"/>
          </p:cNvSpPr>
          <p:nvPr/>
        </p:nvSpPr>
        <p:spPr bwMode="auto">
          <a:xfrm>
            <a:off x="6115981" y="15111"/>
            <a:ext cx="3200399" cy="1782005"/>
          </a:xfrm>
          <a:prstGeom prst="cloudCallout">
            <a:avLst>
              <a:gd name="adj1" fmla="val -43833"/>
              <a:gd name="adj2" fmla="val 61787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你能观察表格，准确描述变量之间的变化趋势了吗？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utoUpdateAnimBg="0"/>
      <p:bldP spid="18" grpId="0" autoUpdateAnimBg="0"/>
      <p:bldP spid="19" grpId="0" autoUpdateAnimBg="0"/>
      <p:bldP spid="20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1143004" y="1962152"/>
            <a:ext cx="1368425" cy="365833"/>
          </a:xfrm>
          <a:prstGeom prst="flowChartAlternateProcess">
            <a:avLst/>
          </a:prstGeom>
          <a:noFill/>
          <a:ln w="9525">
            <a:solidFill>
              <a:srgbClr val="FFFF00"/>
            </a:solidFill>
            <a:miter lim="800000"/>
          </a:ln>
        </p:spPr>
        <p:txBody>
          <a:bodyPr wrap="none" anchor="ctr"/>
          <a:lstStyle/>
          <a:p>
            <a:pPr algn="ctr" eaLnBrk="1" hangingPunct="1"/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变   量</a:t>
            </a:r>
          </a:p>
        </p:txBody>
      </p:sp>
      <p:sp>
        <p:nvSpPr>
          <p:cNvPr id="3" name="Text Box 14"/>
          <p:cNvSpPr txBox="1">
            <a:spLocks noChangeArrowheads="1"/>
          </p:cNvSpPr>
          <p:nvPr/>
        </p:nvSpPr>
        <p:spPr bwMode="auto">
          <a:xfrm>
            <a:off x="1371600" y="3105152"/>
            <a:ext cx="4267200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自变量是在一定范围内主动变化的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量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Text Box 16"/>
          <p:cNvSpPr txBox="1">
            <a:spLocks noChangeArrowheads="1"/>
          </p:cNvSpPr>
          <p:nvPr/>
        </p:nvSpPr>
        <p:spPr bwMode="auto">
          <a:xfrm>
            <a:off x="1371600" y="3562352"/>
            <a:ext cx="4037012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因变量是随自变量变化而变化的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量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5" name="Group 6"/>
          <p:cNvGrpSpPr/>
          <p:nvPr/>
        </p:nvGrpSpPr>
        <p:grpSpPr bwMode="auto">
          <a:xfrm>
            <a:off x="3375025" y="1398588"/>
            <a:ext cx="1512888" cy="1371622"/>
            <a:chOff x="0" y="0"/>
            <a:chExt cx="953" cy="1361"/>
          </a:xfrm>
          <a:noFill/>
        </p:grpSpPr>
        <p:sp>
          <p:nvSpPr>
            <p:cNvPr id="6" name="AutoShape 7"/>
            <p:cNvSpPr>
              <a:spLocks noChangeArrowheads="1"/>
            </p:cNvSpPr>
            <p:nvPr/>
          </p:nvSpPr>
          <p:spPr bwMode="auto">
            <a:xfrm>
              <a:off x="0" y="0"/>
              <a:ext cx="953" cy="408"/>
            </a:xfrm>
            <a:prstGeom prst="flowChartAlternateProcess">
              <a:avLst/>
            </a:prstGeom>
            <a:grpFill/>
            <a:ln w="9525">
              <a:solidFill>
                <a:srgbClr val="FFFF00"/>
              </a:solidFill>
              <a:miter lim="800000"/>
            </a:ln>
          </p:spPr>
          <p:txBody>
            <a:bodyPr wrap="none" anchor="ctr"/>
            <a:lstStyle/>
            <a:p>
              <a:pPr algn="ctr" eaLnBrk="1" hangingPunct="1"/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自变量</a:t>
              </a:r>
            </a:p>
          </p:txBody>
        </p:sp>
        <p:sp>
          <p:nvSpPr>
            <p:cNvPr id="7" name="AutoShape 8"/>
            <p:cNvSpPr>
              <a:spLocks noChangeArrowheads="1"/>
            </p:cNvSpPr>
            <p:nvPr/>
          </p:nvSpPr>
          <p:spPr bwMode="auto">
            <a:xfrm>
              <a:off x="0" y="998"/>
              <a:ext cx="953" cy="363"/>
            </a:xfrm>
            <a:prstGeom prst="flowChartAlternateProcess">
              <a:avLst/>
            </a:prstGeom>
            <a:grpFill/>
            <a:ln w="9525">
              <a:solidFill>
                <a:srgbClr val="FFFF00"/>
              </a:solidFill>
              <a:miter lim="800000"/>
            </a:ln>
          </p:spPr>
          <p:txBody>
            <a:bodyPr wrap="none" anchor="ctr"/>
            <a:lstStyle/>
            <a:p>
              <a:pPr algn="ctr" eaLnBrk="1" hangingPunct="1"/>
              <a:r>
                <a:rPr lang="zh-CN" altLang="en-US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因变量</a:t>
              </a:r>
            </a:p>
          </p:txBody>
        </p:sp>
      </p:grpSp>
      <p:grpSp>
        <p:nvGrpSpPr>
          <p:cNvPr id="8" name="Group 9"/>
          <p:cNvGrpSpPr/>
          <p:nvPr/>
        </p:nvGrpSpPr>
        <p:grpSpPr bwMode="auto">
          <a:xfrm>
            <a:off x="4887917" y="1400175"/>
            <a:ext cx="2274887" cy="411184"/>
            <a:chOff x="0" y="0"/>
            <a:chExt cx="1996" cy="408"/>
          </a:xfrm>
          <a:noFill/>
        </p:grpSpPr>
        <p:sp>
          <p:nvSpPr>
            <p:cNvPr id="9" name="AutoShape 10"/>
            <p:cNvSpPr>
              <a:spLocks noChangeArrowheads="1"/>
            </p:cNvSpPr>
            <p:nvPr/>
          </p:nvSpPr>
          <p:spPr bwMode="auto">
            <a:xfrm>
              <a:off x="363" y="0"/>
              <a:ext cx="1633" cy="408"/>
            </a:xfrm>
            <a:prstGeom prst="flowChartAlternateProcess">
              <a:avLst/>
            </a:prstGeom>
            <a:grpFill/>
            <a:ln w="9525">
              <a:solidFill>
                <a:srgbClr val="FFFF00"/>
              </a:solidFill>
              <a:miter lim="800000"/>
            </a:ln>
          </p:spPr>
          <p:txBody>
            <a:bodyPr wrap="none" anchor="ctr"/>
            <a:lstStyle/>
            <a:p>
              <a:pPr algn="ctr" eaLnBrk="1" hangingPunct="1"/>
              <a:r>
                <a:rPr lang="zh-CN" altLang="en-US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主动变化的量</a:t>
              </a:r>
            </a:p>
          </p:txBody>
        </p:sp>
        <p:sp>
          <p:nvSpPr>
            <p:cNvPr id="10" name="Line 11"/>
            <p:cNvSpPr>
              <a:spLocks noChangeShapeType="1"/>
            </p:cNvSpPr>
            <p:nvPr/>
          </p:nvSpPr>
          <p:spPr bwMode="auto">
            <a:xfrm>
              <a:off x="0" y="227"/>
              <a:ext cx="363" cy="0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tailEnd type="stealth" w="sm" len="lg"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1" name="Group 12"/>
          <p:cNvGrpSpPr/>
          <p:nvPr/>
        </p:nvGrpSpPr>
        <p:grpSpPr bwMode="auto">
          <a:xfrm>
            <a:off x="4876801" y="2419350"/>
            <a:ext cx="2438400" cy="411184"/>
            <a:chOff x="0" y="0"/>
            <a:chExt cx="2041" cy="408"/>
          </a:xfrm>
          <a:noFill/>
        </p:grpSpPr>
        <p:sp>
          <p:nvSpPr>
            <p:cNvPr id="12" name="AutoShape 13"/>
            <p:cNvSpPr>
              <a:spLocks noChangeArrowheads="1"/>
            </p:cNvSpPr>
            <p:nvPr/>
          </p:nvSpPr>
          <p:spPr bwMode="auto">
            <a:xfrm>
              <a:off x="408" y="0"/>
              <a:ext cx="1633" cy="408"/>
            </a:xfrm>
            <a:prstGeom prst="flowChartAlternateProcess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 algn="ctr" eaLnBrk="1" hangingPunct="1"/>
              <a:r>
                <a:rPr lang="zh-CN" altLang="en-US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被动变化的量</a:t>
              </a:r>
            </a:p>
          </p:txBody>
        </p:sp>
        <p:sp>
          <p:nvSpPr>
            <p:cNvPr id="13" name="Line 14"/>
            <p:cNvSpPr>
              <a:spLocks noChangeShapeType="1"/>
            </p:cNvSpPr>
            <p:nvPr/>
          </p:nvSpPr>
          <p:spPr bwMode="auto">
            <a:xfrm>
              <a:off x="0" y="227"/>
              <a:ext cx="363" cy="0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tailEnd type="stealth" w="sm" len="lg"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14" name="WordArt 15"/>
          <p:cNvSpPr>
            <a:spLocks noChangeArrowheads="1" noChangeShapeType="1"/>
          </p:cNvSpPr>
          <p:nvPr/>
        </p:nvSpPr>
        <p:spPr bwMode="auto">
          <a:xfrm>
            <a:off x="762000" y="514352"/>
            <a:ext cx="749300" cy="498475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kern="10" dirty="0" smtClean="0">
                <a:ln w="19050">
                  <a:solidFill>
                    <a:srgbClr val="99CCFF"/>
                  </a:solidFill>
                  <a:rou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总结</a:t>
            </a:r>
            <a:endParaRPr lang="zh-CN" altLang="en-US" kern="10" dirty="0">
              <a:ln w="19050">
                <a:solidFill>
                  <a:srgbClr val="99CCFF"/>
                </a:solidFill>
                <a:round/>
              </a:ln>
              <a:effectLst>
                <a:outerShdw dist="35921" dir="2700000" algn="ctr" rotWithShape="0">
                  <a:srgbClr val="990000"/>
                </a:outerShdw>
              </a:effectLst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1600200" y="369461"/>
            <a:ext cx="6781800" cy="9233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在变化过程中，若有两个变量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y,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其中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随着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的变化而发生变化，我们就把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叫自变量，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叫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因变量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16" name="Group 17"/>
          <p:cNvGrpSpPr/>
          <p:nvPr/>
        </p:nvGrpSpPr>
        <p:grpSpPr bwMode="auto">
          <a:xfrm>
            <a:off x="2439988" y="1687512"/>
            <a:ext cx="863600" cy="960438"/>
            <a:chOff x="0" y="0"/>
            <a:chExt cx="544" cy="953"/>
          </a:xfrm>
          <a:noFill/>
        </p:grpSpPr>
        <p:sp>
          <p:nvSpPr>
            <p:cNvPr id="17" name="Line 18"/>
            <p:cNvSpPr>
              <a:spLocks noChangeShapeType="1"/>
            </p:cNvSpPr>
            <p:nvPr/>
          </p:nvSpPr>
          <p:spPr bwMode="auto">
            <a:xfrm>
              <a:off x="0" y="477"/>
              <a:ext cx="302" cy="0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18" name="Line 19"/>
            <p:cNvSpPr>
              <a:spLocks noChangeShapeType="1"/>
            </p:cNvSpPr>
            <p:nvPr/>
          </p:nvSpPr>
          <p:spPr bwMode="auto">
            <a:xfrm>
              <a:off x="302" y="0"/>
              <a:ext cx="0" cy="953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19" name="Line 20"/>
            <p:cNvSpPr>
              <a:spLocks noChangeShapeType="1"/>
            </p:cNvSpPr>
            <p:nvPr/>
          </p:nvSpPr>
          <p:spPr bwMode="auto">
            <a:xfrm>
              <a:off x="302" y="0"/>
              <a:ext cx="242" cy="0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tailEnd type="stealth" w="sm" len="lg"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20" name="Line 21"/>
            <p:cNvSpPr>
              <a:spLocks noChangeShapeType="1"/>
            </p:cNvSpPr>
            <p:nvPr/>
          </p:nvSpPr>
          <p:spPr bwMode="auto">
            <a:xfrm>
              <a:off x="302" y="953"/>
              <a:ext cx="242" cy="0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tailEnd type="stealth" w="sm" len="lg"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21" name="Text Box 22"/>
          <p:cNvSpPr txBox="1">
            <a:spLocks noChangeArrowheads="1"/>
          </p:cNvSpPr>
          <p:nvPr/>
        </p:nvSpPr>
        <p:spPr bwMode="auto">
          <a:xfrm>
            <a:off x="1371600" y="4019550"/>
            <a:ext cx="7620000" cy="9233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表格可以表示因变量随自变量变化而变化的情况，还能帮助我们对变化趋势进行初步的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预测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utoUpdateAnimBg="0"/>
      <p:bldP spid="3" grpId="0"/>
      <p:bldP spid="4" grpId="0"/>
      <p:bldP spid="15" grpId="0"/>
      <p:bldP spid="2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5"/>
          <p:cNvGrpSpPr/>
          <p:nvPr/>
        </p:nvGrpSpPr>
        <p:grpSpPr bwMode="auto">
          <a:xfrm>
            <a:off x="268126" y="122841"/>
            <a:ext cx="2179360" cy="515210"/>
            <a:chOff x="279260" y="218396"/>
            <a:chExt cx="2179285" cy="519493"/>
          </a:xfrm>
        </p:grpSpPr>
        <p:sp>
          <p:nvSpPr>
            <p:cNvPr id="3" name="TextBox 2"/>
            <p:cNvSpPr txBox="1"/>
            <p:nvPr/>
          </p:nvSpPr>
          <p:spPr bwMode="auto">
            <a:xfrm>
              <a:off x="1042822" y="272386"/>
              <a:ext cx="1415723" cy="465503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随堂检测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4" y="0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4" y="0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4" y="0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23" name="表格 22"/>
          <p:cNvGraphicFramePr>
            <a:graphicFrameLocks noGrp="1"/>
          </p:cNvGraphicFramePr>
          <p:nvPr/>
        </p:nvGraphicFramePr>
        <p:xfrm>
          <a:off x="3124200" y="2038350"/>
          <a:ext cx="3505200" cy="838200"/>
        </p:xfrm>
        <a:graphic>
          <a:graphicData uri="http://schemas.openxmlformats.org/drawingml/2006/table">
            <a:tbl>
              <a:tblPr/>
              <a:tblGrid>
                <a:gridCol w="2561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41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8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41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88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41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889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191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i="1" kern="10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x</a:t>
                      </a:r>
                      <a:endParaRPr lang="zh-CN" sz="1100" kern="100" dirty="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0</a:t>
                      </a:r>
                      <a:endParaRPr lang="zh-CN" sz="1100" kern="10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1</a:t>
                      </a:r>
                      <a:endParaRPr lang="zh-CN" sz="1100" kern="10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2</a:t>
                      </a:r>
                      <a:endParaRPr lang="zh-CN" sz="1100" kern="100" dirty="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3</a:t>
                      </a:r>
                      <a:endParaRPr lang="zh-CN" sz="1100" kern="10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4</a:t>
                      </a:r>
                      <a:endParaRPr lang="zh-CN" sz="1100" kern="10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5</a:t>
                      </a:r>
                      <a:endParaRPr lang="zh-CN" sz="1100" kern="10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i="1" kern="10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y</a:t>
                      </a:r>
                      <a:endParaRPr lang="zh-CN" sz="1100" kern="10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10</a:t>
                      </a:r>
                      <a:endParaRPr lang="zh-CN" sz="1100" kern="10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10.5</a:t>
                      </a:r>
                      <a:endParaRPr lang="zh-CN" sz="1100" kern="10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11</a:t>
                      </a:r>
                      <a:endParaRPr lang="zh-CN" sz="1100" kern="10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11.5</a:t>
                      </a:r>
                      <a:endParaRPr lang="zh-CN" sz="1100" kern="10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12</a:t>
                      </a:r>
                      <a:endParaRPr lang="zh-CN" sz="1100" kern="10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12.5</a:t>
                      </a:r>
                      <a:endParaRPr lang="zh-CN" sz="1100" kern="100" dirty="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92368" y="687229"/>
            <a:ext cx="9051635" cy="415498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8175" algn="l"/>
              </a:tabLst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、骆驼被称为“沙漠之舟”，它的体温随时间的变化而变化，在这一问题中，因变量是（  ）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8175" algn="l"/>
              </a:tabLst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、沙漠                 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、体温                     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、时间                   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、骆驼                                 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8175" algn="l"/>
              </a:tabLst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、弹簧挂上物体后会伸长，测得一弹簧的长度</a:t>
            </a:r>
            <a:r>
              <a:rPr kumimoji="0" lang="en-US" altLang="zh-CN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kumimoji="0" lang="en-US" altLang="zh-CN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cm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）与所挂的物体的重量</a:t>
            </a:r>
            <a:r>
              <a:rPr kumimoji="0" lang="en-US" altLang="zh-CN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kumimoji="0" lang="en-US" altLang="zh-CN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kg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）间有下面的关系：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8175" algn="l"/>
              </a:tabLst>
            </a:pPr>
            <a:endParaRPr kumimoji="0" lang="en-US" altLang="zh-CN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8175" algn="l"/>
              </a:tabLst>
            </a:pPr>
            <a:endParaRPr lang="en-US" altLang="zh-CN" sz="16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8175" algn="l"/>
              </a:tabLst>
            </a:pP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下列说法不正确的是（   ）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8175" algn="l"/>
              </a:tabLst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kumimoji="0" lang="en-US" altLang="zh-CN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</a:t>
            </a:r>
            <a:r>
              <a:rPr kumimoji="0" lang="en-US" altLang="zh-CN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都是变量，</a:t>
            </a:r>
            <a:r>
              <a:rPr kumimoji="0" lang="en-US" altLang="zh-CN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是自变量，</a:t>
            </a:r>
            <a:r>
              <a:rPr kumimoji="0" lang="en-US" altLang="zh-CN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是因变量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8175" algn="l"/>
              </a:tabLst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、弹簧不挂重物时的长度为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0</a:t>
            </a:r>
            <a:r>
              <a:rPr kumimoji="0" lang="en-US" altLang="zh-CN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cm</a:t>
            </a:r>
            <a:endParaRPr kumimoji="0" lang="en-US" altLang="zh-CN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8175" algn="l"/>
              </a:tabLst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、物体质量每增加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kumimoji="0" lang="en-US" altLang="zh-CN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kg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，弹簧长度</a:t>
            </a:r>
            <a:r>
              <a:rPr kumimoji="0" lang="en-US" altLang="zh-CN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增加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0.5</a:t>
            </a:r>
            <a:r>
              <a:rPr kumimoji="0" lang="en-US" altLang="zh-CN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cm</a:t>
            </a:r>
            <a:endParaRPr kumimoji="0" lang="en-US" altLang="zh-CN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8175" algn="l"/>
              </a:tabLst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、所挂物体质量为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7</a:t>
            </a:r>
            <a:r>
              <a:rPr kumimoji="0" lang="en-US" altLang="zh-CN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kg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时，弹簧长度为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13.5</a:t>
            </a:r>
            <a:r>
              <a:rPr kumimoji="0" lang="en-US" altLang="zh-CN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cm</a:t>
            </a:r>
            <a:endParaRPr kumimoji="0" lang="en-US" altLang="zh-CN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382000" y="706529"/>
            <a:ext cx="320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endParaRPr lang="zh-CN" altLang="en-US" sz="1600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428472" y="2876551"/>
            <a:ext cx="320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endParaRPr lang="zh-CN" altLang="en-US" sz="1600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5"/>
          <p:cNvGrpSpPr/>
          <p:nvPr/>
        </p:nvGrpSpPr>
        <p:grpSpPr bwMode="auto">
          <a:xfrm>
            <a:off x="268126" y="122841"/>
            <a:ext cx="2179360" cy="515210"/>
            <a:chOff x="279260" y="218396"/>
            <a:chExt cx="2179285" cy="519493"/>
          </a:xfrm>
        </p:grpSpPr>
        <p:sp>
          <p:nvSpPr>
            <p:cNvPr id="3" name="TextBox 2"/>
            <p:cNvSpPr txBox="1"/>
            <p:nvPr/>
          </p:nvSpPr>
          <p:spPr bwMode="auto">
            <a:xfrm>
              <a:off x="1042822" y="272386"/>
              <a:ext cx="1415723" cy="465503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随堂检测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2361967" y="3681219"/>
          <a:ext cx="4754930" cy="1349026"/>
        </p:xfrm>
        <a:graphic>
          <a:graphicData uri="http://schemas.openxmlformats.org/drawingml/2006/table">
            <a:tbl>
              <a:tblPr/>
              <a:tblGrid>
                <a:gridCol w="10903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35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35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35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35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35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35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2351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7451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时间</a:t>
                      </a:r>
                      <a:r>
                        <a:rPr lang="en-US" sz="1600" kern="100" dirty="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/</a:t>
                      </a:r>
                      <a:r>
                        <a:rPr lang="zh-CN" sz="1600" kern="100" dirty="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小时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0</a:t>
                      </a:r>
                      <a:endParaRPr lang="zh-CN" sz="1600" kern="10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4</a:t>
                      </a:r>
                      <a:endParaRPr lang="zh-CN" sz="1600" kern="10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8</a:t>
                      </a:r>
                      <a:endParaRPr lang="zh-CN" sz="1600" kern="10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12</a:t>
                      </a:r>
                      <a:endParaRPr lang="zh-CN" sz="1600" kern="10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16</a:t>
                      </a:r>
                      <a:endParaRPr lang="zh-CN" sz="1600" kern="10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20</a:t>
                      </a:r>
                      <a:endParaRPr lang="zh-CN" sz="1600" kern="10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24</a:t>
                      </a:r>
                      <a:endParaRPr lang="zh-CN" sz="1600" kern="10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451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水位</a:t>
                      </a:r>
                      <a:r>
                        <a:rPr lang="en-US" sz="1600" kern="10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/</a:t>
                      </a:r>
                      <a:r>
                        <a:rPr lang="zh-CN" sz="1600" kern="10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米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2</a:t>
                      </a:r>
                      <a:endParaRPr lang="zh-CN" sz="1600" kern="10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2.5</a:t>
                      </a:r>
                      <a:endParaRPr lang="zh-CN" sz="1600" kern="100" dirty="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3</a:t>
                      </a:r>
                      <a:endParaRPr lang="zh-CN" sz="1600" kern="10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4</a:t>
                      </a:r>
                      <a:endParaRPr lang="zh-CN" sz="1600" kern="10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5</a:t>
                      </a:r>
                      <a:endParaRPr lang="zh-CN" sz="1600" kern="10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6</a:t>
                      </a:r>
                      <a:endParaRPr lang="zh-CN" sz="1600" kern="10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8</a:t>
                      </a:r>
                      <a:endParaRPr lang="zh-CN" sz="1600" kern="100" dirty="0"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304912" y="895354"/>
            <a:ext cx="8458200" cy="258532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、烧一壶水，十分钟后水开了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在这一过程中，</a:t>
            </a:r>
            <a:r>
              <a:rPr kumimoji="0" lang="zh-CN" altLang="en-US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           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是变量，</a:t>
            </a:r>
            <a:endParaRPr kumimoji="0" lang="en-US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是自变量，</a:t>
            </a:r>
            <a:r>
              <a:rPr kumimoji="0" lang="zh-CN" altLang="en-US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是因变量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 marL="0" marR="0" lvl="0" indent="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、某河受暴雨袭击，某天此河水的水位记录为下表：</a:t>
            </a:r>
          </a:p>
          <a:p>
            <a:pPr marL="0" marR="0" lvl="0" indent="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）表中反映了</a:t>
            </a:r>
            <a:r>
              <a:rPr kumimoji="0" lang="zh-CN" altLang="en-US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和</a:t>
            </a:r>
            <a:r>
              <a:rPr kumimoji="0" lang="zh-CN" altLang="en-US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之间的关系，自变量是</a:t>
            </a:r>
            <a:r>
              <a:rPr kumimoji="0" lang="zh-CN" altLang="en-US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，因变量是</a:t>
            </a:r>
            <a:r>
              <a:rPr kumimoji="0" lang="zh-CN" altLang="en-US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 marL="0" marR="0" lvl="0" indent="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12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小时，水位是</a:t>
            </a:r>
            <a:r>
              <a:rPr kumimoji="0" lang="zh-CN" altLang="en-US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 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 </a:t>
            </a:r>
          </a:p>
          <a:p>
            <a:pPr marL="0" marR="0" lvl="0" indent="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）水位上升最快的时间段是</a:t>
            </a:r>
            <a:r>
              <a:rPr kumimoji="0" lang="zh-CN" altLang="en-US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00488" y="895352"/>
            <a:ext cx="180049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时间和水温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1276352"/>
            <a:ext cx="1107996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时间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65402" y="1298173"/>
            <a:ext cx="1107996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水温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33900" y="2159036"/>
            <a:ext cx="185820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时间     水位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55213" y="2159036"/>
            <a:ext cx="1107996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时间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467600" y="2122915"/>
            <a:ext cx="1107996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水位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82372" y="2512068"/>
            <a:ext cx="94128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4m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77548" y="2961049"/>
            <a:ext cx="1261884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20--24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5"/>
          <p:cNvGrpSpPr/>
          <p:nvPr/>
        </p:nvGrpSpPr>
        <p:grpSpPr bwMode="auto">
          <a:xfrm>
            <a:off x="268126" y="122841"/>
            <a:ext cx="2179360" cy="515211"/>
            <a:chOff x="279260" y="218396"/>
            <a:chExt cx="2179008" cy="519193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1042725" y="272355"/>
              <a:ext cx="1415543" cy="465234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课堂小结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TextBox 6"/>
          <p:cNvSpPr txBox="1"/>
          <p:nvPr/>
        </p:nvSpPr>
        <p:spPr>
          <a:xfrm>
            <a:off x="3200400" y="1200150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本节课都学到了什么？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AutoShape 3"/>
          <p:cNvSpPr>
            <a:spLocks noChangeArrowheads="1"/>
          </p:cNvSpPr>
          <p:nvPr/>
        </p:nvSpPr>
        <p:spPr bwMode="auto">
          <a:xfrm>
            <a:off x="1446216" y="2541590"/>
            <a:ext cx="1368425" cy="365833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rgbClr val="FFFF00"/>
            </a:solidFill>
            <a:miter lim="800000"/>
          </a:ln>
        </p:spPr>
        <p:txBody>
          <a:bodyPr wrap="none" anchor="ctr"/>
          <a:lstStyle/>
          <a:p>
            <a:pPr algn="ctr" eaLnBrk="1" hangingPunct="1"/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变   量</a:t>
            </a:r>
          </a:p>
        </p:txBody>
      </p:sp>
      <p:grpSp>
        <p:nvGrpSpPr>
          <p:cNvPr id="11" name="Group 6"/>
          <p:cNvGrpSpPr/>
          <p:nvPr/>
        </p:nvGrpSpPr>
        <p:grpSpPr bwMode="auto">
          <a:xfrm>
            <a:off x="3678237" y="1978026"/>
            <a:ext cx="1512888" cy="1371622"/>
            <a:chOff x="0" y="0"/>
            <a:chExt cx="953" cy="1361"/>
          </a:xfrm>
          <a:solidFill>
            <a:schemeClr val="accent1"/>
          </a:solidFill>
        </p:grpSpPr>
        <p:sp>
          <p:nvSpPr>
            <p:cNvPr id="12" name="AutoShape 7"/>
            <p:cNvSpPr>
              <a:spLocks noChangeArrowheads="1"/>
            </p:cNvSpPr>
            <p:nvPr/>
          </p:nvSpPr>
          <p:spPr bwMode="auto">
            <a:xfrm>
              <a:off x="0" y="0"/>
              <a:ext cx="953" cy="408"/>
            </a:xfrm>
            <a:prstGeom prst="flowChartAlternateProcess">
              <a:avLst/>
            </a:prstGeom>
            <a:grpFill/>
            <a:ln w="9525">
              <a:solidFill>
                <a:srgbClr val="FFFF00"/>
              </a:solidFill>
              <a:miter lim="800000"/>
            </a:ln>
          </p:spPr>
          <p:txBody>
            <a:bodyPr wrap="none" anchor="ctr"/>
            <a:lstStyle/>
            <a:p>
              <a:pPr algn="ctr" eaLnBrk="1" hangingPunct="1"/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自变量</a:t>
              </a:r>
            </a:p>
          </p:txBody>
        </p:sp>
        <p:sp>
          <p:nvSpPr>
            <p:cNvPr id="13" name="AutoShape 8"/>
            <p:cNvSpPr>
              <a:spLocks noChangeArrowheads="1"/>
            </p:cNvSpPr>
            <p:nvPr/>
          </p:nvSpPr>
          <p:spPr bwMode="auto">
            <a:xfrm>
              <a:off x="0" y="998"/>
              <a:ext cx="953" cy="363"/>
            </a:xfrm>
            <a:prstGeom prst="flowChartAlternateProcess">
              <a:avLst/>
            </a:prstGeom>
            <a:grpFill/>
            <a:ln w="9525">
              <a:solidFill>
                <a:srgbClr val="FFFF00"/>
              </a:solidFill>
              <a:miter lim="800000"/>
            </a:ln>
          </p:spPr>
          <p:txBody>
            <a:bodyPr wrap="none" anchor="ctr"/>
            <a:lstStyle/>
            <a:p>
              <a:pPr algn="ctr" eaLnBrk="1" hangingPunct="1"/>
              <a:r>
                <a: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rPr>
                <a:t>因变量</a:t>
              </a:r>
            </a:p>
          </p:txBody>
        </p:sp>
      </p:grpSp>
      <p:grpSp>
        <p:nvGrpSpPr>
          <p:cNvPr id="14" name="Group 9"/>
          <p:cNvGrpSpPr/>
          <p:nvPr/>
        </p:nvGrpSpPr>
        <p:grpSpPr bwMode="auto">
          <a:xfrm>
            <a:off x="5191129" y="1979613"/>
            <a:ext cx="2274887" cy="411184"/>
            <a:chOff x="0" y="0"/>
            <a:chExt cx="1996" cy="408"/>
          </a:xfrm>
          <a:solidFill>
            <a:schemeClr val="accent1"/>
          </a:solidFill>
        </p:grpSpPr>
        <p:sp>
          <p:nvSpPr>
            <p:cNvPr id="15" name="AutoShape 10"/>
            <p:cNvSpPr>
              <a:spLocks noChangeArrowheads="1"/>
            </p:cNvSpPr>
            <p:nvPr/>
          </p:nvSpPr>
          <p:spPr bwMode="auto">
            <a:xfrm>
              <a:off x="363" y="0"/>
              <a:ext cx="1633" cy="408"/>
            </a:xfrm>
            <a:prstGeom prst="flowChartAlternateProcess">
              <a:avLst/>
            </a:prstGeom>
            <a:grpFill/>
            <a:ln w="9525">
              <a:solidFill>
                <a:srgbClr val="FFFF00"/>
              </a:solidFill>
              <a:miter lim="800000"/>
            </a:ln>
          </p:spPr>
          <p:txBody>
            <a:bodyPr wrap="none" anchor="ctr"/>
            <a:lstStyle/>
            <a:p>
              <a:pPr algn="ctr" eaLnBrk="1" hangingPunct="1"/>
              <a:r>
                <a: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rPr>
                <a:t>主动变化的量</a:t>
              </a:r>
            </a:p>
          </p:txBody>
        </p:sp>
        <p:sp>
          <p:nvSpPr>
            <p:cNvPr id="16" name="Line 11"/>
            <p:cNvSpPr>
              <a:spLocks noChangeShapeType="1"/>
            </p:cNvSpPr>
            <p:nvPr/>
          </p:nvSpPr>
          <p:spPr bwMode="auto">
            <a:xfrm>
              <a:off x="0" y="227"/>
              <a:ext cx="363" cy="0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tailEnd type="stealth" w="sm" len="lg"/>
            </a:ln>
          </p:spPr>
          <p:txBody>
            <a:bodyPr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7" name="Group 12"/>
          <p:cNvGrpSpPr/>
          <p:nvPr/>
        </p:nvGrpSpPr>
        <p:grpSpPr bwMode="auto">
          <a:xfrm>
            <a:off x="5180013" y="2998788"/>
            <a:ext cx="2438400" cy="411184"/>
            <a:chOff x="0" y="0"/>
            <a:chExt cx="2041" cy="408"/>
          </a:xfrm>
          <a:solidFill>
            <a:schemeClr val="accent1"/>
          </a:solidFill>
        </p:grpSpPr>
        <p:sp>
          <p:nvSpPr>
            <p:cNvPr id="18" name="AutoShape 13"/>
            <p:cNvSpPr>
              <a:spLocks noChangeArrowheads="1"/>
            </p:cNvSpPr>
            <p:nvPr/>
          </p:nvSpPr>
          <p:spPr bwMode="auto">
            <a:xfrm>
              <a:off x="408" y="0"/>
              <a:ext cx="1633" cy="408"/>
            </a:xfrm>
            <a:prstGeom prst="flowChartAlternateProcess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 algn="ctr" eaLnBrk="1" hangingPunct="1"/>
              <a:r>
                <a: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rPr>
                <a:t>被动变化的量</a:t>
              </a:r>
            </a:p>
          </p:txBody>
        </p:sp>
        <p:sp>
          <p:nvSpPr>
            <p:cNvPr id="19" name="Line 14"/>
            <p:cNvSpPr>
              <a:spLocks noChangeShapeType="1"/>
            </p:cNvSpPr>
            <p:nvPr/>
          </p:nvSpPr>
          <p:spPr bwMode="auto">
            <a:xfrm>
              <a:off x="0" y="227"/>
              <a:ext cx="363" cy="0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tailEnd type="stealth" w="sm" len="lg"/>
            </a:ln>
          </p:spPr>
          <p:txBody>
            <a:bodyPr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0" name="Group 17"/>
          <p:cNvGrpSpPr/>
          <p:nvPr/>
        </p:nvGrpSpPr>
        <p:grpSpPr bwMode="auto">
          <a:xfrm>
            <a:off x="2743200" y="2266950"/>
            <a:ext cx="863600" cy="960438"/>
            <a:chOff x="0" y="0"/>
            <a:chExt cx="544" cy="953"/>
          </a:xfrm>
          <a:solidFill>
            <a:schemeClr val="accent1"/>
          </a:solidFill>
        </p:grpSpPr>
        <p:sp>
          <p:nvSpPr>
            <p:cNvPr id="21" name="Line 18"/>
            <p:cNvSpPr>
              <a:spLocks noChangeShapeType="1"/>
            </p:cNvSpPr>
            <p:nvPr/>
          </p:nvSpPr>
          <p:spPr bwMode="auto">
            <a:xfrm>
              <a:off x="0" y="477"/>
              <a:ext cx="302" cy="0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2" name="Line 19"/>
            <p:cNvSpPr>
              <a:spLocks noChangeShapeType="1"/>
            </p:cNvSpPr>
            <p:nvPr/>
          </p:nvSpPr>
          <p:spPr bwMode="auto">
            <a:xfrm>
              <a:off x="302" y="0"/>
              <a:ext cx="0" cy="953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3" name="Line 20"/>
            <p:cNvSpPr>
              <a:spLocks noChangeShapeType="1"/>
            </p:cNvSpPr>
            <p:nvPr/>
          </p:nvSpPr>
          <p:spPr bwMode="auto">
            <a:xfrm>
              <a:off x="302" y="0"/>
              <a:ext cx="242" cy="0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tailEnd type="stealth" w="sm" len="lg"/>
            </a:ln>
          </p:spPr>
          <p:txBody>
            <a:bodyPr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4" name="Line 21"/>
            <p:cNvSpPr>
              <a:spLocks noChangeShapeType="1"/>
            </p:cNvSpPr>
            <p:nvPr/>
          </p:nvSpPr>
          <p:spPr bwMode="auto">
            <a:xfrm>
              <a:off x="302" y="953"/>
              <a:ext cx="242" cy="0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tailEnd type="stealth" w="sm" len="lg"/>
            </a:ln>
          </p:spPr>
          <p:txBody>
            <a:bodyPr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8"/>
          <p:cNvSpPr>
            <a:spLocks noChangeArrowheads="1"/>
          </p:cNvSpPr>
          <p:nvPr/>
        </p:nvSpPr>
        <p:spPr bwMode="auto">
          <a:xfrm>
            <a:off x="1003300" y="233082"/>
            <a:ext cx="2057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个性化作业</a:t>
            </a:r>
          </a:p>
        </p:txBody>
      </p:sp>
      <p:grpSp>
        <p:nvGrpSpPr>
          <p:cNvPr id="3" name="Group 13"/>
          <p:cNvGrpSpPr/>
          <p:nvPr/>
        </p:nvGrpSpPr>
        <p:grpSpPr bwMode="auto">
          <a:xfrm>
            <a:off x="179388" y="193709"/>
            <a:ext cx="792162" cy="551202"/>
            <a:chOff x="258" y="78"/>
            <a:chExt cx="674" cy="457"/>
          </a:xfrm>
        </p:grpSpPr>
        <p:grpSp>
          <p:nvGrpSpPr>
            <p:cNvPr id="4" name="组合 79"/>
            <p:cNvGrpSpPr/>
            <p:nvPr/>
          </p:nvGrpSpPr>
          <p:grpSpPr bwMode="auto">
            <a:xfrm>
              <a:off x="637" y="78"/>
              <a:ext cx="295" cy="457"/>
              <a:chOff x="5235576" y="2735263"/>
              <a:chExt cx="785813" cy="1184275"/>
            </a:xfrm>
          </p:grpSpPr>
          <p:sp>
            <p:nvSpPr>
              <p:cNvPr id="42" name="Freeform 82"/>
              <p:cNvSpPr>
                <a:spLocks noChangeArrowheads="1"/>
              </p:cNvSpPr>
              <p:nvPr/>
            </p:nvSpPr>
            <p:spPr bwMode="auto">
              <a:xfrm>
                <a:off x="5235576" y="2735263"/>
                <a:ext cx="785813" cy="1184275"/>
              </a:xfrm>
              <a:custGeom>
                <a:avLst/>
                <a:gdLst>
                  <a:gd name="T0" fmla="*/ 2147483647 w 209"/>
                  <a:gd name="T1" fmla="*/ 2147483647 h 315"/>
                  <a:gd name="T2" fmla="*/ 2147483647 w 209"/>
                  <a:gd name="T3" fmla="*/ 2147483647 h 315"/>
                  <a:gd name="T4" fmla="*/ 2147483647 w 209"/>
                  <a:gd name="T5" fmla="*/ 2147483647 h 315"/>
                  <a:gd name="T6" fmla="*/ 2147483647 w 209"/>
                  <a:gd name="T7" fmla="*/ 0 h 315"/>
                  <a:gd name="T8" fmla="*/ 2147483647 w 209"/>
                  <a:gd name="T9" fmla="*/ 2147483647 h 315"/>
                  <a:gd name="T10" fmla="*/ 0 w 209"/>
                  <a:gd name="T11" fmla="*/ 2147483647 h 315"/>
                  <a:gd name="T12" fmla="*/ 0 w 209"/>
                  <a:gd name="T13" fmla="*/ 2147483647 h 315"/>
                  <a:gd name="T14" fmla="*/ 0 w 209"/>
                  <a:gd name="T15" fmla="*/ 2147483647 h 315"/>
                  <a:gd name="T16" fmla="*/ 0 w 209"/>
                  <a:gd name="T17" fmla="*/ 2147483647 h 315"/>
                  <a:gd name="T18" fmla="*/ 2147483647 w 209"/>
                  <a:gd name="T19" fmla="*/ 2147483647 h 315"/>
                  <a:gd name="T20" fmla="*/ 2147483647 w 209"/>
                  <a:gd name="T21" fmla="*/ 2147483647 h 315"/>
                  <a:gd name="T22" fmla="*/ 2147483647 w 209"/>
                  <a:gd name="T23" fmla="*/ 2147483647 h 315"/>
                  <a:gd name="T24" fmla="*/ 2147483647 w 209"/>
                  <a:gd name="T25" fmla="*/ 2147483647 h 315"/>
                  <a:gd name="T26" fmla="*/ 2147483647 w 209"/>
                  <a:gd name="T27" fmla="*/ 2147483647 h 315"/>
                  <a:gd name="T28" fmla="*/ 2147483647 w 209"/>
                  <a:gd name="T29" fmla="*/ 2147483647 h 315"/>
                  <a:gd name="T30" fmla="*/ 2147483647 w 209"/>
                  <a:gd name="T31" fmla="*/ 2147483647 h 315"/>
                  <a:gd name="T32" fmla="*/ 2147483647 w 209"/>
                  <a:gd name="T33" fmla="*/ 2147483647 h 315"/>
                  <a:gd name="T34" fmla="*/ 2147483647 w 209"/>
                  <a:gd name="T35" fmla="*/ 2147483647 h 315"/>
                  <a:gd name="T36" fmla="*/ 2147483647 w 209"/>
                  <a:gd name="T37" fmla="*/ 2147483647 h 31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209" h="315">
                    <a:moveTo>
                      <a:pt x="206" y="56"/>
                    </a:moveTo>
                    <a:cubicBezTo>
                      <a:pt x="38" y="1"/>
                      <a:pt x="38" y="1"/>
                      <a:pt x="38" y="1"/>
                    </a:cubicBezTo>
                    <a:cubicBezTo>
                      <a:pt x="37" y="1"/>
                      <a:pt x="37" y="1"/>
                      <a:pt x="37" y="1"/>
                    </a:cubicBezTo>
                    <a:cubicBezTo>
                      <a:pt x="34" y="0"/>
                      <a:pt x="31" y="0"/>
                      <a:pt x="28" y="0"/>
                    </a:cubicBezTo>
                    <a:cubicBezTo>
                      <a:pt x="13" y="0"/>
                      <a:pt x="2" y="11"/>
                      <a:pt x="1" y="25"/>
                    </a:cubicBezTo>
                    <a:cubicBezTo>
                      <a:pt x="1" y="25"/>
                      <a:pt x="0" y="26"/>
                      <a:pt x="0" y="26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0" y="71"/>
                      <a:pt x="0" y="71"/>
                      <a:pt x="0" y="71"/>
                    </a:cubicBezTo>
                    <a:cubicBezTo>
                      <a:pt x="0" y="257"/>
                      <a:pt x="0" y="257"/>
                      <a:pt x="0" y="257"/>
                    </a:cubicBezTo>
                    <a:cubicBezTo>
                      <a:pt x="0" y="258"/>
                      <a:pt x="1" y="260"/>
                      <a:pt x="3" y="260"/>
                    </a:cubicBezTo>
                    <a:cubicBezTo>
                      <a:pt x="171" y="315"/>
                      <a:pt x="171" y="315"/>
                      <a:pt x="171" y="315"/>
                    </a:cubicBezTo>
                    <a:cubicBezTo>
                      <a:pt x="172" y="315"/>
                      <a:pt x="172" y="315"/>
                      <a:pt x="173" y="315"/>
                    </a:cubicBezTo>
                    <a:cubicBezTo>
                      <a:pt x="173" y="315"/>
                      <a:pt x="174" y="315"/>
                      <a:pt x="175" y="315"/>
                    </a:cubicBezTo>
                    <a:cubicBezTo>
                      <a:pt x="176" y="314"/>
                      <a:pt x="176" y="313"/>
                      <a:pt x="176" y="312"/>
                    </a:cubicBezTo>
                    <a:cubicBezTo>
                      <a:pt x="176" y="273"/>
                      <a:pt x="176" y="273"/>
                      <a:pt x="176" y="273"/>
                    </a:cubicBezTo>
                    <a:cubicBezTo>
                      <a:pt x="204" y="283"/>
                      <a:pt x="205" y="283"/>
                      <a:pt x="205" y="283"/>
                    </a:cubicBezTo>
                    <a:cubicBezTo>
                      <a:pt x="207" y="283"/>
                      <a:pt x="209" y="281"/>
                      <a:pt x="209" y="279"/>
                    </a:cubicBezTo>
                    <a:cubicBezTo>
                      <a:pt x="209" y="60"/>
                      <a:pt x="209" y="60"/>
                      <a:pt x="209" y="60"/>
                    </a:cubicBezTo>
                    <a:cubicBezTo>
                      <a:pt x="209" y="58"/>
                      <a:pt x="208" y="57"/>
                      <a:pt x="206" y="56"/>
                    </a:cubicBezTo>
                    <a:close/>
                  </a:path>
                </a:pathLst>
              </a:custGeom>
              <a:solidFill>
                <a:srgbClr val="FF6D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3" name="Freeform 83"/>
              <p:cNvSpPr>
                <a:spLocks noChangeArrowheads="1"/>
              </p:cNvSpPr>
              <p:nvPr/>
            </p:nvSpPr>
            <p:spPr bwMode="auto">
              <a:xfrm>
                <a:off x="5253038" y="2740026"/>
                <a:ext cx="760413" cy="1058863"/>
              </a:xfrm>
              <a:custGeom>
                <a:avLst/>
                <a:gdLst>
                  <a:gd name="T0" fmla="*/ 2147483647 w 202"/>
                  <a:gd name="T1" fmla="*/ 2147483647 h 282"/>
                  <a:gd name="T2" fmla="*/ 2147483647 w 202"/>
                  <a:gd name="T3" fmla="*/ 2147483647 h 282"/>
                  <a:gd name="T4" fmla="*/ 2147483647 w 202"/>
                  <a:gd name="T5" fmla="*/ 2147483647 h 282"/>
                  <a:gd name="T6" fmla="*/ 2147483647 w 202"/>
                  <a:gd name="T7" fmla="*/ 2147483647 h 282"/>
                  <a:gd name="T8" fmla="*/ 2147483647 w 202"/>
                  <a:gd name="T9" fmla="*/ 2147483647 h 282"/>
                  <a:gd name="T10" fmla="*/ 2147483647 w 202"/>
                  <a:gd name="T11" fmla="*/ 0 h 282"/>
                  <a:gd name="T12" fmla="*/ 0 w 202"/>
                  <a:gd name="T13" fmla="*/ 2147483647 h 282"/>
                  <a:gd name="T14" fmla="*/ 2147483647 w 202"/>
                  <a:gd name="T15" fmla="*/ 2147483647 h 282"/>
                  <a:gd name="T16" fmla="*/ 2147483647 w 202"/>
                  <a:gd name="T17" fmla="*/ 2147483647 h 282"/>
                  <a:gd name="T18" fmla="*/ 2147483647 w 202"/>
                  <a:gd name="T19" fmla="*/ 2147483647 h 282"/>
                  <a:gd name="T20" fmla="*/ 2147483647 w 202"/>
                  <a:gd name="T21" fmla="*/ 2147483647 h 282"/>
                  <a:gd name="T22" fmla="*/ 2147483647 w 202"/>
                  <a:gd name="T23" fmla="*/ 2147483647 h 282"/>
                  <a:gd name="T24" fmla="*/ 2147483647 w 202"/>
                  <a:gd name="T25" fmla="*/ 2147483647 h 28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02" h="282">
                    <a:moveTo>
                      <a:pt x="200" y="282"/>
                    </a:moveTo>
                    <a:cubicBezTo>
                      <a:pt x="201" y="282"/>
                      <a:pt x="201" y="282"/>
                      <a:pt x="202" y="281"/>
                    </a:cubicBezTo>
                    <a:cubicBezTo>
                      <a:pt x="201" y="58"/>
                      <a:pt x="201" y="58"/>
                      <a:pt x="201" y="58"/>
                    </a:cubicBezTo>
                    <a:cubicBezTo>
                      <a:pt x="31" y="3"/>
                      <a:pt x="31" y="3"/>
                      <a:pt x="31" y="3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28" y="1"/>
                      <a:pt x="24" y="0"/>
                      <a:pt x="21" y="0"/>
                    </a:cubicBezTo>
                    <a:cubicBezTo>
                      <a:pt x="10" y="0"/>
                      <a:pt x="1" y="10"/>
                      <a:pt x="0" y="22"/>
                    </a:cubicBezTo>
                    <a:cubicBezTo>
                      <a:pt x="1" y="24"/>
                      <a:pt x="2" y="30"/>
                      <a:pt x="5" y="32"/>
                    </a:cubicBezTo>
                    <a:cubicBezTo>
                      <a:pt x="9" y="34"/>
                      <a:pt x="15" y="36"/>
                      <a:pt x="15" y="36"/>
                    </a:cubicBezTo>
                    <a:cubicBezTo>
                      <a:pt x="173" y="90"/>
                      <a:pt x="173" y="90"/>
                      <a:pt x="173" y="90"/>
                    </a:cubicBezTo>
                    <a:cubicBezTo>
                      <a:pt x="175" y="91"/>
                      <a:pt x="176" y="92"/>
                      <a:pt x="176" y="94"/>
                    </a:cubicBezTo>
                    <a:cubicBezTo>
                      <a:pt x="176" y="274"/>
                      <a:pt x="176" y="274"/>
                      <a:pt x="176" y="274"/>
                    </a:cubicBezTo>
                    <a:cubicBezTo>
                      <a:pt x="199" y="282"/>
                      <a:pt x="200" y="282"/>
                      <a:pt x="200" y="282"/>
                    </a:cubicBezTo>
                    <a:close/>
                  </a:path>
                </a:pathLst>
              </a:custGeom>
              <a:solidFill>
                <a:srgbClr val="DE3F1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" name="Freeform 84"/>
              <p:cNvSpPr>
                <a:spLocks noChangeArrowheads="1"/>
              </p:cNvSpPr>
              <p:nvPr/>
            </p:nvSpPr>
            <p:spPr bwMode="auto">
              <a:xfrm>
                <a:off x="5265738" y="2762251"/>
                <a:ext cx="728663" cy="1066800"/>
              </a:xfrm>
              <a:custGeom>
                <a:avLst/>
                <a:gdLst>
                  <a:gd name="T0" fmla="*/ 2147483647 w 194"/>
                  <a:gd name="T1" fmla="*/ 2147483647 h 284"/>
                  <a:gd name="T2" fmla="*/ 2147483647 w 194"/>
                  <a:gd name="T3" fmla="*/ 2147483647 h 284"/>
                  <a:gd name="T4" fmla="*/ 2147483647 w 194"/>
                  <a:gd name="T5" fmla="*/ 2147483647 h 284"/>
                  <a:gd name="T6" fmla="*/ 2147483647 w 194"/>
                  <a:gd name="T7" fmla="*/ 2147483647 h 284"/>
                  <a:gd name="T8" fmla="*/ 2147483647 w 194"/>
                  <a:gd name="T9" fmla="*/ 2147483647 h 284"/>
                  <a:gd name="T10" fmla="*/ 2147483647 w 194"/>
                  <a:gd name="T11" fmla="*/ 2147483647 h 284"/>
                  <a:gd name="T12" fmla="*/ 2147483647 w 194"/>
                  <a:gd name="T13" fmla="*/ 2147483647 h 284"/>
                  <a:gd name="T14" fmla="*/ 2147483647 w 194"/>
                  <a:gd name="T15" fmla="*/ 0 h 284"/>
                  <a:gd name="T16" fmla="*/ 0 w 194"/>
                  <a:gd name="T17" fmla="*/ 2147483647 h 284"/>
                  <a:gd name="T18" fmla="*/ 2147483647 w 194"/>
                  <a:gd name="T19" fmla="*/ 2147483647 h 284"/>
                  <a:gd name="T20" fmla="*/ 2147483647 w 194"/>
                  <a:gd name="T21" fmla="*/ 2147483647 h 284"/>
                  <a:gd name="T22" fmla="*/ 2147483647 w 194"/>
                  <a:gd name="T23" fmla="*/ 2147483647 h 284"/>
                  <a:gd name="T24" fmla="*/ 2147483647 w 194"/>
                  <a:gd name="T25" fmla="*/ 2147483647 h 2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94" h="284">
                    <a:moveTo>
                      <a:pt x="168" y="85"/>
                    </a:moveTo>
                    <a:cubicBezTo>
                      <a:pt x="168" y="284"/>
                      <a:pt x="168" y="284"/>
                      <a:pt x="168" y="284"/>
                    </a:cubicBezTo>
                    <a:cubicBezTo>
                      <a:pt x="172" y="278"/>
                      <a:pt x="178" y="273"/>
                      <a:pt x="186" y="273"/>
                    </a:cubicBezTo>
                    <a:cubicBezTo>
                      <a:pt x="188" y="273"/>
                      <a:pt x="191" y="274"/>
                      <a:pt x="194" y="275"/>
                    </a:cubicBezTo>
                    <a:cubicBezTo>
                      <a:pt x="194" y="55"/>
                      <a:pt x="194" y="55"/>
                      <a:pt x="194" y="55"/>
                    </a:cubicBezTo>
                    <a:cubicBezTo>
                      <a:pt x="30" y="2"/>
                      <a:pt x="30" y="2"/>
                      <a:pt x="30" y="2"/>
                    </a:cubicBezTo>
                    <a:cubicBezTo>
                      <a:pt x="29" y="2"/>
                      <a:pt x="29" y="2"/>
                      <a:pt x="29" y="2"/>
                    </a:cubicBezTo>
                    <a:cubicBezTo>
                      <a:pt x="26" y="0"/>
                      <a:pt x="23" y="0"/>
                      <a:pt x="20" y="0"/>
                    </a:cubicBezTo>
                    <a:cubicBezTo>
                      <a:pt x="9" y="0"/>
                      <a:pt x="0" y="8"/>
                      <a:pt x="0" y="19"/>
                    </a:cubicBezTo>
                    <a:cubicBezTo>
                      <a:pt x="0" y="22"/>
                      <a:pt x="1" y="27"/>
                      <a:pt x="5" y="29"/>
                    </a:cubicBezTo>
                    <a:cubicBezTo>
                      <a:pt x="8" y="31"/>
                      <a:pt x="14" y="32"/>
                      <a:pt x="14" y="32"/>
                    </a:cubicBezTo>
                    <a:cubicBezTo>
                      <a:pt x="166" y="82"/>
                      <a:pt x="166" y="82"/>
                      <a:pt x="166" y="82"/>
                    </a:cubicBezTo>
                    <a:cubicBezTo>
                      <a:pt x="167" y="82"/>
                      <a:pt x="168" y="84"/>
                      <a:pt x="168" y="85"/>
                    </a:cubicBezTo>
                    <a:close/>
                  </a:path>
                </a:pathLst>
              </a:custGeom>
              <a:solidFill>
                <a:srgbClr val="D1EC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5" name="Freeform 85"/>
              <p:cNvSpPr>
                <a:spLocks noChangeArrowheads="1"/>
              </p:cNvSpPr>
              <p:nvPr/>
            </p:nvSpPr>
            <p:spPr bwMode="auto">
              <a:xfrm>
                <a:off x="5878513" y="2960688"/>
                <a:ext cx="115888" cy="868363"/>
              </a:xfrm>
              <a:custGeom>
                <a:avLst/>
                <a:gdLst>
                  <a:gd name="T0" fmla="*/ 2147483647 w 31"/>
                  <a:gd name="T1" fmla="*/ 2147483647 h 231"/>
                  <a:gd name="T2" fmla="*/ 2147483647 w 31"/>
                  <a:gd name="T3" fmla="*/ 2147483647 h 231"/>
                  <a:gd name="T4" fmla="*/ 2147483647 w 31"/>
                  <a:gd name="T5" fmla="*/ 2147483647 h 231"/>
                  <a:gd name="T6" fmla="*/ 2147483647 w 31"/>
                  <a:gd name="T7" fmla="*/ 0 h 231"/>
                  <a:gd name="T8" fmla="*/ 2147483647 w 31"/>
                  <a:gd name="T9" fmla="*/ 0 h 231"/>
                  <a:gd name="T10" fmla="*/ 0 w 31"/>
                  <a:gd name="T11" fmla="*/ 2147483647 h 231"/>
                  <a:gd name="T12" fmla="*/ 2147483647 w 31"/>
                  <a:gd name="T13" fmla="*/ 2147483647 h 231"/>
                  <a:gd name="T14" fmla="*/ 2147483647 w 31"/>
                  <a:gd name="T15" fmla="*/ 2147483647 h 231"/>
                  <a:gd name="T16" fmla="*/ 2147483647 w 31"/>
                  <a:gd name="T17" fmla="*/ 2147483647 h 231"/>
                  <a:gd name="T18" fmla="*/ 2147483647 w 31"/>
                  <a:gd name="T19" fmla="*/ 2147483647 h 231"/>
                  <a:gd name="T20" fmla="*/ 2147483647 w 31"/>
                  <a:gd name="T21" fmla="*/ 2147483647 h 23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1" h="231">
                    <a:moveTo>
                      <a:pt x="23" y="220"/>
                    </a:moveTo>
                    <a:cubicBezTo>
                      <a:pt x="25" y="220"/>
                      <a:pt x="28" y="221"/>
                      <a:pt x="31" y="222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3" y="0"/>
                      <a:pt x="22" y="0"/>
                      <a:pt x="21" y="0"/>
                    </a:cubicBezTo>
                    <a:cubicBezTo>
                      <a:pt x="10" y="0"/>
                      <a:pt x="1" y="9"/>
                      <a:pt x="0" y="20"/>
                    </a:cubicBezTo>
                    <a:cubicBezTo>
                      <a:pt x="1" y="22"/>
                      <a:pt x="2" y="27"/>
                      <a:pt x="4" y="29"/>
                    </a:cubicBezTo>
                    <a:cubicBezTo>
                      <a:pt x="4" y="30"/>
                      <a:pt x="4" y="30"/>
                      <a:pt x="4" y="30"/>
                    </a:cubicBezTo>
                    <a:cubicBezTo>
                      <a:pt x="5" y="30"/>
                      <a:pt x="5" y="31"/>
                      <a:pt x="5" y="32"/>
                    </a:cubicBezTo>
                    <a:cubicBezTo>
                      <a:pt x="5" y="231"/>
                      <a:pt x="5" y="231"/>
                      <a:pt x="5" y="231"/>
                    </a:cubicBezTo>
                    <a:cubicBezTo>
                      <a:pt x="9" y="225"/>
                      <a:pt x="15" y="220"/>
                      <a:pt x="23" y="22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" name="组合 117"/>
            <p:cNvGrpSpPr/>
            <p:nvPr/>
          </p:nvGrpSpPr>
          <p:grpSpPr bwMode="auto">
            <a:xfrm>
              <a:off x="305" y="218"/>
              <a:ext cx="372" cy="115"/>
              <a:chOff x="4348163" y="3097213"/>
              <a:chExt cx="992188" cy="300038"/>
            </a:xfrm>
          </p:grpSpPr>
          <p:sp>
            <p:nvSpPr>
              <p:cNvPr id="39" name="Freeform 116"/>
              <p:cNvSpPr>
                <a:spLocks noChangeArrowheads="1"/>
              </p:cNvSpPr>
              <p:nvPr/>
            </p:nvSpPr>
            <p:spPr bwMode="auto">
              <a:xfrm>
                <a:off x="4348163" y="3097213"/>
                <a:ext cx="992188" cy="231775"/>
              </a:xfrm>
              <a:custGeom>
                <a:avLst/>
                <a:gdLst>
                  <a:gd name="T0" fmla="*/ 0 w 264"/>
                  <a:gd name="T1" fmla="*/ 2147483647 h 62"/>
                  <a:gd name="T2" fmla="*/ 2147483647 w 264"/>
                  <a:gd name="T3" fmla="*/ 2147483647 h 62"/>
                  <a:gd name="T4" fmla="*/ 2147483647 w 264"/>
                  <a:gd name="T5" fmla="*/ 2147483647 h 62"/>
                  <a:gd name="T6" fmla="*/ 2147483647 w 264"/>
                  <a:gd name="T7" fmla="*/ 2147483647 h 62"/>
                  <a:gd name="T8" fmla="*/ 2147483647 w 264"/>
                  <a:gd name="T9" fmla="*/ 2147483647 h 62"/>
                  <a:gd name="T10" fmla="*/ 0 w 264"/>
                  <a:gd name="T11" fmla="*/ 2147483647 h 62"/>
                  <a:gd name="T12" fmla="*/ 0 w 264"/>
                  <a:gd name="T13" fmla="*/ 0 h 62"/>
                  <a:gd name="T14" fmla="*/ 2147483647 w 264"/>
                  <a:gd name="T15" fmla="*/ 0 h 62"/>
                  <a:gd name="T16" fmla="*/ 2147483647 w 264"/>
                  <a:gd name="T17" fmla="*/ 2147483647 h 62"/>
                  <a:gd name="T18" fmla="*/ 2147483647 w 264"/>
                  <a:gd name="T19" fmla="*/ 2147483647 h 62"/>
                  <a:gd name="T20" fmla="*/ 2147483647 w 264"/>
                  <a:gd name="T21" fmla="*/ 2147483647 h 62"/>
                  <a:gd name="T22" fmla="*/ 0 w 264"/>
                  <a:gd name="T23" fmla="*/ 2147483647 h 62"/>
                  <a:gd name="T24" fmla="*/ 0 w 264"/>
                  <a:gd name="T25" fmla="*/ 2147483647 h 6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64" h="62">
                    <a:moveTo>
                      <a:pt x="0" y="55"/>
                    </a:moveTo>
                    <a:cubicBezTo>
                      <a:pt x="2" y="55"/>
                      <a:pt x="4" y="55"/>
                      <a:pt x="6" y="55"/>
                    </a:cubicBezTo>
                    <a:cubicBezTo>
                      <a:pt x="8" y="55"/>
                      <a:pt x="10" y="53"/>
                      <a:pt x="10" y="51"/>
                    </a:cubicBezTo>
                    <a:cubicBezTo>
                      <a:pt x="10" y="38"/>
                      <a:pt x="10" y="24"/>
                      <a:pt x="10" y="11"/>
                    </a:cubicBezTo>
                    <a:cubicBezTo>
                      <a:pt x="10" y="9"/>
                      <a:pt x="8" y="7"/>
                      <a:pt x="6" y="7"/>
                    </a:cubicBezTo>
                    <a:cubicBezTo>
                      <a:pt x="4" y="7"/>
                      <a:pt x="2" y="7"/>
                      <a:pt x="0" y="7"/>
                    </a:cubicBezTo>
                    <a:cubicBezTo>
                      <a:pt x="0" y="5"/>
                      <a:pt x="0" y="2"/>
                      <a:pt x="0" y="0"/>
                    </a:cubicBezTo>
                    <a:cubicBezTo>
                      <a:pt x="80" y="0"/>
                      <a:pt x="160" y="0"/>
                      <a:pt x="240" y="0"/>
                    </a:cubicBezTo>
                    <a:cubicBezTo>
                      <a:pt x="246" y="0"/>
                      <a:pt x="255" y="4"/>
                      <a:pt x="258" y="10"/>
                    </a:cubicBezTo>
                    <a:cubicBezTo>
                      <a:pt x="264" y="23"/>
                      <a:pt x="264" y="39"/>
                      <a:pt x="258" y="52"/>
                    </a:cubicBezTo>
                    <a:cubicBezTo>
                      <a:pt x="255" y="58"/>
                      <a:pt x="246" y="62"/>
                      <a:pt x="240" y="62"/>
                    </a:cubicBezTo>
                    <a:cubicBezTo>
                      <a:pt x="160" y="62"/>
                      <a:pt x="80" y="62"/>
                      <a:pt x="0" y="62"/>
                    </a:cubicBezTo>
                    <a:cubicBezTo>
                      <a:pt x="0" y="60"/>
                      <a:pt x="0" y="57"/>
                      <a:pt x="0" y="55"/>
                    </a:cubicBezTo>
                    <a:close/>
                  </a:path>
                </a:pathLst>
              </a:custGeom>
              <a:solidFill>
                <a:srgbClr val="1695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" name="Freeform 117"/>
              <p:cNvSpPr>
                <a:spLocks noChangeArrowheads="1"/>
              </p:cNvSpPr>
              <p:nvPr/>
            </p:nvSpPr>
            <p:spPr bwMode="auto">
              <a:xfrm>
                <a:off x="4370388" y="3122613"/>
                <a:ext cx="942975" cy="184150"/>
              </a:xfrm>
              <a:custGeom>
                <a:avLst/>
                <a:gdLst>
                  <a:gd name="T0" fmla="*/ 2147483647 w 251"/>
                  <a:gd name="T1" fmla="*/ 2147483647 h 49"/>
                  <a:gd name="T2" fmla="*/ 2147483647 w 251"/>
                  <a:gd name="T3" fmla="*/ 2147483647 h 49"/>
                  <a:gd name="T4" fmla="*/ 0 w 251"/>
                  <a:gd name="T5" fmla="*/ 0 h 49"/>
                  <a:gd name="T6" fmla="*/ 2147483647 w 251"/>
                  <a:gd name="T7" fmla="*/ 0 h 49"/>
                  <a:gd name="T8" fmla="*/ 2147483647 w 251"/>
                  <a:gd name="T9" fmla="*/ 2147483647 h 49"/>
                  <a:gd name="T10" fmla="*/ 2147483647 w 251"/>
                  <a:gd name="T11" fmla="*/ 2147483647 h 49"/>
                  <a:gd name="T12" fmla="*/ 2147483647 w 251"/>
                  <a:gd name="T13" fmla="*/ 2147483647 h 49"/>
                  <a:gd name="T14" fmla="*/ 0 w 251"/>
                  <a:gd name="T15" fmla="*/ 2147483647 h 49"/>
                  <a:gd name="T16" fmla="*/ 2147483647 w 251"/>
                  <a:gd name="T17" fmla="*/ 2147483647 h 4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51" h="49">
                    <a:moveTo>
                      <a:pt x="4" y="44"/>
                    </a:moveTo>
                    <a:cubicBezTo>
                      <a:pt x="4" y="31"/>
                      <a:pt x="4" y="17"/>
                      <a:pt x="4" y="4"/>
                    </a:cubicBezTo>
                    <a:cubicBezTo>
                      <a:pt x="4" y="2"/>
                      <a:pt x="2" y="0"/>
                      <a:pt x="0" y="0"/>
                    </a:cubicBezTo>
                    <a:cubicBezTo>
                      <a:pt x="80" y="0"/>
                      <a:pt x="159" y="0"/>
                      <a:pt x="239" y="0"/>
                    </a:cubicBezTo>
                    <a:cubicBezTo>
                      <a:pt x="241" y="0"/>
                      <a:pt x="243" y="1"/>
                      <a:pt x="244" y="3"/>
                    </a:cubicBezTo>
                    <a:cubicBezTo>
                      <a:pt x="251" y="16"/>
                      <a:pt x="251" y="32"/>
                      <a:pt x="244" y="45"/>
                    </a:cubicBezTo>
                    <a:cubicBezTo>
                      <a:pt x="243" y="47"/>
                      <a:pt x="241" y="49"/>
                      <a:pt x="239" y="49"/>
                    </a:cubicBezTo>
                    <a:cubicBezTo>
                      <a:pt x="159" y="48"/>
                      <a:pt x="80" y="48"/>
                      <a:pt x="0" y="48"/>
                    </a:cubicBezTo>
                    <a:cubicBezTo>
                      <a:pt x="2" y="48"/>
                      <a:pt x="4" y="46"/>
                      <a:pt x="4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" name="Freeform 118"/>
              <p:cNvSpPr>
                <a:spLocks noChangeArrowheads="1"/>
              </p:cNvSpPr>
              <p:nvPr/>
            </p:nvSpPr>
            <p:spPr bwMode="auto">
              <a:xfrm>
                <a:off x="5133976" y="3254376"/>
                <a:ext cx="123825" cy="142875"/>
              </a:xfrm>
              <a:custGeom>
                <a:avLst/>
                <a:gdLst>
                  <a:gd name="T0" fmla="*/ 0 w 78"/>
                  <a:gd name="T1" fmla="*/ 2147483647 h 90"/>
                  <a:gd name="T2" fmla="*/ 2147483647 w 78"/>
                  <a:gd name="T3" fmla="*/ 2147483647 h 90"/>
                  <a:gd name="T4" fmla="*/ 2147483647 w 78"/>
                  <a:gd name="T5" fmla="*/ 2147483647 h 90"/>
                  <a:gd name="T6" fmla="*/ 2147483647 w 78"/>
                  <a:gd name="T7" fmla="*/ 0 h 90"/>
                  <a:gd name="T8" fmla="*/ 2147483647 w 78"/>
                  <a:gd name="T9" fmla="*/ 0 h 90"/>
                  <a:gd name="T10" fmla="*/ 0 w 78"/>
                  <a:gd name="T11" fmla="*/ 0 h 90"/>
                  <a:gd name="T12" fmla="*/ 0 w 78"/>
                  <a:gd name="T13" fmla="*/ 2147483647 h 9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78" h="90">
                    <a:moveTo>
                      <a:pt x="0" y="90"/>
                    </a:moveTo>
                    <a:lnTo>
                      <a:pt x="38" y="66"/>
                    </a:lnTo>
                    <a:lnTo>
                      <a:pt x="78" y="90"/>
                    </a:lnTo>
                    <a:lnTo>
                      <a:pt x="78" y="0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FD61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6" name="组合 84"/>
            <p:cNvGrpSpPr/>
            <p:nvPr/>
          </p:nvGrpSpPr>
          <p:grpSpPr bwMode="auto">
            <a:xfrm>
              <a:off x="258" y="390"/>
              <a:ext cx="514" cy="128"/>
              <a:chOff x="4189413" y="3565526"/>
              <a:chExt cx="1373188" cy="331788"/>
            </a:xfrm>
          </p:grpSpPr>
          <p:sp>
            <p:nvSpPr>
              <p:cNvPr id="12" name="Freeform 86"/>
              <p:cNvSpPr>
                <a:spLocks noChangeArrowheads="1"/>
              </p:cNvSpPr>
              <p:nvPr/>
            </p:nvSpPr>
            <p:spPr bwMode="auto">
              <a:xfrm>
                <a:off x="4189413" y="3565526"/>
                <a:ext cx="1373188" cy="331788"/>
              </a:xfrm>
              <a:custGeom>
                <a:avLst/>
                <a:gdLst>
                  <a:gd name="T0" fmla="*/ 2147483647 w 365"/>
                  <a:gd name="T1" fmla="*/ 2147483647 h 88"/>
                  <a:gd name="T2" fmla="*/ 2147483647 w 365"/>
                  <a:gd name="T3" fmla="*/ 2147483647 h 88"/>
                  <a:gd name="T4" fmla="*/ 2147483647 w 365"/>
                  <a:gd name="T5" fmla="*/ 2147483647 h 88"/>
                  <a:gd name="T6" fmla="*/ 2147483647 w 365"/>
                  <a:gd name="T7" fmla="*/ 2147483647 h 88"/>
                  <a:gd name="T8" fmla="*/ 2147483647 w 365"/>
                  <a:gd name="T9" fmla="*/ 2147483647 h 88"/>
                  <a:gd name="T10" fmla="*/ 2147483647 w 365"/>
                  <a:gd name="T11" fmla="*/ 2147483647 h 88"/>
                  <a:gd name="T12" fmla="*/ 2147483647 w 365"/>
                  <a:gd name="T13" fmla="*/ 2147483647 h 88"/>
                  <a:gd name="T14" fmla="*/ 2147483647 w 365"/>
                  <a:gd name="T15" fmla="*/ 2147483647 h 88"/>
                  <a:gd name="T16" fmla="*/ 0 w 365"/>
                  <a:gd name="T17" fmla="*/ 2147483647 h 88"/>
                  <a:gd name="T18" fmla="*/ 0 w 365"/>
                  <a:gd name="T19" fmla="*/ 2147483647 h 88"/>
                  <a:gd name="T20" fmla="*/ 2147483647 w 365"/>
                  <a:gd name="T21" fmla="*/ 0 h 88"/>
                  <a:gd name="T22" fmla="*/ 2147483647 w 365"/>
                  <a:gd name="T23" fmla="*/ 0 h 88"/>
                  <a:gd name="T24" fmla="*/ 2147483647 w 365"/>
                  <a:gd name="T25" fmla="*/ 2147483647 h 8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65" h="88">
                    <a:moveTo>
                      <a:pt x="365" y="7"/>
                    </a:moveTo>
                    <a:cubicBezTo>
                      <a:pt x="360" y="7"/>
                      <a:pt x="360" y="7"/>
                      <a:pt x="360" y="7"/>
                    </a:cubicBezTo>
                    <a:cubicBezTo>
                      <a:pt x="358" y="7"/>
                      <a:pt x="356" y="9"/>
                      <a:pt x="356" y="11"/>
                    </a:cubicBezTo>
                    <a:cubicBezTo>
                      <a:pt x="356" y="77"/>
                      <a:pt x="356" y="77"/>
                      <a:pt x="356" y="77"/>
                    </a:cubicBezTo>
                    <a:cubicBezTo>
                      <a:pt x="356" y="79"/>
                      <a:pt x="358" y="81"/>
                      <a:pt x="360" y="81"/>
                    </a:cubicBezTo>
                    <a:cubicBezTo>
                      <a:pt x="365" y="81"/>
                      <a:pt x="365" y="81"/>
                      <a:pt x="365" y="81"/>
                    </a:cubicBezTo>
                    <a:cubicBezTo>
                      <a:pt x="365" y="88"/>
                      <a:pt x="365" y="88"/>
                      <a:pt x="365" y="88"/>
                    </a:cubicBezTo>
                    <a:cubicBezTo>
                      <a:pt x="10" y="88"/>
                      <a:pt x="10" y="88"/>
                      <a:pt x="10" y="88"/>
                    </a:cubicBezTo>
                    <a:cubicBezTo>
                      <a:pt x="4" y="88"/>
                      <a:pt x="0" y="83"/>
                      <a:pt x="0" y="77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365" y="0"/>
                      <a:pt x="365" y="0"/>
                      <a:pt x="365" y="0"/>
                    </a:cubicBezTo>
                    <a:cubicBezTo>
                      <a:pt x="365" y="7"/>
                      <a:pt x="365" y="7"/>
                      <a:pt x="365" y="7"/>
                    </a:cubicBezTo>
                  </a:path>
                </a:pathLst>
              </a:custGeom>
              <a:solidFill>
                <a:srgbClr val="1695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" name="Freeform 87"/>
              <p:cNvSpPr>
                <a:spLocks noChangeArrowheads="1"/>
              </p:cNvSpPr>
              <p:nvPr/>
            </p:nvSpPr>
            <p:spPr bwMode="auto">
              <a:xfrm>
                <a:off x="4870451" y="3565526"/>
                <a:ext cx="692150" cy="331788"/>
              </a:xfrm>
              <a:custGeom>
                <a:avLst/>
                <a:gdLst>
                  <a:gd name="T0" fmla="*/ 2147483647 w 184"/>
                  <a:gd name="T1" fmla="*/ 2147483647 h 88"/>
                  <a:gd name="T2" fmla="*/ 2147483647 w 184"/>
                  <a:gd name="T3" fmla="*/ 2147483647 h 88"/>
                  <a:gd name="T4" fmla="*/ 2147483647 w 184"/>
                  <a:gd name="T5" fmla="*/ 2147483647 h 88"/>
                  <a:gd name="T6" fmla="*/ 2147483647 w 184"/>
                  <a:gd name="T7" fmla="*/ 2147483647 h 88"/>
                  <a:gd name="T8" fmla="*/ 2147483647 w 184"/>
                  <a:gd name="T9" fmla="*/ 2147483647 h 88"/>
                  <a:gd name="T10" fmla="*/ 2147483647 w 184"/>
                  <a:gd name="T11" fmla="*/ 2147483647 h 88"/>
                  <a:gd name="T12" fmla="*/ 2147483647 w 184"/>
                  <a:gd name="T13" fmla="*/ 2147483647 h 88"/>
                  <a:gd name="T14" fmla="*/ 0 w 184"/>
                  <a:gd name="T15" fmla="*/ 2147483647 h 88"/>
                  <a:gd name="T16" fmla="*/ 0 w 184"/>
                  <a:gd name="T17" fmla="*/ 0 h 88"/>
                  <a:gd name="T18" fmla="*/ 2147483647 w 184"/>
                  <a:gd name="T19" fmla="*/ 0 h 88"/>
                  <a:gd name="T20" fmla="*/ 2147483647 w 184"/>
                  <a:gd name="T21" fmla="*/ 2147483647 h 8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84" h="88">
                    <a:moveTo>
                      <a:pt x="184" y="7"/>
                    </a:moveTo>
                    <a:cubicBezTo>
                      <a:pt x="179" y="7"/>
                      <a:pt x="179" y="7"/>
                      <a:pt x="179" y="7"/>
                    </a:cubicBezTo>
                    <a:cubicBezTo>
                      <a:pt x="177" y="7"/>
                      <a:pt x="175" y="9"/>
                      <a:pt x="175" y="11"/>
                    </a:cubicBezTo>
                    <a:cubicBezTo>
                      <a:pt x="175" y="77"/>
                      <a:pt x="175" y="77"/>
                      <a:pt x="175" y="77"/>
                    </a:cubicBezTo>
                    <a:cubicBezTo>
                      <a:pt x="175" y="79"/>
                      <a:pt x="177" y="81"/>
                      <a:pt x="179" y="81"/>
                    </a:cubicBezTo>
                    <a:cubicBezTo>
                      <a:pt x="184" y="81"/>
                      <a:pt x="184" y="81"/>
                      <a:pt x="184" y="81"/>
                    </a:cubicBezTo>
                    <a:cubicBezTo>
                      <a:pt x="184" y="88"/>
                      <a:pt x="184" y="88"/>
                      <a:pt x="184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84" y="0"/>
                      <a:pt x="184" y="0"/>
                      <a:pt x="184" y="0"/>
                    </a:cubicBezTo>
                    <a:cubicBezTo>
                      <a:pt x="184" y="7"/>
                      <a:pt x="184" y="7"/>
                      <a:pt x="184" y="7"/>
                    </a:cubicBezTo>
                  </a:path>
                </a:pathLst>
              </a:custGeom>
              <a:solidFill>
                <a:srgbClr val="15B0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" name="Freeform 88"/>
              <p:cNvSpPr>
                <a:spLocks noChangeArrowheads="1"/>
              </p:cNvSpPr>
              <p:nvPr/>
            </p:nvSpPr>
            <p:spPr bwMode="auto">
              <a:xfrm>
                <a:off x="4216401" y="3592513"/>
                <a:ext cx="1327150" cy="277813"/>
              </a:xfrm>
              <a:custGeom>
                <a:avLst/>
                <a:gdLst>
                  <a:gd name="T0" fmla="*/ 2147483647 w 353"/>
                  <a:gd name="T1" fmla="*/ 2147483647 h 74"/>
                  <a:gd name="T2" fmla="*/ 2147483647 w 353"/>
                  <a:gd name="T3" fmla="*/ 2147483647 h 74"/>
                  <a:gd name="T4" fmla="*/ 2147483647 w 353"/>
                  <a:gd name="T5" fmla="*/ 2147483647 h 74"/>
                  <a:gd name="T6" fmla="*/ 2147483647 w 353"/>
                  <a:gd name="T7" fmla="*/ 2147483647 h 74"/>
                  <a:gd name="T8" fmla="*/ 0 w 353"/>
                  <a:gd name="T9" fmla="*/ 2147483647 h 74"/>
                  <a:gd name="T10" fmla="*/ 0 w 353"/>
                  <a:gd name="T11" fmla="*/ 2147483647 h 74"/>
                  <a:gd name="T12" fmla="*/ 2147483647 w 353"/>
                  <a:gd name="T13" fmla="*/ 0 h 74"/>
                  <a:gd name="T14" fmla="*/ 2147483647 w 353"/>
                  <a:gd name="T15" fmla="*/ 0 h 74"/>
                  <a:gd name="T16" fmla="*/ 2147483647 w 353"/>
                  <a:gd name="T17" fmla="*/ 2147483647 h 7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53" h="74">
                    <a:moveTo>
                      <a:pt x="349" y="4"/>
                    </a:moveTo>
                    <a:cubicBezTo>
                      <a:pt x="349" y="70"/>
                      <a:pt x="349" y="70"/>
                      <a:pt x="349" y="70"/>
                    </a:cubicBezTo>
                    <a:cubicBezTo>
                      <a:pt x="349" y="72"/>
                      <a:pt x="351" y="74"/>
                      <a:pt x="353" y="74"/>
                    </a:cubicBezTo>
                    <a:cubicBezTo>
                      <a:pt x="3" y="74"/>
                      <a:pt x="3" y="74"/>
                      <a:pt x="3" y="74"/>
                    </a:cubicBezTo>
                    <a:cubicBezTo>
                      <a:pt x="1" y="74"/>
                      <a:pt x="0" y="72"/>
                      <a:pt x="0" y="70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1" y="0"/>
                      <a:pt x="3" y="0"/>
                    </a:cubicBezTo>
                    <a:cubicBezTo>
                      <a:pt x="353" y="0"/>
                      <a:pt x="353" y="0"/>
                      <a:pt x="353" y="0"/>
                    </a:cubicBezTo>
                    <a:cubicBezTo>
                      <a:pt x="351" y="0"/>
                      <a:pt x="349" y="2"/>
                      <a:pt x="349" y="4"/>
                    </a:cubicBezTo>
                  </a:path>
                </a:pathLst>
              </a:custGeom>
              <a:solidFill>
                <a:srgbClr val="D1EC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" name="Freeform 89"/>
              <p:cNvSpPr>
                <a:spLocks noChangeArrowheads="1"/>
              </p:cNvSpPr>
              <p:nvPr/>
            </p:nvSpPr>
            <p:spPr bwMode="auto">
              <a:xfrm>
                <a:off x="4832351" y="3592513"/>
                <a:ext cx="711200" cy="277813"/>
              </a:xfrm>
              <a:custGeom>
                <a:avLst/>
                <a:gdLst>
                  <a:gd name="T0" fmla="*/ 2147483647 w 189"/>
                  <a:gd name="T1" fmla="*/ 2147483647 h 74"/>
                  <a:gd name="T2" fmla="*/ 2147483647 w 189"/>
                  <a:gd name="T3" fmla="*/ 2147483647 h 74"/>
                  <a:gd name="T4" fmla="*/ 2147483647 w 189"/>
                  <a:gd name="T5" fmla="*/ 2147483647 h 74"/>
                  <a:gd name="T6" fmla="*/ 2147483647 w 189"/>
                  <a:gd name="T7" fmla="*/ 2147483647 h 74"/>
                  <a:gd name="T8" fmla="*/ 0 w 189"/>
                  <a:gd name="T9" fmla="*/ 2147483647 h 74"/>
                  <a:gd name="T10" fmla="*/ 0 w 189"/>
                  <a:gd name="T11" fmla="*/ 2147483647 h 74"/>
                  <a:gd name="T12" fmla="*/ 2147483647 w 189"/>
                  <a:gd name="T13" fmla="*/ 0 h 74"/>
                  <a:gd name="T14" fmla="*/ 2147483647 w 189"/>
                  <a:gd name="T15" fmla="*/ 0 h 74"/>
                  <a:gd name="T16" fmla="*/ 2147483647 w 189"/>
                  <a:gd name="T17" fmla="*/ 2147483647 h 7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9" h="74">
                    <a:moveTo>
                      <a:pt x="185" y="4"/>
                    </a:moveTo>
                    <a:cubicBezTo>
                      <a:pt x="185" y="70"/>
                      <a:pt x="185" y="70"/>
                      <a:pt x="185" y="70"/>
                    </a:cubicBezTo>
                    <a:cubicBezTo>
                      <a:pt x="185" y="72"/>
                      <a:pt x="187" y="74"/>
                      <a:pt x="189" y="74"/>
                    </a:cubicBezTo>
                    <a:cubicBezTo>
                      <a:pt x="3" y="74"/>
                      <a:pt x="3" y="74"/>
                      <a:pt x="3" y="74"/>
                    </a:cubicBezTo>
                    <a:cubicBezTo>
                      <a:pt x="1" y="74"/>
                      <a:pt x="0" y="72"/>
                      <a:pt x="0" y="70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1" y="0"/>
                      <a:pt x="3" y="0"/>
                    </a:cubicBezTo>
                    <a:cubicBezTo>
                      <a:pt x="189" y="0"/>
                      <a:pt x="189" y="0"/>
                      <a:pt x="189" y="0"/>
                    </a:cubicBezTo>
                    <a:cubicBezTo>
                      <a:pt x="187" y="0"/>
                      <a:pt x="185" y="2"/>
                      <a:pt x="185" y="4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" name="Rectangle 90"/>
              <p:cNvSpPr>
                <a:spLocks noChangeArrowheads="1"/>
              </p:cNvSpPr>
              <p:nvPr/>
            </p:nvSpPr>
            <p:spPr bwMode="auto">
              <a:xfrm>
                <a:off x="4222751" y="3840163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17" name="Rectangle 91"/>
              <p:cNvSpPr>
                <a:spLocks noChangeArrowheads="1"/>
              </p:cNvSpPr>
              <p:nvPr/>
            </p:nvSpPr>
            <p:spPr bwMode="auto">
              <a:xfrm>
                <a:off x="4222751" y="3840163"/>
                <a:ext cx="609600" cy="11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18" name="Rectangle 92"/>
              <p:cNvSpPr>
                <a:spLocks noChangeArrowheads="1"/>
              </p:cNvSpPr>
              <p:nvPr/>
            </p:nvSpPr>
            <p:spPr bwMode="auto">
              <a:xfrm>
                <a:off x="4222751" y="3603626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19" name="Rectangle 93"/>
              <p:cNvSpPr>
                <a:spLocks noChangeArrowheads="1"/>
              </p:cNvSpPr>
              <p:nvPr/>
            </p:nvSpPr>
            <p:spPr bwMode="auto">
              <a:xfrm>
                <a:off x="4222751" y="3603626"/>
                <a:ext cx="609600" cy="11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20" name="Rectangle 94"/>
              <p:cNvSpPr>
                <a:spLocks noChangeArrowheads="1"/>
              </p:cNvSpPr>
              <p:nvPr/>
            </p:nvSpPr>
            <p:spPr bwMode="auto">
              <a:xfrm>
                <a:off x="4222751" y="3825876"/>
                <a:ext cx="609600" cy="317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21" name="Rectangle 95"/>
              <p:cNvSpPr>
                <a:spLocks noChangeArrowheads="1"/>
              </p:cNvSpPr>
              <p:nvPr/>
            </p:nvSpPr>
            <p:spPr bwMode="auto">
              <a:xfrm>
                <a:off x="4222751" y="3825876"/>
                <a:ext cx="609600" cy="3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22" name="Rectangle 96"/>
              <p:cNvSpPr>
                <a:spLocks noChangeArrowheads="1"/>
              </p:cNvSpPr>
              <p:nvPr/>
            </p:nvSpPr>
            <p:spPr bwMode="auto">
              <a:xfrm>
                <a:off x="4222751" y="3762376"/>
                <a:ext cx="609600" cy="317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23" name="Rectangle 97"/>
              <p:cNvSpPr>
                <a:spLocks noChangeArrowheads="1"/>
              </p:cNvSpPr>
              <p:nvPr/>
            </p:nvSpPr>
            <p:spPr bwMode="auto">
              <a:xfrm>
                <a:off x="4222751" y="3762376"/>
                <a:ext cx="609600" cy="3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24" name="Rectangle 98"/>
              <p:cNvSpPr>
                <a:spLocks noChangeArrowheads="1"/>
              </p:cNvSpPr>
              <p:nvPr/>
            </p:nvSpPr>
            <p:spPr bwMode="auto">
              <a:xfrm>
                <a:off x="4222751" y="3697288"/>
                <a:ext cx="609600" cy="158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25" name="Rectangle 99"/>
              <p:cNvSpPr>
                <a:spLocks noChangeArrowheads="1"/>
              </p:cNvSpPr>
              <p:nvPr/>
            </p:nvSpPr>
            <p:spPr bwMode="auto">
              <a:xfrm>
                <a:off x="4222751" y="3697288"/>
                <a:ext cx="609600" cy="15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26" name="Rectangle 100"/>
              <p:cNvSpPr>
                <a:spLocks noChangeArrowheads="1"/>
              </p:cNvSpPr>
              <p:nvPr/>
            </p:nvSpPr>
            <p:spPr bwMode="auto">
              <a:xfrm>
                <a:off x="4222751" y="3667126"/>
                <a:ext cx="609600" cy="476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27" name="Rectangle 101"/>
              <p:cNvSpPr>
                <a:spLocks noChangeArrowheads="1"/>
              </p:cNvSpPr>
              <p:nvPr/>
            </p:nvSpPr>
            <p:spPr bwMode="auto">
              <a:xfrm>
                <a:off x="4222751" y="3667126"/>
                <a:ext cx="609600" cy="4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28" name="Rectangle 102"/>
              <p:cNvSpPr>
                <a:spLocks noChangeArrowheads="1"/>
              </p:cNvSpPr>
              <p:nvPr/>
            </p:nvSpPr>
            <p:spPr bwMode="auto">
              <a:xfrm>
                <a:off x="4222751" y="3810001"/>
                <a:ext cx="609600" cy="476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29" name="Rectangle 103"/>
              <p:cNvSpPr>
                <a:spLocks noChangeArrowheads="1"/>
              </p:cNvSpPr>
              <p:nvPr/>
            </p:nvSpPr>
            <p:spPr bwMode="auto">
              <a:xfrm>
                <a:off x="4222751" y="3810001"/>
                <a:ext cx="609600" cy="4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0" name="Rectangle 104"/>
              <p:cNvSpPr>
                <a:spLocks noChangeArrowheads="1"/>
              </p:cNvSpPr>
              <p:nvPr/>
            </p:nvSpPr>
            <p:spPr bwMode="auto">
              <a:xfrm>
                <a:off x="4222751" y="3776663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1" name="Rectangle 105"/>
              <p:cNvSpPr>
                <a:spLocks noChangeArrowheads="1"/>
              </p:cNvSpPr>
              <p:nvPr/>
            </p:nvSpPr>
            <p:spPr bwMode="auto">
              <a:xfrm>
                <a:off x="4222751" y="3776663"/>
                <a:ext cx="609600" cy="11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2" name="Rectangle 106"/>
              <p:cNvSpPr>
                <a:spLocks noChangeArrowheads="1"/>
              </p:cNvSpPr>
              <p:nvPr/>
            </p:nvSpPr>
            <p:spPr bwMode="auto">
              <a:xfrm>
                <a:off x="4222751" y="3743326"/>
                <a:ext cx="609600" cy="635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3" name="Rectangle 107"/>
              <p:cNvSpPr>
                <a:spLocks noChangeArrowheads="1"/>
              </p:cNvSpPr>
              <p:nvPr/>
            </p:nvSpPr>
            <p:spPr bwMode="auto">
              <a:xfrm>
                <a:off x="4222751" y="3743326"/>
                <a:ext cx="609600" cy="63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4" name="Rectangle 108"/>
              <p:cNvSpPr>
                <a:spLocks noChangeArrowheads="1"/>
              </p:cNvSpPr>
              <p:nvPr/>
            </p:nvSpPr>
            <p:spPr bwMode="auto">
              <a:xfrm>
                <a:off x="4222751" y="3633788"/>
                <a:ext cx="609600" cy="793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5" name="Rectangle 109"/>
              <p:cNvSpPr>
                <a:spLocks noChangeArrowheads="1"/>
              </p:cNvSpPr>
              <p:nvPr/>
            </p:nvSpPr>
            <p:spPr bwMode="auto">
              <a:xfrm>
                <a:off x="4222751" y="3633788"/>
                <a:ext cx="609600" cy="79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6" name="Rectangle 110"/>
              <p:cNvSpPr>
                <a:spLocks noChangeArrowheads="1"/>
              </p:cNvSpPr>
              <p:nvPr/>
            </p:nvSpPr>
            <p:spPr bwMode="auto">
              <a:xfrm>
                <a:off x="4222751" y="3713163"/>
                <a:ext cx="609600" cy="793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7" name="Rectangle 111"/>
              <p:cNvSpPr>
                <a:spLocks noChangeArrowheads="1"/>
              </p:cNvSpPr>
              <p:nvPr/>
            </p:nvSpPr>
            <p:spPr bwMode="auto">
              <a:xfrm>
                <a:off x="4222751" y="3713163"/>
                <a:ext cx="609600" cy="79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8" name="Freeform 166"/>
              <p:cNvSpPr>
                <a:spLocks noEditPoints="1" noChangeArrowheads="1"/>
              </p:cNvSpPr>
              <p:nvPr/>
            </p:nvSpPr>
            <p:spPr bwMode="auto">
              <a:xfrm>
                <a:off x="4978401" y="3565526"/>
                <a:ext cx="117475" cy="331788"/>
              </a:xfrm>
              <a:custGeom>
                <a:avLst/>
                <a:gdLst>
                  <a:gd name="T0" fmla="*/ 2147483647 w 31"/>
                  <a:gd name="T1" fmla="*/ 2147483647 h 88"/>
                  <a:gd name="T2" fmla="*/ 2147483647 w 31"/>
                  <a:gd name="T3" fmla="*/ 2147483647 h 88"/>
                  <a:gd name="T4" fmla="*/ 2147483647 w 31"/>
                  <a:gd name="T5" fmla="*/ 2147483647 h 88"/>
                  <a:gd name="T6" fmla="*/ 2147483647 w 31"/>
                  <a:gd name="T7" fmla="*/ 2147483647 h 88"/>
                  <a:gd name="T8" fmla="*/ 2147483647 w 31"/>
                  <a:gd name="T9" fmla="*/ 2147483647 h 88"/>
                  <a:gd name="T10" fmla="*/ 2147483647 w 31"/>
                  <a:gd name="T11" fmla="*/ 0 h 88"/>
                  <a:gd name="T12" fmla="*/ 0 w 31"/>
                  <a:gd name="T13" fmla="*/ 0 h 88"/>
                  <a:gd name="T14" fmla="*/ 0 w 31"/>
                  <a:gd name="T15" fmla="*/ 0 h 88"/>
                  <a:gd name="T16" fmla="*/ 2147483647 w 31"/>
                  <a:gd name="T17" fmla="*/ 2147483647 h 88"/>
                  <a:gd name="T18" fmla="*/ 2147483647 w 31"/>
                  <a:gd name="T19" fmla="*/ 2147483647 h 88"/>
                  <a:gd name="T20" fmla="*/ 2147483647 w 31"/>
                  <a:gd name="T21" fmla="*/ 2147483647 h 88"/>
                  <a:gd name="T22" fmla="*/ 2147483647 w 31"/>
                  <a:gd name="T23" fmla="*/ 2147483647 h 88"/>
                  <a:gd name="T24" fmla="*/ 2147483647 w 31"/>
                  <a:gd name="T25" fmla="*/ 2147483647 h 88"/>
                  <a:gd name="T26" fmla="*/ 2147483647 w 31"/>
                  <a:gd name="T27" fmla="*/ 2147483647 h 88"/>
                  <a:gd name="T28" fmla="*/ 2147483647 w 31"/>
                  <a:gd name="T29" fmla="*/ 2147483647 h 88"/>
                  <a:gd name="T30" fmla="*/ 2147483647 w 31"/>
                  <a:gd name="T31" fmla="*/ 2147483647 h 88"/>
                  <a:gd name="T32" fmla="*/ 2147483647 w 31"/>
                  <a:gd name="T33" fmla="*/ 2147483647 h 88"/>
                  <a:gd name="T34" fmla="*/ 2147483647 w 31"/>
                  <a:gd name="T35" fmla="*/ 2147483647 h 88"/>
                  <a:gd name="T36" fmla="*/ 2147483647 w 31"/>
                  <a:gd name="T37" fmla="*/ 0 h 8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31" h="88">
                    <a:moveTo>
                      <a:pt x="31" y="81"/>
                    </a:moveTo>
                    <a:cubicBezTo>
                      <a:pt x="15" y="81"/>
                      <a:pt x="15" y="81"/>
                      <a:pt x="15" y="81"/>
                    </a:cubicBezTo>
                    <a:cubicBezTo>
                      <a:pt x="14" y="83"/>
                      <a:pt x="13" y="86"/>
                      <a:pt x="12" y="88"/>
                    </a:cubicBezTo>
                    <a:cubicBezTo>
                      <a:pt x="28" y="88"/>
                      <a:pt x="28" y="88"/>
                      <a:pt x="28" y="88"/>
                    </a:cubicBezTo>
                    <a:cubicBezTo>
                      <a:pt x="29" y="86"/>
                      <a:pt x="30" y="83"/>
                      <a:pt x="31" y="81"/>
                    </a:cubicBezTo>
                    <a:moveTo>
                      <a:pt x="9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3"/>
                      <a:pt x="4" y="5"/>
                      <a:pt x="6" y="7"/>
                    </a:cubicBezTo>
                    <a:cubicBezTo>
                      <a:pt x="16" y="7"/>
                      <a:pt x="16" y="7"/>
                      <a:pt x="16" y="7"/>
                    </a:cubicBezTo>
                    <a:cubicBezTo>
                      <a:pt x="15" y="6"/>
                      <a:pt x="15" y="6"/>
                      <a:pt x="14" y="5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4" y="5"/>
                      <a:pt x="14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1" y="2"/>
                      <a:pt x="10" y="1"/>
                      <a:pt x="9" y="0"/>
                    </a:cubicBezTo>
                  </a:path>
                </a:pathLst>
              </a:custGeom>
              <a:solidFill>
                <a:srgbClr val="2CA4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7" name="组合 112"/>
            <p:cNvGrpSpPr/>
            <p:nvPr/>
          </p:nvGrpSpPr>
          <p:grpSpPr bwMode="auto">
            <a:xfrm>
              <a:off x="284" y="300"/>
              <a:ext cx="574" cy="90"/>
              <a:chOff x="4260851" y="3333751"/>
              <a:chExt cx="1530350" cy="231775"/>
            </a:xfrm>
          </p:grpSpPr>
          <p:sp>
            <p:nvSpPr>
              <p:cNvPr id="8" name="Freeform 112"/>
              <p:cNvSpPr>
                <a:spLocks noChangeArrowheads="1"/>
              </p:cNvSpPr>
              <p:nvPr/>
            </p:nvSpPr>
            <p:spPr bwMode="auto">
              <a:xfrm>
                <a:off x="4260851" y="3333751"/>
                <a:ext cx="1530350" cy="231775"/>
              </a:xfrm>
              <a:custGeom>
                <a:avLst/>
                <a:gdLst>
                  <a:gd name="T0" fmla="*/ 0 w 407"/>
                  <a:gd name="T1" fmla="*/ 2147483647 h 62"/>
                  <a:gd name="T2" fmla="*/ 2147483647 w 407"/>
                  <a:gd name="T3" fmla="*/ 2147483647 h 62"/>
                  <a:gd name="T4" fmla="*/ 2147483647 w 407"/>
                  <a:gd name="T5" fmla="*/ 2147483647 h 62"/>
                  <a:gd name="T6" fmla="*/ 2147483647 w 407"/>
                  <a:gd name="T7" fmla="*/ 2147483647 h 62"/>
                  <a:gd name="T8" fmla="*/ 2147483647 w 407"/>
                  <a:gd name="T9" fmla="*/ 2147483647 h 62"/>
                  <a:gd name="T10" fmla="*/ 0 w 407"/>
                  <a:gd name="T11" fmla="*/ 2147483647 h 62"/>
                  <a:gd name="T12" fmla="*/ 0 w 407"/>
                  <a:gd name="T13" fmla="*/ 2147483647 h 62"/>
                  <a:gd name="T14" fmla="*/ 2147483647 w 407"/>
                  <a:gd name="T15" fmla="*/ 2147483647 h 62"/>
                  <a:gd name="T16" fmla="*/ 2147483647 w 407"/>
                  <a:gd name="T17" fmla="*/ 2147483647 h 62"/>
                  <a:gd name="T18" fmla="*/ 2147483647 w 407"/>
                  <a:gd name="T19" fmla="*/ 2147483647 h 62"/>
                  <a:gd name="T20" fmla="*/ 2147483647 w 407"/>
                  <a:gd name="T21" fmla="*/ 0 h 62"/>
                  <a:gd name="T22" fmla="*/ 0 w 407"/>
                  <a:gd name="T23" fmla="*/ 0 h 62"/>
                  <a:gd name="T24" fmla="*/ 0 w 407"/>
                  <a:gd name="T25" fmla="*/ 2147483647 h 6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07" h="62">
                    <a:moveTo>
                      <a:pt x="0" y="7"/>
                    </a:moveTo>
                    <a:cubicBezTo>
                      <a:pt x="6" y="7"/>
                      <a:pt x="6" y="7"/>
                      <a:pt x="6" y="7"/>
                    </a:cubicBezTo>
                    <a:cubicBezTo>
                      <a:pt x="8" y="7"/>
                      <a:pt x="10" y="9"/>
                      <a:pt x="10" y="11"/>
                    </a:cubicBezTo>
                    <a:cubicBezTo>
                      <a:pt x="10" y="51"/>
                      <a:pt x="10" y="51"/>
                      <a:pt x="10" y="51"/>
                    </a:cubicBezTo>
                    <a:cubicBezTo>
                      <a:pt x="10" y="53"/>
                      <a:pt x="8" y="55"/>
                      <a:pt x="6" y="55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396" y="62"/>
                      <a:pt x="396" y="62"/>
                      <a:pt x="396" y="62"/>
                    </a:cubicBezTo>
                    <a:cubicBezTo>
                      <a:pt x="402" y="62"/>
                      <a:pt x="407" y="57"/>
                      <a:pt x="407" y="51"/>
                    </a:cubicBezTo>
                    <a:cubicBezTo>
                      <a:pt x="407" y="11"/>
                      <a:pt x="407" y="11"/>
                      <a:pt x="407" y="11"/>
                    </a:cubicBezTo>
                    <a:cubicBezTo>
                      <a:pt x="407" y="5"/>
                      <a:pt x="402" y="0"/>
                      <a:pt x="39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"/>
                      <a:pt x="0" y="7"/>
                      <a:pt x="0" y="7"/>
                    </a:cubicBezTo>
                  </a:path>
                </a:pathLst>
              </a:custGeom>
              <a:solidFill>
                <a:srgbClr val="2C58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" name="Freeform 113"/>
              <p:cNvSpPr>
                <a:spLocks noChangeArrowheads="1"/>
              </p:cNvSpPr>
              <p:nvPr/>
            </p:nvSpPr>
            <p:spPr bwMode="auto">
              <a:xfrm>
                <a:off x="4260851" y="3333751"/>
                <a:ext cx="771525" cy="231775"/>
              </a:xfrm>
              <a:custGeom>
                <a:avLst/>
                <a:gdLst>
                  <a:gd name="T0" fmla="*/ 0 w 205"/>
                  <a:gd name="T1" fmla="*/ 2147483647 h 62"/>
                  <a:gd name="T2" fmla="*/ 2147483647 w 205"/>
                  <a:gd name="T3" fmla="*/ 2147483647 h 62"/>
                  <a:gd name="T4" fmla="*/ 2147483647 w 205"/>
                  <a:gd name="T5" fmla="*/ 2147483647 h 62"/>
                  <a:gd name="T6" fmla="*/ 2147483647 w 205"/>
                  <a:gd name="T7" fmla="*/ 2147483647 h 62"/>
                  <a:gd name="T8" fmla="*/ 2147483647 w 205"/>
                  <a:gd name="T9" fmla="*/ 2147483647 h 62"/>
                  <a:gd name="T10" fmla="*/ 0 w 205"/>
                  <a:gd name="T11" fmla="*/ 2147483647 h 62"/>
                  <a:gd name="T12" fmla="*/ 0 w 205"/>
                  <a:gd name="T13" fmla="*/ 2147483647 h 62"/>
                  <a:gd name="T14" fmla="*/ 2147483647 w 205"/>
                  <a:gd name="T15" fmla="*/ 2147483647 h 62"/>
                  <a:gd name="T16" fmla="*/ 2147483647 w 205"/>
                  <a:gd name="T17" fmla="*/ 0 h 62"/>
                  <a:gd name="T18" fmla="*/ 0 w 205"/>
                  <a:gd name="T19" fmla="*/ 0 h 62"/>
                  <a:gd name="T20" fmla="*/ 0 w 205"/>
                  <a:gd name="T21" fmla="*/ 2147483647 h 6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05" h="62">
                    <a:moveTo>
                      <a:pt x="0" y="7"/>
                    </a:moveTo>
                    <a:cubicBezTo>
                      <a:pt x="6" y="7"/>
                      <a:pt x="6" y="7"/>
                      <a:pt x="6" y="7"/>
                    </a:cubicBezTo>
                    <a:cubicBezTo>
                      <a:pt x="8" y="7"/>
                      <a:pt x="10" y="9"/>
                      <a:pt x="10" y="11"/>
                    </a:cubicBezTo>
                    <a:cubicBezTo>
                      <a:pt x="10" y="51"/>
                      <a:pt x="10" y="51"/>
                      <a:pt x="10" y="51"/>
                    </a:cubicBezTo>
                    <a:cubicBezTo>
                      <a:pt x="10" y="53"/>
                      <a:pt x="8" y="55"/>
                      <a:pt x="6" y="55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205" y="62"/>
                      <a:pt x="205" y="62"/>
                      <a:pt x="205" y="62"/>
                    </a:cubicBezTo>
                    <a:cubicBezTo>
                      <a:pt x="205" y="0"/>
                      <a:pt x="205" y="0"/>
                      <a:pt x="205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"/>
                      <a:pt x="0" y="7"/>
                      <a:pt x="0" y="7"/>
                    </a:cubicBezTo>
                  </a:path>
                </a:pathLst>
              </a:custGeom>
              <a:solidFill>
                <a:srgbClr val="0E30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" name="Freeform 114"/>
              <p:cNvSpPr>
                <a:spLocks noChangeArrowheads="1"/>
              </p:cNvSpPr>
              <p:nvPr/>
            </p:nvSpPr>
            <p:spPr bwMode="auto">
              <a:xfrm>
                <a:off x="4283076" y="3359151"/>
                <a:ext cx="1482725" cy="180975"/>
              </a:xfrm>
              <a:custGeom>
                <a:avLst/>
                <a:gdLst>
                  <a:gd name="T0" fmla="*/ 2147483647 w 394"/>
                  <a:gd name="T1" fmla="*/ 2147483647 h 48"/>
                  <a:gd name="T2" fmla="*/ 2147483647 w 394"/>
                  <a:gd name="T3" fmla="*/ 2147483647 h 48"/>
                  <a:gd name="T4" fmla="*/ 0 w 394"/>
                  <a:gd name="T5" fmla="*/ 2147483647 h 48"/>
                  <a:gd name="T6" fmla="*/ 2147483647 w 394"/>
                  <a:gd name="T7" fmla="*/ 2147483647 h 48"/>
                  <a:gd name="T8" fmla="*/ 2147483647 w 394"/>
                  <a:gd name="T9" fmla="*/ 2147483647 h 48"/>
                  <a:gd name="T10" fmla="*/ 2147483647 w 394"/>
                  <a:gd name="T11" fmla="*/ 2147483647 h 48"/>
                  <a:gd name="T12" fmla="*/ 2147483647 w 394"/>
                  <a:gd name="T13" fmla="*/ 0 h 48"/>
                  <a:gd name="T14" fmla="*/ 0 w 394"/>
                  <a:gd name="T15" fmla="*/ 0 h 48"/>
                  <a:gd name="T16" fmla="*/ 2147483647 w 394"/>
                  <a:gd name="T17" fmla="*/ 2147483647 h 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94" h="48">
                    <a:moveTo>
                      <a:pt x="4" y="4"/>
                    </a:moveTo>
                    <a:cubicBezTo>
                      <a:pt x="4" y="44"/>
                      <a:pt x="4" y="44"/>
                      <a:pt x="4" y="44"/>
                    </a:cubicBezTo>
                    <a:cubicBezTo>
                      <a:pt x="4" y="46"/>
                      <a:pt x="2" y="48"/>
                      <a:pt x="0" y="48"/>
                    </a:cubicBezTo>
                    <a:cubicBezTo>
                      <a:pt x="390" y="48"/>
                      <a:pt x="390" y="48"/>
                      <a:pt x="390" y="48"/>
                    </a:cubicBezTo>
                    <a:cubicBezTo>
                      <a:pt x="392" y="48"/>
                      <a:pt x="394" y="46"/>
                      <a:pt x="394" y="44"/>
                    </a:cubicBezTo>
                    <a:cubicBezTo>
                      <a:pt x="394" y="4"/>
                      <a:pt x="394" y="4"/>
                      <a:pt x="394" y="4"/>
                    </a:cubicBezTo>
                    <a:cubicBezTo>
                      <a:pt x="394" y="2"/>
                      <a:pt x="392" y="0"/>
                      <a:pt x="39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4" y="2"/>
                      <a:pt x="4" y="4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" name="Freeform 115"/>
              <p:cNvSpPr>
                <a:spLocks noChangeArrowheads="1"/>
              </p:cNvSpPr>
              <p:nvPr/>
            </p:nvSpPr>
            <p:spPr bwMode="auto">
              <a:xfrm>
                <a:off x="4283076" y="3359151"/>
                <a:ext cx="793750" cy="180975"/>
              </a:xfrm>
              <a:custGeom>
                <a:avLst/>
                <a:gdLst>
                  <a:gd name="T0" fmla="*/ 2147483647 w 211"/>
                  <a:gd name="T1" fmla="*/ 2147483647 h 48"/>
                  <a:gd name="T2" fmla="*/ 2147483647 w 211"/>
                  <a:gd name="T3" fmla="*/ 2147483647 h 48"/>
                  <a:gd name="T4" fmla="*/ 0 w 211"/>
                  <a:gd name="T5" fmla="*/ 2147483647 h 48"/>
                  <a:gd name="T6" fmla="*/ 2147483647 w 211"/>
                  <a:gd name="T7" fmla="*/ 2147483647 h 48"/>
                  <a:gd name="T8" fmla="*/ 2147483647 w 211"/>
                  <a:gd name="T9" fmla="*/ 2147483647 h 48"/>
                  <a:gd name="T10" fmla="*/ 2147483647 w 211"/>
                  <a:gd name="T11" fmla="*/ 2147483647 h 48"/>
                  <a:gd name="T12" fmla="*/ 2147483647 w 211"/>
                  <a:gd name="T13" fmla="*/ 0 h 48"/>
                  <a:gd name="T14" fmla="*/ 0 w 211"/>
                  <a:gd name="T15" fmla="*/ 0 h 48"/>
                  <a:gd name="T16" fmla="*/ 2147483647 w 211"/>
                  <a:gd name="T17" fmla="*/ 2147483647 h 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11" h="48">
                    <a:moveTo>
                      <a:pt x="4" y="4"/>
                    </a:moveTo>
                    <a:cubicBezTo>
                      <a:pt x="4" y="44"/>
                      <a:pt x="4" y="44"/>
                      <a:pt x="4" y="44"/>
                    </a:cubicBezTo>
                    <a:cubicBezTo>
                      <a:pt x="4" y="46"/>
                      <a:pt x="2" y="48"/>
                      <a:pt x="0" y="48"/>
                    </a:cubicBezTo>
                    <a:cubicBezTo>
                      <a:pt x="207" y="48"/>
                      <a:pt x="207" y="48"/>
                      <a:pt x="207" y="48"/>
                    </a:cubicBezTo>
                    <a:cubicBezTo>
                      <a:pt x="209" y="48"/>
                      <a:pt x="211" y="46"/>
                      <a:pt x="211" y="44"/>
                    </a:cubicBezTo>
                    <a:cubicBezTo>
                      <a:pt x="211" y="4"/>
                      <a:pt x="211" y="4"/>
                      <a:pt x="211" y="4"/>
                    </a:cubicBezTo>
                    <a:cubicBezTo>
                      <a:pt x="211" y="2"/>
                      <a:pt x="209" y="0"/>
                      <a:pt x="20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4" y="2"/>
                      <a:pt x="4" y="4"/>
                    </a:cubicBezTo>
                  </a:path>
                </a:pathLst>
              </a:custGeom>
              <a:solidFill>
                <a:srgbClr val="D1EC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cxnSp>
        <p:nvCxnSpPr>
          <p:cNvPr id="47" name="直接连接符 10"/>
          <p:cNvCxnSpPr>
            <a:cxnSpLocks noChangeShapeType="1"/>
          </p:cNvCxnSpPr>
          <p:nvPr/>
        </p:nvCxnSpPr>
        <p:spPr bwMode="auto">
          <a:xfrm>
            <a:off x="993775" y="694515"/>
            <a:ext cx="177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48" name="表格 47"/>
          <p:cNvGraphicFramePr>
            <a:graphicFrameLocks noGrp="1"/>
          </p:cNvGraphicFramePr>
          <p:nvPr/>
        </p:nvGraphicFramePr>
        <p:xfrm>
          <a:off x="765111" y="1657350"/>
          <a:ext cx="7467599" cy="1409177"/>
        </p:xfrm>
        <a:graphic>
          <a:graphicData uri="http://schemas.openxmlformats.org/drawingml/2006/table">
            <a:tbl>
              <a:tblPr/>
              <a:tblGrid>
                <a:gridCol w="6964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75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75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75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75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21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97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1901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7765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日期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星期一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星期二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星期三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星期四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星期五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星期六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星期日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桶中剩水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4.5</a:t>
                      </a:r>
                      <a:r>
                        <a:rPr lang="zh-CN" sz="16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加仑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3.9</a:t>
                      </a:r>
                      <a:r>
                        <a:rPr lang="zh-CN" sz="16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加仑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3.5</a:t>
                      </a:r>
                      <a:r>
                        <a:rPr lang="zh-CN" sz="16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加仑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3.1</a:t>
                      </a:r>
                      <a:r>
                        <a:rPr lang="zh-CN" sz="16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加仑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2.5</a:t>
                      </a:r>
                      <a:r>
                        <a:rPr lang="zh-CN" sz="16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加仑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2</a:t>
                      </a:r>
                      <a:r>
                        <a:rPr lang="zh-CN" sz="16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加仑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1.5</a:t>
                      </a:r>
                      <a:r>
                        <a:rPr lang="zh-CN" sz="16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加仑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526491" y="1023578"/>
            <a:ext cx="8368838" cy="34163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三口之家，冬天饮用桶装矿泉水的情况如下表：</a:t>
            </a:r>
            <a:endParaRPr kumimoji="0" lang="en-US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）根据表中的数据，说一说哪些量是在发生变化？自变量和因变量各是什么？</a:t>
            </a:r>
          </a:p>
          <a:p>
            <a:pPr marL="0"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）能说出下周一桶中还有多少水吗？</a:t>
            </a:r>
          </a:p>
          <a:p>
            <a:pPr marL="0"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）根据表格中的数据，说一说星期一到星期日，桶中的水是如何变化的．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8"/>
          <p:cNvSpPr>
            <a:spLocks noChangeArrowheads="1"/>
          </p:cNvSpPr>
          <p:nvPr/>
        </p:nvSpPr>
        <p:spPr bwMode="auto">
          <a:xfrm>
            <a:off x="1003300" y="233082"/>
            <a:ext cx="2057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个性化作业</a:t>
            </a:r>
          </a:p>
        </p:txBody>
      </p:sp>
      <p:grpSp>
        <p:nvGrpSpPr>
          <p:cNvPr id="3" name="Group 13"/>
          <p:cNvGrpSpPr/>
          <p:nvPr/>
        </p:nvGrpSpPr>
        <p:grpSpPr bwMode="auto">
          <a:xfrm>
            <a:off x="179388" y="193709"/>
            <a:ext cx="792162" cy="551202"/>
            <a:chOff x="258" y="78"/>
            <a:chExt cx="674" cy="457"/>
          </a:xfrm>
        </p:grpSpPr>
        <p:grpSp>
          <p:nvGrpSpPr>
            <p:cNvPr id="4" name="组合 79"/>
            <p:cNvGrpSpPr/>
            <p:nvPr/>
          </p:nvGrpSpPr>
          <p:grpSpPr bwMode="auto">
            <a:xfrm>
              <a:off x="637" y="78"/>
              <a:ext cx="295" cy="457"/>
              <a:chOff x="5235576" y="2735263"/>
              <a:chExt cx="785813" cy="1184275"/>
            </a:xfrm>
          </p:grpSpPr>
          <p:sp>
            <p:nvSpPr>
              <p:cNvPr id="42" name="Freeform 82"/>
              <p:cNvSpPr>
                <a:spLocks noChangeArrowheads="1"/>
              </p:cNvSpPr>
              <p:nvPr/>
            </p:nvSpPr>
            <p:spPr bwMode="auto">
              <a:xfrm>
                <a:off x="5235576" y="2735263"/>
                <a:ext cx="785813" cy="1184275"/>
              </a:xfrm>
              <a:custGeom>
                <a:avLst/>
                <a:gdLst>
                  <a:gd name="T0" fmla="*/ 2147483647 w 209"/>
                  <a:gd name="T1" fmla="*/ 2147483647 h 315"/>
                  <a:gd name="T2" fmla="*/ 2147483647 w 209"/>
                  <a:gd name="T3" fmla="*/ 2147483647 h 315"/>
                  <a:gd name="T4" fmla="*/ 2147483647 w 209"/>
                  <a:gd name="T5" fmla="*/ 2147483647 h 315"/>
                  <a:gd name="T6" fmla="*/ 2147483647 w 209"/>
                  <a:gd name="T7" fmla="*/ 0 h 315"/>
                  <a:gd name="T8" fmla="*/ 2147483647 w 209"/>
                  <a:gd name="T9" fmla="*/ 2147483647 h 315"/>
                  <a:gd name="T10" fmla="*/ 0 w 209"/>
                  <a:gd name="T11" fmla="*/ 2147483647 h 315"/>
                  <a:gd name="T12" fmla="*/ 0 w 209"/>
                  <a:gd name="T13" fmla="*/ 2147483647 h 315"/>
                  <a:gd name="T14" fmla="*/ 0 w 209"/>
                  <a:gd name="T15" fmla="*/ 2147483647 h 315"/>
                  <a:gd name="T16" fmla="*/ 0 w 209"/>
                  <a:gd name="T17" fmla="*/ 2147483647 h 315"/>
                  <a:gd name="T18" fmla="*/ 2147483647 w 209"/>
                  <a:gd name="T19" fmla="*/ 2147483647 h 315"/>
                  <a:gd name="T20" fmla="*/ 2147483647 w 209"/>
                  <a:gd name="T21" fmla="*/ 2147483647 h 315"/>
                  <a:gd name="T22" fmla="*/ 2147483647 w 209"/>
                  <a:gd name="T23" fmla="*/ 2147483647 h 315"/>
                  <a:gd name="T24" fmla="*/ 2147483647 w 209"/>
                  <a:gd name="T25" fmla="*/ 2147483647 h 315"/>
                  <a:gd name="T26" fmla="*/ 2147483647 w 209"/>
                  <a:gd name="T27" fmla="*/ 2147483647 h 315"/>
                  <a:gd name="T28" fmla="*/ 2147483647 w 209"/>
                  <a:gd name="T29" fmla="*/ 2147483647 h 315"/>
                  <a:gd name="T30" fmla="*/ 2147483647 w 209"/>
                  <a:gd name="T31" fmla="*/ 2147483647 h 315"/>
                  <a:gd name="T32" fmla="*/ 2147483647 w 209"/>
                  <a:gd name="T33" fmla="*/ 2147483647 h 315"/>
                  <a:gd name="T34" fmla="*/ 2147483647 w 209"/>
                  <a:gd name="T35" fmla="*/ 2147483647 h 315"/>
                  <a:gd name="T36" fmla="*/ 2147483647 w 209"/>
                  <a:gd name="T37" fmla="*/ 2147483647 h 31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209" h="315">
                    <a:moveTo>
                      <a:pt x="206" y="56"/>
                    </a:moveTo>
                    <a:cubicBezTo>
                      <a:pt x="38" y="1"/>
                      <a:pt x="38" y="1"/>
                      <a:pt x="38" y="1"/>
                    </a:cubicBezTo>
                    <a:cubicBezTo>
                      <a:pt x="37" y="1"/>
                      <a:pt x="37" y="1"/>
                      <a:pt x="37" y="1"/>
                    </a:cubicBezTo>
                    <a:cubicBezTo>
                      <a:pt x="34" y="0"/>
                      <a:pt x="31" y="0"/>
                      <a:pt x="28" y="0"/>
                    </a:cubicBezTo>
                    <a:cubicBezTo>
                      <a:pt x="13" y="0"/>
                      <a:pt x="2" y="11"/>
                      <a:pt x="1" y="25"/>
                    </a:cubicBezTo>
                    <a:cubicBezTo>
                      <a:pt x="1" y="25"/>
                      <a:pt x="0" y="26"/>
                      <a:pt x="0" y="26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0" y="71"/>
                      <a:pt x="0" y="71"/>
                      <a:pt x="0" y="71"/>
                    </a:cubicBezTo>
                    <a:cubicBezTo>
                      <a:pt x="0" y="257"/>
                      <a:pt x="0" y="257"/>
                      <a:pt x="0" y="257"/>
                    </a:cubicBezTo>
                    <a:cubicBezTo>
                      <a:pt x="0" y="258"/>
                      <a:pt x="1" y="260"/>
                      <a:pt x="3" y="260"/>
                    </a:cubicBezTo>
                    <a:cubicBezTo>
                      <a:pt x="171" y="315"/>
                      <a:pt x="171" y="315"/>
                      <a:pt x="171" y="315"/>
                    </a:cubicBezTo>
                    <a:cubicBezTo>
                      <a:pt x="172" y="315"/>
                      <a:pt x="172" y="315"/>
                      <a:pt x="173" y="315"/>
                    </a:cubicBezTo>
                    <a:cubicBezTo>
                      <a:pt x="173" y="315"/>
                      <a:pt x="174" y="315"/>
                      <a:pt x="175" y="315"/>
                    </a:cubicBezTo>
                    <a:cubicBezTo>
                      <a:pt x="176" y="314"/>
                      <a:pt x="176" y="313"/>
                      <a:pt x="176" y="312"/>
                    </a:cubicBezTo>
                    <a:cubicBezTo>
                      <a:pt x="176" y="273"/>
                      <a:pt x="176" y="273"/>
                      <a:pt x="176" y="273"/>
                    </a:cubicBezTo>
                    <a:cubicBezTo>
                      <a:pt x="204" y="283"/>
                      <a:pt x="205" y="283"/>
                      <a:pt x="205" y="283"/>
                    </a:cubicBezTo>
                    <a:cubicBezTo>
                      <a:pt x="207" y="283"/>
                      <a:pt x="209" y="281"/>
                      <a:pt x="209" y="279"/>
                    </a:cubicBezTo>
                    <a:cubicBezTo>
                      <a:pt x="209" y="60"/>
                      <a:pt x="209" y="60"/>
                      <a:pt x="209" y="60"/>
                    </a:cubicBezTo>
                    <a:cubicBezTo>
                      <a:pt x="209" y="58"/>
                      <a:pt x="208" y="57"/>
                      <a:pt x="206" y="56"/>
                    </a:cubicBezTo>
                    <a:close/>
                  </a:path>
                </a:pathLst>
              </a:custGeom>
              <a:solidFill>
                <a:srgbClr val="FF6D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3" name="Freeform 83"/>
              <p:cNvSpPr>
                <a:spLocks noChangeArrowheads="1"/>
              </p:cNvSpPr>
              <p:nvPr/>
            </p:nvSpPr>
            <p:spPr bwMode="auto">
              <a:xfrm>
                <a:off x="5253038" y="2740026"/>
                <a:ext cx="760413" cy="1058863"/>
              </a:xfrm>
              <a:custGeom>
                <a:avLst/>
                <a:gdLst>
                  <a:gd name="T0" fmla="*/ 2147483647 w 202"/>
                  <a:gd name="T1" fmla="*/ 2147483647 h 282"/>
                  <a:gd name="T2" fmla="*/ 2147483647 w 202"/>
                  <a:gd name="T3" fmla="*/ 2147483647 h 282"/>
                  <a:gd name="T4" fmla="*/ 2147483647 w 202"/>
                  <a:gd name="T5" fmla="*/ 2147483647 h 282"/>
                  <a:gd name="T6" fmla="*/ 2147483647 w 202"/>
                  <a:gd name="T7" fmla="*/ 2147483647 h 282"/>
                  <a:gd name="T8" fmla="*/ 2147483647 w 202"/>
                  <a:gd name="T9" fmla="*/ 2147483647 h 282"/>
                  <a:gd name="T10" fmla="*/ 2147483647 w 202"/>
                  <a:gd name="T11" fmla="*/ 0 h 282"/>
                  <a:gd name="T12" fmla="*/ 0 w 202"/>
                  <a:gd name="T13" fmla="*/ 2147483647 h 282"/>
                  <a:gd name="T14" fmla="*/ 2147483647 w 202"/>
                  <a:gd name="T15" fmla="*/ 2147483647 h 282"/>
                  <a:gd name="T16" fmla="*/ 2147483647 w 202"/>
                  <a:gd name="T17" fmla="*/ 2147483647 h 282"/>
                  <a:gd name="T18" fmla="*/ 2147483647 w 202"/>
                  <a:gd name="T19" fmla="*/ 2147483647 h 282"/>
                  <a:gd name="T20" fmla="*/ 2147483647 w 202"/>
                  <a:gd name="T21" fmla="*/ 2147483647 h 282"/>
                  <a:gd name="T22" fmla="*/ 2147483647 w 202"/>
                  <a:gd name="T23" fmla="*/ 2147483647 h 282"/>
                  <a:gd name="T24" fmla="*/ 2147483647 w 202"/>
                  <a:gd name="T25" fmla="*/ 2147483647 h 28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02" h="282">
                    <a:moveTo>
                      <a:pt x="200" y="282"/>
                    </a:moveTo>
                    <a:cubicBezTo>
                      <a:pt x="201" y="282"/>
                      <a:pt x="201" y="282"/>
                      <a:pt x="202" y="281"/>
                    </a:cubicBezTo>
                    <a:cubicBezTo>
                      <a:pt x="201" y="58"/>
                      <a:pt x="201" y="58"/>
                      <a:pt x="201" y="58"/>
                    </a:cubicBezTo>
                    <a:cubicBezTo>
                      <a:pt x="31" y="3"/>
                      <a:pt x="31" y="3"/>
                      <a:pt x="31" y="3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28" y="1"/>
                      <a:pt x="24" y="0"/>
                      <a:pt x="21" y="0"/>
                    </a:cubicBezTo>
                    <a:cubicBezTo>
                      <a:pt x="10" y="0"/>
                      <a:pt x="1" y="10"/>
                      <a:pt x="0" y="22"/>
                    </a:cubicBezTo>
                    <a:cubicBezTo>
                      <a:pt x="1" y="24"/>
                      <a:pt x="2" y="30"/>
                      <a:pt x="5" y="32"/>
                    </a:cubicBezTo>
                    <a:cubicBezTo>
                      <a:pt x="9" y="34"/>
                      <a:pt x="15" y="36"/>
                      <a:pt x="15" y="36"/>
                    </a:cubicBezTo>
                    <a:cubicBezTo>
                      <a:pt x="173" y="90"/>
                      <a:pt x="173" y="90"/>
                      <a:pt x="173" y="90"/>
                    </a:cubicBezTo>
                    <a:cubicBezTo>
                      <a:pt x="175" y="91"/>
                      <a:pt x="176" y="92"/>
                      <a:pt x="176" y="94"/>
                    </a:cubicBezTo>
                    <a:cubicBezTo>
                      <a:pt x="176" y="274"/>
                      <a:pt x="176" y="274"/>
                      <a:pt x="176" y="274"/>
                    </a:cubicBezTo>
                    <a:cubicBezTo>
                      <a:pt x="199" y="282"/>
                      <a:pt x="200" y="282"/>
                      <a:pt x="200" y="282"/>
                    </a:cubicBezTo>
                    <a:close/>
                  </a:path>
                </a:pathLst>
              </a:custGeom>
              <a:solidFill>
                <a:srgbClr val="DE3F1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" name="Freeform 84"/>
              <p:cNvSpPr>
                <a:spLocks noChangeArrowheads="1"/>
              </p:cNvSpPr>
              <p:nvPr/>
            </p:nvSpPr>
            <p:spPr bwMode="auto">
              <a:xfrm>
                <a:off x="5265738" y="2762251"/>
                <a:ext cx="728663" cy="1066800"/>
              </a:xfrm>
              <a:custGeom>
                <a:avLst/>
                <a:gdLst>
                  <a:gd name="T0" fmla="*/ 2147483647 w 194"/>
                  <a:gd name="T1" fmla="*/ 2147483647 h 284"/>
                  <a:gd name="T2" fmla="*/ 2147483647 w 194"/>
                  <a:gd name="T3" fmla="*/ 2147483647 h 284"/>
                  <a:gd name="T4" fmla="*/ 2147483647 w 194"/>
                  <a:gd name="T5" fmla="*/ 2147483647 h 284"/>
                  <a:gd name="T6" fmla="*/ 2147483647 w 194"/>
                  <a:gd name="T7" fmla="*/ 2147483647 h 284"/>
                  <a:gd name="T8" fmla="*/ 2147483647 w 194"/>
                  <a:gd name="T9" fmla="*/ 2147483647 h 284"/>
                  <a:gd name="T10" fmla="*/ 2147483647 w 194"/>
                  <a:gd name="T11" fmla="*/ 2147483647 h 284"/>
                  <a:gd name="T12" fmla="*/ 2147483647 w 194"/>
                  <a:gd name="T13" fmla="*/ 2147483647 h 284"/>
                  <a:gd name="T14" fmla="*/ 2147483647 w 194"/>
                  <a:gd name="T15" fmla="*/ 0 h 284"/>
                  <a:gd name="T16" fmla="*/ 0 w 194"/>
                  <a:gd name="T17" fmla="*/ 2147483647 h 284"/>
                  <a:gd name="T18" fmla="*/ 2147483647 w 194"/>
                  <a:gd name="T19" fmla="*/ 2147483647 h 284"/>
                  <a:gd name="T20" fmla="*/ 2147483647 w 194"/>
                  <a:gd name="T21" fmla="*/ 2147483647 h 284"/>
                  <a:gd name="T22" fmla="*/ 2147483647 w 194"/>
                  <a:gd name="T23" fmla="*/ 2147483647 h 284"/>
                  <a:gd name="T24" fmla="*/ 2147483647 w 194"/>
                  <a:gd name="T25" fmla="*/ 2147483647 h 2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94" h="284">
                    <a:moveTo>
                      <a:pt x="168" y="85"/>
                    </a:moveTo>
                    <a:cubicBezTo>
                      <a:pt x="168" y="284"/>
                      <a:pt x="168" y="284"/>
                      <a:pt x="168" y="284"/>
                    </a:cubicBezTo>
                    <a:cubicBezTo>
                      <a:pt x="172" y="278"/>
                      <a:pt x="178" y="273"/>
                      <a:pt x="186" y="273"/>
                    </a:cubicBezTo>
                    <a:cubicBezTo>
                      <a:pt x="188" y="273"/>
                      <a:pt x="191" y="274"/>
                      <a:pt x="194" y="275"/>
                    </a:cubicBezTo>
                    <a:cubicBezTo>
                      <a:pt x="194" y="55"/>
                      <a:pt x="194" y="55"/>
                      <a:pt x="194" y="55"/>
                    </a:cubicBezTo>
                    <a:cubicBezTo>
                      <a:pt x="30" y="2"/>
                      <a:pt x="30" y="2"/>
                      <a:pt x="30" y="2"/>
                    </a:cubicBezTo>
                    <a:cubicBezTo>
                      <a:pt x="29" y="2"/>
                      <a:pt x="29" y="2"/>
                      <a:pt x="29" y="2"/>
                    </a:cubicBezTo>
                    <a:cubicBezTo>
                      <a:pt x="26" y="0"/>
                      <a:pt x="23" y="0"/>
                      <a:pt x="20" y="0"/>
                    </a:cubicBezTo>
                    <a:cubicBezTo>
                      <a:pt x="9" y="0"/>
                      <a:pt x="0" y="8"/>
                      <a:pt x="0" y="19"/>
                    </a:cubicBezTo>
                    <a:cubicBezTo>
                      <a:pt x="0" y="22"/>
                      <a:pt x="1" y="27"/>
                      <a:pt x="5" y="29"/>
                    </a:cubicBezTo>
                    <a:cubicBezTo>
                      <a:pt x="8" y="31"/>
                      <a:pt x="14" y="32"/>
                      <a:pt x="14" y="32"/>
                    </a:cubicBezTo>
                    <a:cubicBezTo>
                      <a:pt x="166" y="82"/>
                      <a:pt x="166" y="82"/>
                      <a:pt x="166" y="82"/>
                    </a:cubicBezTo>
                    <a:cubicBezTo>
                      <a:pt x="167" y="82"/>
                      <a:pt x="168" y="84"/>
                      <a:pt x="168" y="85"/>
                    </a:cubicBezTo>
                    <a:close/>
                  </a:path>
                </a:pathLst>
              </a:custGeom>
              <a:solidFill>
                <a:srgbClr val="D1EC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5" name="Freeform 85"/>
              <p:cNvSpPr>
                <a:spLocks noChangeArrowheads="1"/>
              </p:cNvSpPr>
              <p:nvPr/>
            </p:nvSpPr>
            <p:spPr bwMode="auto">
              <a:xfrm>
                <a:off x="5878513" y="2960688"/>
                <a:ext cx="115888" cy="868363"/>
              </a:xfrm>
              <a:custGeom>
                <a:avLst/>
                <a:gdLst>
                  <a:gd name="T0" fmla="*/ 2147483647 w 31"/>
                  <a:gd name="T1" fmla="*/ 2147483647 h 231"/>
                  <a:gd name="T2" fmla="*/ 2147483647 w 31"/>
                  <a:gd name="T3" fmla="*/ 2147483647 h 231"/>
                  <a:gd name="T4" fmla="*/ 2147483647 w 31"/>
                  <a:gd name="T5" fmla="*/ 2147483647 h 231"/>
                  <a:gd name="T6" fmla="*/ 2147483647 w 31"/>
                  <a:gd name="T7" fmla="*/ 0 h 231"/>
                  <a:gd name="T8" fmla="*/ 2147483647 w 31"/>
                  <a:gd name="T9" fmla="*/ 0 h 231"/>
                  <a:gd name="T10" fmla="*/ 0 w 31"/>
                  <a:gd name="T11" fmla="*/ 2147483647 h 231"/>
                  <a:gd name="T12" fmla="*/ 2147483647 w 31"/>
                  <a:gd name="T13" fmla="*/ 2147483647 h 231"/>
                  <a:gd name="T14" fmla="*/ 2147483647 w 31"/>
                  <a:gd name="T15" fmla="*/ 2147483647 h 231"/>
                  <a:gd name="T16" fmla="*/ 2147483647 w 31"/>
                  <a:gd name="T17" fmla="*/ 2147483647 h 231"/>
                  <a:gd name="T18" fmla="*/ 2147483647 w 31"/>
                  <a:gd name="T19" fmla="*/ 2147483647 h 231"/>
                  <a:gd name="T20" fmla="*/ 2147483647 w 31"/>
                  <a:gd name="T21" fmla="*/ 2147483647 h 23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1" h="231">
                    <a:moveTo>
                      <a:pt x="23" y="220"/>
                    </a:moveTo>
                    <a:cubicBezTo>
                      <a:pt x="25" y="220"/>
                      <a:pt x="28" y="221"/>
                      <a:pt x="31" y="222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3" y="0"/>
                      <a:pt x="22" y="0"/>
                      <a:pt x="21" y="0"/>
                    </a:cubicBezTo>
                    <a:cubicBezTo>
                      <a:pt x="10" y="0"/>
                      <a:pt x="1" y="9"/>
                      <a:pt x="0" y="20"/>
                    </a:cubicBezTo>
                    <a:cubicBezTo>
                      <a:pt x="1" y="22"/>
                      <a:pt x="2" y="27"/>
                      <a:pt x="4" y="29"/>
                    </a:cubicBezTo>
                    <a:cubicBezTo>
                      <a:pt x="4" y="30"/>
                      <a:pt x="4" y="30"/>
                      <a:pt x="4" y="30"/>
                    </a:cubicBezTo>
                    <a:cubicBezTo>
                      <a:pt x="5" y="30"/>
                      <a:pt x="5" y="31"/>
                      <a:pt x="5" y="32"/>
                    </a:cubicBezTo>
                    <a:cubicBezTo>
                      <a:pt x="5" y="231"/>
                      <a:pt x="5" y="231"/>
                      <a:pt x="5" y="231"/>
                    </a:cubicBezTo>
                    <a:cubicBezTo>
                      <a:pt x="9" y="225"/>
                      <a:pt x="15" y="220"/>
                      <a:pt x="23" y="22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" name="组合 117"/>
            <p:cNvGrpSpPr/>
            <p:nvPr/>
          </p:nvGrpSpPr>
          <p:grpSpPr bwMode="auto">
            <a:xfrm>
              <a:off x="305" y="218"/>
              <a:ext cx="372" cy="115"/>
              <a:chOff x="4348163" y="3097213"/>
              <a:chExt cx="992188" cy="300038"/>
            </a:xfrm>
          </p:grpSpPr>
          <p:sp>
            <p:nvSpPr>
              <p:cNvPr id="39" name="Freeform 116"/>
              <p:cNvSpPr>
                <a:spLocks noChangeArrowheads="1"/>
              </p:cNvSpPr>
              <p:nvPr/>
            </p:nvSpPr>
            <p:spPr bwMode="auto">
              <a:xfrm>
                <a:off x="4348163" y="3097213"/>
                <a:ext cx="992188" cy="231775"/>
              </a:xfrm>
              <a:custGeom>
                <a:avLst/>
                <a:gdLst>
                  <a:gd name="T0" fmla="*/ 0 w 264"/>
                  <a:gd name="T1" fmla="*/ 2147483647 h 62"/>
                  <a:gd name="T2" fmla="*/ 2147483647 w 264"/>
                  <a:gd name="T3" fmla="*/ 2147483647 h 62"/>
                  <a:gd name="T4" fmla="*/ 2147483647 w 264"/>
                  <a:gd name="T5" fmla="*/ 2147483647 h 62"/>
                  <a:gd name="T6" fmla="*/ 2147483647 w 264"/>
                  <a:gd name="T7" fmla="*/ 2147483647 h 62"/>
                  <a:gd name="T8" fmla="*/ 2147483647 w 264"/>
                  <a:gd name="T9" fmla="*/ 2147483647 h 62"/>
                  <a:gd name="T10" fmla="*/ 0 w 264"/>
                  <a:gd name="T11" fmla="*/ 2147483647 h 62"/>
                  <a:gd name="T12" fmla="*/ 0 w 264"/>
                  <a:gd name="T13" fmla="*/ 0 h 62"/>
                  <a:gd name="T14" fmla="*/ 2147483647 w 264"/>
                  <a:gd name="T15" fmla="*/ 0 h 62"/>
                  <a:gd name="T16" fmla="*/ 2147483647 w 264"/>
                  <a:gd name="T17" fmla="*/ 2147483647 h 62"/>
                  <a:gd name="T18" fmla="*/ 2147483647 w 264"/>
                  <a:gd name="T19" fmla="*/ 2147483647 h 62"/>
                  <a:gd name="T20" fmla="*/ 2147483647 w 264"/>
                  <a:gd name="T21" fmla="*/ 2147483647 h 62"/>
                  <a:gd name="T22" fmla="*/ 0 w 264"/>
                  <a:gd name="T23" fmla="*/ 2147483647 h 62"/>
                  <a:gd name="T24" fmla="*/ 0 w 264"/>
                  <a:gd name="T25" fmla="*/ 2147483647 h 6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64" h="62">
                    <a:moveTo>
                      <a:pt x="0" y="55"/>
                    </a:moveTo>
                    <a:cubicBezTo>
                      <a:pt x="2" y="55"/>
                      <a:pt x="4" y="55"/>
                      <a:pt x="6" y="55"/>
                    </a:cubicBezTo>
                    <a:cubicBezTo>
                      <a:pt x="8" y="55"/>
                      <a:pt x="10" y="53"/>
                      <a:pt x="10" y="51"/>
                    </a:cubicBezTo>
                    <a:cubicBezTo>
                      <a:pt x="10" y="38"/>
                      <a:pt x="10" y="24"/>
                      <a:pt x="10" y="11"/>
                    </a:cubicBezTo>
                    <a:cubicBezTo>
                      <a:pt x="10" y="9"/>
                      <a:pt x="8" y="7"/>
                      <a:pt x="6" y="7"/>
                    </a:cubicBezTo>
                    <a:cubicBezTo>
                      <a:pt x="4" y="7"/>
                      <a:pt x="2" y="7"/>
                      <a:pt x="0" y="7"/>
                    </a:cubicBezTo>
                    <a:cubicBezTo>
                      <a:pt x="0" y="5"/>
                      <a:pt x="0" y="2"/>
                      <a:pt x="0" y="0"/>
                    </a:cubicBezTo>
                    <a:cubicBezTo>
                      <a:pt x="80" y="0"/>
                      <a:pt x="160" y="0"/>
                      <a:pt x="240" y="0"/>
                    </a:cubicBezTo>
                    <a:cubicBezTo>
                      <a:pt x="246" y="0"/>
                      <a:pt x="255" y="4"/>
                      <a:pt x="258" y="10"/>
                    </a:cubicBezTo>
                    <a:cubicBezTo>
                      <a:pt x="264" y="23"/>
                      <a:pt x="264" y="39"/>
                      <a:pt x="258" y="52"/>
                    </a:cubicBezTo>
                    <a:cubicBezTo>
                      <a:pt x="255" y="58"/>
                      <a:pt x="246" y="62"/>
                      <a:pt x="240" y="62"/>
                    </a:cubicBezTo>
                    <a:cubicBezTo>
                      <a:pt x="160" y="62"/>
                      <a:pt x="80" y="62"/>
                      <a:pt x="0" y="62"/>
                    </a:cubicBezTo>
                    <a:cubicBezTo>
                      <a:pt x="0" y="60"/>
                      <a:pt x="0" y="57"/>
                      <a:pt x="0" y="55"/>
                    </a:cubicBezTo>
                    <a:close/>
                  </a:path>
                </a:pathLst>
              </a:custGeom>
              <a:solidFill>
                <a:srgbClr val="1695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" name="Freeform 117"/>
              <p:cNvSpPr>
                <a:spLocks noChangeArrowheads="1"/>
              </p:cNvSpPr>
              <p:nvPr/>
            </p:nvSpPr>
            <p:spPr bwMode="auto">
              <a:xfrm>
                <a:off x="4370388" y="3122613"/>
                <a:ext cx="942975" cy="184150"/>
              </a:xfrm>
              <a:custGeom>
                <a:avLst/>
                <a:gdLst>
                  <a:gd name="T0" fmla="*/ 2147483647 w 251"/>
                  <a:gd name="T1" fmla="*/ 2147483647 h 49"/>
                  <a:gd name="T2" fmla="*/ 2147483647 w 251"/>
                  <a:gd name="T3" fmla="*/ 2147483647 h 49"/>
                  <a:gd name="T4" fmla="*/ 0 w 251"/>
                  <a:gd name="T5" fmla="*/ 0 h 49"/>
                  <a:gd name="T6" fmla="*/ 2147483647 w 251"/>
                  <a:gd name="T7" fmla="*/ 0 h 49"/>
                  <a:gd name="T8" fmla="*/ 2147483647 w 251"/>
                  <a:gd name="T9" fmla="*/ 2147483647 h 49"/>
                  <a:gd name="T10" fmla="*/ 2147483647 w 251"/>
                  <a:gd name="T11" fmla="*/ 2147483647 h 49"/>
                  <a:gd name="T12" fmla="*/ 2147483647 w 251"/>
                  <a:gd name="T13" fmla="*/ 2147483647 h 49"/>
                  <a:gd name="T14" fmla="*/ 0 w 251"/>
                  <a:gd name="T15" fmla="*/ 2147483647 h 49"/>
                  <a:gd name="T16" fmla="*/ 2147483647 w 251"/>
                  <a:gd name="T17" fmla="*/ 2147483647 h 4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51" h="49">
                    <a:moveTo>
                      <a:pt x="4" y="44"/>
                    </a:moveTo>
                    <a:cubicBezTo>
                      <a:pt x="4" y="31"/>
                      <a:pt x="4" y="17"/>
                      <a:pt x="4" y="4"/>
                    </a:cubicBezTo>
                    <a:cubicBezTo>
                      <a:pt x="4" y="2"/>
                      <a:pt x="2" y="0"/>
                      <a:pt x="0" y="0"/>
                    </a:cubicBezTo>
                    <a:cubicBezTo>
                      <a:pt x="80" y="0"/>
                      <a:pt x="159" y="0"/>
                      <a:pt x="239" y="0"/>
                    </a:cubicBezTo>
                    <a:cubicBezTo>
                      <a:pt x="241" y="0"/>
                      <a:pt x="243" y="1"/>
                      <a:pt x="244" y="3"/>
                    </a:cubicBezTo>
                    <a:cubicBezTo>
                      <a:pt x="251" y="16"/>
                      <a:pt x="251" y="32"/>
                      <a:pt x="244" y="45"/>
                    </a:cubicBezTo>
                    <a:cubicBezTo>
                      <a:pt x="243" y="47"/>
                      <a:pt x="241" y="49"/>
                      <a:pt x="239" y="49"/>
                    </a:cubicBezTo>
                    <a:cubicBezTo>
                      <a:pt x="159" y="48"/>
                      <a:pt x="80" y="48"/>
                      <a:pt x="0" y="48"/>
                    </a:cubicBezTo>
                    <a:cubicBezTo>
                      <a:pt x="2" y="48"/>
                      <a:pt x="4" y="46"/>
                      <a:pt x="4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" name="Freeform 118"/>
              <p:cNvSpPr>
                <a:spLocks noChangeArrowheads="1"/>
              </p:cNvSpPr>
              <p:nvPr/>
            </p:nvSpPr>
            <p:spPr bwMode="auto">
              <a:xfrm>
                <a:off x="5133976" y="3254376"/>
                <a:ext cx="123825" cy="142875"/>
              </a:xfrm>
              <a:custGeom>
                <a:avLst/>
                <a:gdLst>
                  <a:gd name="T0" fmla="*/ 0 w 78"/>
                  <a:gd name="T1" fmla="*/ 2147483647 h 90"/>
                  <a:gd name="T2" fmla="*/ 2147483647 w 78"/>
                  <a:gd name="T3" fmla="*/ 2147483647 h 90"/>
                  <a:gd name="T4" fmla="*/ 2147483647 w 78"/>
                  <a:gd name="T5" fmla="*/ 2147483647 h 90"/>
                  <a:gd name="T6" fmla="*/ 2147483647 w 78"/>
                  <a:gd name="T7" fmla="*/ 0 h 90"/>
                  <a:gd name="T8" fmla="*/ 2147483647 w 78"/>
                  <a:gd name="T9" fmla="*/ 0 h 90"/>
                  <a:gd name="T10" fmla="*/ 0 w 78"/>
                  <a:gd name="T11" fmla="*/ 0 h 90"/>
                  <a:gd name="T12" fmla="*/ 0 w 78"/>
                  <a:gd name="T13" fmla="*/ 2147483647 h 9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78" h="90">
                    <a:moveTo>
                      <a:pt x="0" y="90"/>
                    </a:moveTo>
                    <a:lnTo>
                      <a:pt x="38" y="66"/>
                    </a:lnTo>
                    <a:lnTo>
                      <a:pt x="78" y="90"/>
                    </a:lnTo>
                    <a:lnTo>
                      <a:pt x="78" y="0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FD61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6" name="组合 84"/>
            <p:cNvGrpSpPr/>
            <p:nvPr/>
          </p:nvGrpSpPr>
          <p:grpSpPr bwMode="auto">
            <a:xfrm>
              <a:off x="258" y="390"/>
              <a:ext cx="514" cy="128"/>
              <a:chOff x="4189413" y="3565526"/>
              <a:chExt cx="1373188" cy="331788"/>
            </a:xfrm>
          </p:grpSpPr>
          <p:sp>
            <p:nvSpPr>
              <p:cNvPr id="12" name="Freeform 86"/>
              <p:cNvSpPr>
                <a:spLocks noChangeArrowheads="1"/>
              </p:cNvSpPr>
              <p:nvPr/>
            </p:nvSpPr>
            <p:spPr bwMode="auto">
              <a:xfrm>
                <a:off x="4189413" y="3565526"/>
                <a:ext cx="1373188" cy="331788"/>
              </a:xfrm>
              <a:custGeom>
                <a:avLst/>
                <a:gdLst>
                  <a:gd name="T0" fmla="*/ 2147483647 w 365"/>
                  <a:gd name="T1" fmla="*/ 2147483647 h 88"/>
                  <a:gd name="T2" fmla="*/ 2147483647 w 365"/>
                  <a:gd name="T3" fmla="*/ 2147483647 h 88"/>
                  <a:gd name="T4" fmla="*/ 2147483647 w 365"/>
                  <a:gd name="T5" fmla="*/ 2147483647 h 88"/>
                  <a:gd name="T6" fmla="*/ 2147483647 w 365"/>
                  <a:gd name="T7" fmla="*/ 2147483647 h 88"/>
                  <a:gd name="T8" fmla="*/ 2147483647 w 365"/>
                  <a:gd name="T9" fmla="*/ 2147483647 h 88"/>
                  <a:gd name="T10" fmla="*/ 2147483647 w 365"/>
                  <a:gd name="T11" fmla="*/ 2147483647 h 88"/>
                  <a:gd name="T12" fmla="*/ 2147483647 w 365"/>
                  <a:gd name="T13" fmla="*/ 2147483647 h 88"/>
                  <a:gd name="T14" fmla="*/ 2147483647 w 365"/>
                  <a:gd name="T15" fmla="*/ 2147483647 h 88"/>
                  <a:gd name="T16" fmla="*/ 0 w 365"/>
                  <a:gd name="T17" fmla="*/ 2147483647 h 88"/>
                  <a:gd name="T18" fmla="*/ 0 w 365"/>
                  <a:gd name="T19" fmla="*/ 2147483647 h 88"/>
                  <a:gd name="T20" fmla="*/ 2147483647 w 365"/>
                  <a:gd name="T21" fmla="*/ 0 h 88"/>
                  <a:gd name="T22" fmla="*/ 2147483647 w 365"/>
                  <a:gd name="T23" fmla="*/ 0 h 88"/>
                  <a:gd name="T24" fmla="*/ 2147483647 w 365"/>
                  <a:gd name="T25" fmla="*/ 2147483647 h 8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65" h="88">
                    <a:moveTo>
                      <a:pt x="365" y="7"/>
                    </a:moveTo>
                    <a:cubicBezTo>
                      <a:pt x="360" y="7"/>
                      <a:pt x="360" y="7"/>
                      <a:pt x="360" y="7"/>
                    </a:cubicBezTo>
                    <a:cubicBezTo>
                      <a:pt x="358" y="7"/>
                      <a:pt x="356" y="9"/>
                      <a:pt x="356" y="11"/>
                    </a:cubicBezTo>
                    <a:cubicBezTo>
                      <a:pt x="356" y="77"/>
                      <a:pt x="356" y="77"/>
                      <a:pt x="356" y="77"/>
                    </a:cubicBezTo>
                    <a:cubicBezTo>
                      <a:pt x="356" y="79"/>
                      <a:pt x="358" y="81"/>
                      <a:pt x="360" y="81"/>
                    </a:cubicBezTo>
                    <a:cubicBezTo>
                      <a:pt x="365" y="81"/>
                      <a:pt x="365" y="81"/>
                      <a:pt x="365" y="81"/>
                    </a:cubicBezTo>
                    <a:cubicBezTo>
                      <a:pt x="365" y="88"/>
                      <a:pt x="365" y="88"/>
                      <a:pt x="365" y="88"/>
                    </a:cubicBezTo>
                    <a:cubicBezTo>
                      <a:pt x="10" y="88"/>
                      <a:pt x="10" y="88"/>
                      <a:pt x="10" y="88"/>
                    </a:cubicBezTo>
                    <a:cubicBezTo>
                      <a:pt x="4" y="88"/>
                      <a:pt x="0" y="83"/>
                      <a:pt x="0" y="77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365" y="0"/>
                      <a:pt x="365" y="0"/>
                      <a:pt x="365" y="0"/>
                    </a:cubicBezTo>
                    <a:cubicBezTo>
                      <a:pt x="365" y="7"/>
                      <a:pt x="365" y="7"/>
                      <a:pt x="365" y="7"/>
                    </a:cubicBezTo>
                  </a:path>
                </a:pathLst>
              </a:custGeom>
              <a:solidFill>
                <a:srgbClr val="1695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" name="Freeform 87"/>
              <p:cNvSpPr>
                <a:spLocks noChangeArrowheads="1"/>
              </p:cNvSpPr>
              <p:nvPr/>
            </p:nvSpPr>
            <p:spPr bwMode="auto">
              <a:xfrm>
                <a:off x="4870451" y="3565526"/>
                <a:ext cx="692150" cy="331788"/>
              </a:xfrm>
              <a:custGeom>
                <a:avLst/>
                <a:gdLst>
                  <a:gd name="T0" fmla="*/ 2147483647 w 184"/>
                  <a:gd name="T1" fmla="*/ 2147483647 h 88"/>
                  <a:gd name="T2" fmla="*/ 2147483647 w 184"/>
                  <a:gd name="T3" fmla="*/ 2147483647 h 88"/>
                  <a:gd name="T4" fmla="*/ 2147483647 w 184"/>
                  <a:gd name="T5" fmla="*/ 2147483647 h 88"/>
                  <a:gd name="T6" fmla="*/ 2147483647 w 184"/>
                  <a:gd name="T7" fmla="*/ 2147483647 h 88"/>
                  <a:gd name="T8" fmla="*/ 2147483647 w 184"/>
                  <a:gd name="T9" fmla="*/ 2147483647 h 88"/>
                  <a:gd name="T10" fmla="*/ 2147483647 w 184"/>
                  <a:gd name="T11" fmla="*/ 2147483647 h 88"/>
                  <a:gd name="T12" fmla="*/ 2147483647 w 184"/>
                  <a:gd name="T13" fmla="*/ 2147483647 h 88"/>
                  <a:gd name="T14" fmla="*/ 0 w 184"/>
                  <a:gd name="T15" fmla="*/ 2147483647 h 88"/>
                  <a:gd name="T16" fmla="*/ 0 w 184"/>
                  <a:gd name="T17" fmla="*/ 0 h 88"/>
                  <a:gd name="T18" fmla="*/ 2147483647 w 184"/>
                  <a:gd name="T19" fmla="*/ 0 h 88"/>
                  <a:gd name="T20" fmla="*/ 2147483647 w 184"/>
                  <a:gd name="T21" fmla="*/ 2147483647 h 8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84" h="88">
                    <a:moveTo>
                      <a:pt x="184" y="7"/>
                    </a:moveTo>
                    <a:cubicBezTo>
                      <a:pt x="179" y="7"/>
                      <a:pt x="179" y="7"/>
                      <a:pt x="179" y="7"/>
                    </a:cubicBezTo>
                    <a:cubicBezTo>
                      <a:pt x="177" y="7"/>
                      <a:pt x="175" y="9"/>
                      <a:pt x="175" y="11"/>
                    </a:cubicBezTo>
                    <a:cubicBezTo>
                      <a:pt x="175" y="77"/>
                      <a:pt x="175" y="77"/>
                      <a:pt x="175" y="77"/>
                    </a:cubicBezTo>
                    <a:cubicBezTo>
                      <a:pt x="175" y="79"/>
                      <a:pt x="177" y="81"/>
                      <a:pt x="179" y="81"/>
                    </a:cubicBezTo>
                    <a:cubicBezTo>
                      <a:pt x="184" y="81"/>
                      <a:pt x="184" y="81"/>
                      <a:pt x="184" y="81"/>
                    </a:cubicBezTo>
                    <a:cubicBezTo>
                      <a:pt x="184" y="88"/>
                      <a:pt x="184" y="88"/>
                      <a:pt x="184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84" y="0"/>
                      <a:pt x="184" y="0"/>
                      <a:pt x="184" y="0"/>
                    </a:cubicBezTo>
                    <a:cubicBezTo>
                      <a:pt x="184" y="7"/>
                      <a:pt x="184" y="7"/>
                      <a:pt x="184" y="7"/>
                    </a:cubicBezTo>
                  </a:path>
                </a:pathLst>
              </a:custGeom>
              <a:solidFill>
                <a:srgbClr val="15B0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" name="Freeform 88"/>
              <p:cNvSpPr>
                <a:spLocks noChangeArrowheads="1"/>
              </p:cNvSpPr>
              <p:nvPr/>
            </p:nvSpPr>
            <p:spPr bwMode="auto">
              <a:xfrm>
                <a:off x="4216401" y="3592513"/>
                <a:ext cx="1327150" cy="277813"/>
              </a:xfrm>
              <a:custGeom>
                <a:avLst/>
                <a:gdLst>
                  <a:gd name="T0" fmla="*/ 2147483647 w 353"/>
                  <a:gd name="T1" fmla="*/ 2147483647 h 74"/>
                  <a:gd name="T2" fmla="*/ 2147483647 w 353"/>
                  <a:gd name="T3" fmla="*/ 2147483647 h 74"/>
                  <a:gd name="T4" fmla="*/ 2147483647 w 353"/>
                  <a:gd name="T5" fmla="*/ 2147483647 h 74"/>
                  <a:gd name="T6" fmla="*/ 2147483647 w 353"/>
                  <a:gd name="T7" fmla="*/ 2147483647 h 74"/>
                  <a:gd name="T8" fmla="*/ 0 w 353"/>
                  <a:gd name="T9" fmla="*/ 2147483647 h 74"/>
                  <a:gd name="T10" fmla="*/ 0 w 353"/>
                  <a:gd name="T11" fmla="*/ 2147483647 h 74"/>
                  <a:gd name="T12" fmla="*/ 2147483647 w 353"/>
                  <a:gd name="T13" fmla="*/ 0 h 74"/>
                  <a:gd name="T14" fmla="*/ 2147483647 w 353"/>
                  <a:gd name="T15" fmla="*/ 0 h 74"/>
                  <a:gd name="T16" fmla="*/ 2147483647 w 353"/>
                  <a:gd name="T17" fmla="*/ 2147483647 h 7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53" h="74">
                    <a:moveTo>
                      <a:pt x="349" y="4"/>
                    </a:moveTo>
                    <a:cubicBezTo>
                      <a:pt x="349" y="70"/>
                      <a:pt x="349" y="70"/>
                      <a:pt x="349" y="70"/>
                    </a:cubicBezTo>
                    <a:cubicBezTo>
                      <a:pt x="349" y="72"/>
                      <a:pt x="351" y="74"/>
                      <a:pt x="353" y="74"/>
                    </a:cubicBezTo>
                    <a:cubicBezTo>
                      <a:pt x="3" y="74"/>
                      <a:pt x="3" y="74"/>
                      <a:pt x="3" y="74"/>
                    </a:cubicBezTo>
                    <a:cubicBezTo>
                      <a:pt x="1" y="74"/>
                      <a:pt x="0" y="72"/>
                      <a:pt x="0" y="70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1" y="0"/>
                      <a:pt x="3" y="0"/>
                    </a:cubicBezTo>
                    <a:cubicBezTo>
                      <a:pt x="353" y="0"/>
                      <a:pt x="353" y="0"/>
                      <a:pt x="353" y="0"/>
                    </a:cubicBezTo>
                    <a:cubicBezTo>
                      <a:pt x="351" y="0"/>
                      <a:pt x="349" y="2"/>
                      <a:pt x="349" y="4"/>
                    </a:cubicBezTo>
                  </a:path>
                </a:pathLst>
              </a:custGeom>
              <a:solidFill>
                <a:srgbClr val="D1EC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" name="Freeform 89"/>
              <p:cNvSpPr>
                <a:spLocks noChangeArrowheads="1"/>
              </p:cNvSpPr>
              <p:nvPr/>
            </p:nvSpPr>
            <p:spPr bwMode="auto">
              <a:xfrm>
                <a:off x="4832351" y="3592513"/>
                <a:ext cx="711200" cy="277813"/>
              </a:xfrm>
              <a:custGeom>
                <a:avLst/>
                <a:gdLst>
                  <a:gd name="T0" fmla="*/ 2147483647 w 189"/>
                  <a:gd name="T1" fmla="*/ 2147483647 h 74"/>
                  <a:gd name="T2" fmla="*/ 2147483647 w 189"/>
                  <a:gd name="T3" fmla="*/ 2147483647 h 74"/>
                  <a:gd name="T4" fmla="*/ 2147483647 w 189"/>
                  <a:gd name="T5" fmla="*/ 2147483647 h 74"/>
                  <a:gd name="T6" fmla="*/ 2147483647 w 189"/>
                  <a:gd name="T7" fmla="*/ 2147483647 h 74"/>
                  <a:gd name="T8" fmla="*/ 0 w 189"/>
                  <a:gd name="T9" fmla="*/ 2147483647 h 74"/>
                  <a:gd name="T10" fmla="*/ 0 w 189"/>
                  <a:gd name="T11" fmla="*/ 2147483647 h 74"/>
                  <a:gd name="T12" fmla="*/ 2147483647 w 189"/>
                  <a:gd name="T13" fmla="*/ 0 h 74"/>
                  <a:gd name="T14" fmla="*/ 2147483647 w 189"/>
                  <a:gd name="T15" fmla="*/ 0 h 74"/>
                  <a:gd name="T16" fmla="*/ 2147483647 w 189"/>
                  <a:gd name="T17" fmla="*/ 2147483647 h 7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9" h="74">
                    <a:moveTo>
                      <a:pt x="185" y="4"/>
                    </a:moveTo>
                    <a:cubicBezTo>
                      <a:pt x="185" y="70"/>
                      <a:pt x="185" y="70"/>
                      <a:pt x="185" y="70"/>
                    </a:cubicBezTo>
                    <a:cubicBezTo>
                      <a:pt x="185" y="72"/>
                      <a:pt x="187" y="74"/>
                      <a:pt x="189" y="74"/>
                    </a:cubicBezTo>
                    <a:cubicBezTo>
                      <a:pt x="3" y="74"/>
                      <a:pt x="3" y="74"/>
                      <a:pt x="3" y="74"/>
                    </a:cubicBezTo>
                    <a:cubicBezTo>
                      <a:pt x="1" y="74"/>
                      <a:pt x="0" y="72"/>
                      <a:pt x="0" y="70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1" y="0"/>
                      <a:pt x="3" y="0"/>
                    </a:cubicBezTo>
                    <a:cubicBezTo>
                      <a:pt x="189" y="0"/>
                      <a:pt x="189" y="0"/>
                      <a:pt x="189" y="0"/>
                    </a:cubicBezTo>
                    <a:cubicBezTo>
                      <a:pt x="187" y="0"/>
                      <a:pt x="185" y="2"/>
                      <a:pt x="185" y="4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" name="Rectangle 90"/>
              <p:cNvSpPr>
                <a:spLocks noChangeArrowheads="1"/>
              </p:cNvSpPr>
              <p:nvPr/>
            </p:nvSpPr>
            <p:spPr bwMode="auto">
              <a:xfrm>
                <a:off x="4222751" y="3840163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17" name="Rectangle 91"/>
              <p:cNvSpPr>
                <a:spLocks noChangeArrowheads="1"/>
              </p:cNvSpPr>
              <p:nvPr/>
            </p:nvSpPr>
            <p:spPr bwMode="auto">
              <a:xfrm>
                <a:off x="4222751" y="3840163"/>
                <a:ext cx="609600" cy="11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18" name="Rectangle 92"/>
              <p:cNvSpPr>
                <a:spLocks noChangeArrowheads="1"/>
              </p:cNvSpPr>
              <p:nvPr/>
            </p:nvSpPr>
            <p:spPr bwMode="auto">
              <a:xfrm>
                <a:off x="4222751" y="3603626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19" name="Rectangle 93"/>
              <p:cNvSpPr>
                <a:spLocks noChangeArrowheads="1"/>
              </p:cNvSpPr>
              <p:nvPr/>
            </p:nvSpPr>
            <p:spPr bwMode="auto">
              <a:xfrm>
                <a:off x="4222751" y="3603626"/>
                <a:ext cx="609600" cy="11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20" name="Rectangle 94"/>
              <p:cNvSpPr>
                <a:spLocks noChangeArrowheads="1"/>
              </p:cNvSpPr>
              <p:nvPr/>
            </p:nvSpPr>
            <p:spPr bwMode="auto">
              <a:xfrm>
                <a:off x="4222751" y="3825876"/>
                <a:ext cx="609600" cy="317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21" name="Rectangle 95"/>
              <p:cNvSpPr>
                <a:spLocks noChangeArrowheads="1"/>
              </p:cNvSpPr>
              <p:nvPr/>
            </p:nvSpPr>
            <p:spPr bwMode="auto">
              <a:xfrm>
                <a:off x="4222751" y="3825876"/>
                <a:ext cx="609600" cy="3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22" name="Rectangle 96"/>
              <p:cNvSpPr>
                <a:spLocks noChangeArrowheads="1"/>
              </p:cNvSpPr>
              <p:nvPr/>
            </p:nvSpPr>
            <p:spPr bwMode="auto">
              <a:xfrm>
                <a:off x="4222751" y="3762376"/>
                <a:ext cx="609600" cy="317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23" name="Rectangle 97"/>
              <p:cNvSpPr>
                <a:spLocks noChangeArrowheads="1"/>
              </p:cNvSpPr>
              <p:nvPr/>
            </p:nvSpPr>
            <p:spPr bwMode="auto">
              <a:xfrm>
                <a:off x="4222751" y="3762376"/>
                <a:ext cx="609600" cy="3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24" name="Rectangle 98"/>
              <p:cNvSpPr>
                <a:spLocks noChangeArrowheads="1"/>
              </p:cNvSpPr>
              <p:nvPr/>
            </p:nvSpPr>
            <p:spPr bwMode="auto">
              <a:xfrm>
                <a:off x="4222751" y="3697288"/>
                <a:ext cx="609600" cy="158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25" name="Rectangle 99"/>
              <p:cNvSpPr>
                <a:spLocks noChangeArrowheads="1"/>
              </p:cNvSpPr>
              <p:nvPr/>
            </p:nvSpPr>
            <p:spPr bwMode="auto">
              <a:xfrm>
                <a:off x="4222751" y="3697288"/>
                <a:ext cx="609600" cy="15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26" name="Rectangle 100"/>
              <p:cNvSpPr>
                <a:spLocks noChangeArrowheads="1"/>
              </p:cNvSpPr>
              <p:nvPr/>
            </p:nvSpPr>
            <p:spPr bwMode="auto">
              <a:xfrm>
                <a:off x="4222751" y="3667126"/>
                <a:ext cx="609600" cy="476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27" name="Rectangle 101"/>
              <p:cNvSpPr>
                <a:spLocks noChangeArrowheads="1"/>
              </p:cNvSpPr>
              <p:nvPr/>
            </p:nvSpPr>
            <p:spPr bwMode="auto">
              <a:xfrm>
                <a:off x="4222751" y="3667126"/>
                <a:ext cx="609600" cy="4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28" name="Rectangle 102"/>
              <p:cNvSpPr>
                <a:spLocks noChangeArrowheads="1"/>
              </p:cNvSpPr>
              <p:nvPr/>
            </p:nvSpPr>
            <p:spPr bwMode="auto">
              <a:xfrm>
                <a:off x="4222751" y="3810001"/>
                <a:ext cx="609600" cy="476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29" name="Rectangle 103"/>
              <p:cNvSpPr>
                <a:spLocks noChangeArrowheads="1"/>
              </p:cNvSpPr>
              <p:nvPr/>
            </p:nvSpPr>
            <p:spPr bwMode="auto">
              <a:xfrm>
                <a:off x="4222751" y="3810001"/>
                <a:ext cx="609600" cy="4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0" name="Rectangle 104"/>
              <p:cNvSpPr>
                <a:spLocks noChangeArrowheads="1"/>
              </p:cNvSpPr>
              <p:nvPr/>
            </p:nvSpPr>
            <p:spPr bwMode="auto">
              <a:xfrm>
                <a:off x="4222751" y="3776663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1" name="Rectangle 105"/>
              <p:cNvSpPr>
                <a:spLocks noChangeArrowheads="1"/>
              </p:cNvSpPr>
              <p:nvPr/>
            </p:nvSpPr>
            <p:spPr bwMode="auto">
              <a:xfrm>
                <a:off x="4222751" y="3776663"/>
                <a:ext cx="609600" cy="11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2" name="Rectangle 106"/>
              <p:cNvSpPr>
                <a:spLocks noChangeArrowheads="1"/>
              </p:cNvSpPr>
              <p:nvPr/>
            </p:nvSpPr>
            <p:spPr bwMode="auto">
              <a:xfrm>
                <a:off x="4222751" y="3743326"/>
                <a:ext cx="609600" cy="635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3" name="Rectangle 107"/>
              <p:cNvSpPr>
                <a:spLocks noChangeArrowheads="1"/>
              </p:cNvSpPr>
              <p:nvPr/>
            </p:nvSpPr>
            <p:spPr bwMode="auto">
              <a:xfrm>
                <a:off x="4222751" y="3743326"/>
                <a:ext cx="609600" cy="63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4" name="Rectangle 108"/>
              <p:cNvSpPr>
                <a:spLocks noChangeArrowheads="1"/>
              </p:cNvSpPr>
              <p:nvPr/>
            </p:nvSpPr>
            <p:spPr bwMode="auto">
              <a:xfrm>
                <a:off x="4222751" y="3633788"/>
                <a:ext cx="609600" cy="793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5" name="Rectangle 109"/>
              <p:cNvSpPr>
                <a:spLocks noChangeArrowheads="1"/>
              </p:cNvSpPr>
              <p:nvPr/>
            </p:nvSpPr>
            <p:spPr bwMode="auto">
              <a:xfrm>
                <a:off x="4222751" y="3633788"/>
                <a:ext cx="609600" cy="79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6" name="Rectangle 110"/>
              <p:cNvSpPr>
                <a:spLocks noChangeArrowheads="1"/>
              </p:cNvSpPr>
              <p:nvPr/>
            </p:nvSpPr>
            <p:spPr bwMode="auto">
              <a:xfrm>
                <a:off x="4222751" y="3713163"/>
                <a:ext cx="609600" cy="793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7" name="Rectangle 111"/>
              <p:cNvSpPr>
                <a:spLocks noChangeArrowheads="1"/>
              </p:cNvSpPr>
              <p:nvPr/>
            </p:nvSpPr>
            <p:spPr bwMode="auto">
              <a:xfrm>
                <a:off x="4222751" y="3713163"/>
                <a:ext cx="609600" cy="79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8" name="Freeform 166"/>
              <p:cNvSpPr>
                <a:spLocks noEditPoints="1" noChangeArrowheads="1"/>
              </p:cNvSpPr>
              <p:nvPr/>
            </p:nvSpPr>
            <p:spPr bwMode="auto">
              <a:xfrm>
                <a:off x="4978401" y="3565526"/>
                <a:ext cx="117475" cy="331788"/>
              </a:xfrm>
              <a:custGeom>
                <a:avLst/>
                <a:gdLst>
                  <a:gd name="T0" fmla="*/ 2147483647 w 31"/>
                  <a:gd name="T1" fmla="*/ 2147483647 h 88"/>
                  <a:gd name="T2" fmla="*/ 2147483647 w 31"/>
                  <a:gd name="T3" fmla="*/ 2147483647 h 88"/>
                  <a:gd name="T4" fmla="*/ 2147483647 w 31"/>
                  <a:gd name="T5" fmla="*/ 2147483647 h 88"/>
                  <a:gd name="T6" fmla="*/ 2147483647 w 31"/>
                  <a:gd name="T7" fmla="*/ 2147483647 h 88"/>
                  <a:gd name="T8" fmla="*/ 2147483647 w 31"/>
                  <a:gd name="T9" fmla="*/ 2147483647 h 88"/>
                  <a:gd name="T10" fmla="*/ 2147483647 w 31"/>
                  <a:gd name="T11" fmla="*/ 0 h 88"/>
                  <a:gd name="T12" fmla="*/ 0 w 31"/>
                  <a:gd name="T13" fmla="*/ 0 h 88"/>
                  <a:gd name="T14" fmla="*/ 0 w 31"/>
                  <a:gd name="T15" fmla="*/ 0 h 88"/>
                  <a:gd name="T16" fmla="*/ 2147483647 w 31"/>
                  <a:gd name="T17" fmla="*/ 2147483647 h 88"/>
                  <a:gd name="T18" fmla="*/ 2147483647 w 31"/>
                  <a:gd name="T19" fmla="*/ 2147483647 h 88"/>
                  <a:gd name="T20" fmla="*/ 2147483647 w 31"/>
                  <a:gd name="T21" fmla="*/ 2147483647 h 88"/>
                  <a:gd name="T22" fmla="*/ 2147483647 w 31"/>
                  <a:gd name="T23" fmla="*/ 2147483647 h 88"/>
                  <a:gd name="T24" fmla="*/ 2147483647 w 31"/>
                  <a:gd name="T25" fmla="*/ 2147483647 h 88"/>
                  <a:gd name="T26" fmla="*/ 2147483647 w 31"/>
                  <a:gd name="T27" fmla="*/ 2147483647 h 88"/>
                  <a:gd name="T28" fmla="*/ 2147483647 w 31"/>
                  <a:gd name="T29" fmla="*/ 2147483647 h 88"/>
                  <a:gd name="T30" fmla="*/ 2147483647 w 31"/>
                  <a:gd name="T31" fmla="*/ 2147483647 h 88"/>
                  <a:gd name="T32" fmla="*/ 2147483647 w 31"/>
                  <a:gd name="T33" fmla="*/ 2147483647 h 88"/>
                  <a:gd name="T34" fmla="*/ 2147483647 w 31"/>
                  <a:gd name="T35" fmla="*/ 2147483647 h 88"/>
                  <a:gd name="T36" fmla="*/ 2147483647 w 31"/>
                  <a:gd name="T37" fmla="*/ 0 h 8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31" h="88">
                    <a:moveTo>
                      <a:pt x="31" y="81"/>
                    </a:moveTo>
                    <a:cubicBezTo>
                      <a:pt x="15" y="81"/>
                      <a:pt x="15" y="81"/>
                      <a:pt x="15" y="81"/>
                    </a:cubicBezTo>
                    <a:cubicBezTo>
                      <a:pt x="14" y="83"/>
                      <a:pt x="13" y="86"/>
                      <a:pt x="12" y="88"/>
                    </a:cubicBezTo>
                    <a:cubicBezTo>
                      <a:pt x="28" y="88"/>
                      <a:pt x="28" y="88"/>
                      <a:pt x="28" y="88"/>
                    </a:cubicBezTo>
                    <a:cubicBezTo>
                      <a:pt x="29" y="86"/>
                      <a:pt x="30" y="83"/>
                      <a:pt x="31" y="81"/>
                    </a:cubicBezTo>
                    <a:moveTo>
                      <a:pt x="9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3"/>
                      <a:pt x="4" y="5"/>
                      <a:pt x="6" y="7"/>
                    </a:cubicBezTo>
                    <a:cubicBezTo>
                      <a:pt x="16" y="7"/>
                      <a:pt x="16" y="7"/>
                      <a:pt x="16" y="7"/>
                    </a:cubicBezTo>
                    <a:cubicBezTo>
                      <a:pt x="15" y="6"/>
                      <a:pt x="15" y="6"/>
                      <a:pt x="14" y="5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4" y="5"/>
                      <a:pt x="14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1" y="2"/>
                      <a:pt x="10" y="1"/>
                      <a:pt x="9" y="0"/>
                    </a:cubicBezTo>
                  </a:path>
                </a:pathLst>
              </a:custGeom>
              <a:solidFill>
                <a:srgbClr val="2CA4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7" name="组合 112"/>
            <p:cNvGrpSpPr/>
            <p:nvPr/>
          </p:nvGrpSpPr>
          <p:grpSpPr bwMode="auto">
            <a:xfrm>
              <a:off x="284" y="300"/>
              <a:ext cx="574" cy="90"/>
              <a:chOff x="4260851" y="3333751"/>
              <a:chExt cx="1530350" cy="231775"/>
            </a:xfrm>
          </p:grpSpPr>
          <p:sp>
            <p:nvSpPr>
              <p:cNvPr id="8" name="Freeform 112"/>
              <p:cNvSpPr>
                <a:spLocks noChangeArrowheads="1"/>
              </p:cNvSpPr>
              <p:nvPr/>
            </p:nvSpPr>
            <p:spPr bwMode="auto">
              <a:xfrm>
                <a:off x="4260851" y="3333751"/>
                <a:ext cx="1530350" cy="231775"/>
              </a:xfrm>
              <a:custGeom>
                <a:avLst/>
                <a:gdLst>
                  <a:gd name="T0" fmla="*/ 0 w 407"/>
                  <a:gd name="T1" fmla="*/ 2147483647 h 62"/>
                  <a:gd name="T2" fmla="*/ 2147483647 w 407"/>
                  <a:gd name="T3" fmla="*/ 2147483647 h 62"/>
                  <a:gd name="T4" fmla="*/ 2147483647 w 407"/>
                  <a:gd name="T5" fmla="*/ 2147483647 h 62"/>
                  <a:gd name="T6" fmla="*/ 2147483647 w 407"/>
                  <a:gd name="T7" fmla="*/ 2147483647 h 62"/>
                  <a:gd name="T8" fmla="*/ 2147483647 w 407"/>
                  <a:gd name="T9" fmla="*/ 2147483647 h 62"/>
                  <a:gd name="T10" fmla="*/ 0 w 407"/>
                  <a:gd name="T11" fmla="*/ 2147483647 h 62"/>
                  <a:gd name="T12" fmla="*/ 0 w 407"/>
                  <a:gd name="T13" fmla="*/ 2147483647 h 62"/>
                  <a:gd name="T14" fmla="*/ 2147483647 w 407"/>
                  <a:gd name="T15" fmla="*/ 2147483647 h 62"/>
                  <a:gd name="T16" fmla="*/ 2147483647 w 407"/>
                  <a:gd name="T17" fmla="*/ 2147483647 h 62"/>
                  <a:gd name="T18" fmla="*/ 2147483647 w 407"/>
                  <a:gd name="T19" fmla="*/ 2147483647 h 62"/>
                  <a:gd name="T20" fmla="*/ 2147483647 w 407"/>
                  <a:gd name="T21" fmla="*/ 0 h 62"/>
                  <a:gd name="T22" fmla="*/ 0 w 407"/>
                  <a:gd name="T23" fmla="*/ 0 h 62"/>
                  <a:gd name="T24" fmla="*/ 0 w 407"/>
                  <a:gd name="T25" fmla="*/ 2147483647 h 6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07" h="62">
                    <a:moveTo>
                      <a:pt x="0" y="7"/>
                    </a:moveTo>
                    <a:cubicBezTo>
                      <a:pt x="6" y="7"/>
                      <a:pt x="6" y="7"/>
                      <a:pt x="6" y="7"/>
                    </a:cubicBezTo>
                    <a:cubicBezTo>
                      <a:pt x="8" y="7"/>
                      <a:pt x="10" y="9"/>
                      <a:pt x="10" y="11"/>
                    </a:cubicBezTo>
                    <a:cubicBezTo>
                      <a:pt x="10" y="51"/>
                      <a:pt x="10" y="51"/>
                      <a:pt x="10" y="51"/>
                    </a:cubicBezTo>
                    <a:cubicBezTo>
                      <a:pt x="10" y="53"/>
                      <a:pt x="8" y="55"/>
                      <a:pt x="6" y="55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396" y="62"/>
                      <a:pt x="396" y="62"/>
                      <a:pt x="396" y="62"/>
                    </a:cubicBezTo>
                    <a:cubicBezTo>
                      <a:pt x="402" y="62"/>
                      <a:pt x="407" y="57"/>
                      <a:pt x="407" y="51"/>
                    </a:cubicBezTo>
                    <a:cubicBezTo>
                      <a:pt x="407" y="11"/>
                      <a:pt x="407" y="11"/>
                      <a:pt x="407" y="11"/>
                    </a:cubicBezTo>
                    <a:cubicBezTo>
                      <a:pt x="407" y="5"/>
                      <a:pt x="402" y="0"/>
                      <a:pt x="39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"/>
                      <a:pt x="0" y="7"/>
                      <a:pt x="0" y="7"/>
                    </a:cubicBezTo>
                  </a:path>
                </a:pathLst>
              </a:custGeom>
              <a:solidFill>
                <a:srgbClr val="2C58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" name="Freeform 113"/>
              <p:cNvSpPr>
                <a:spLocks noChangeArrowheads="1"/>
              </p:cNvSpPr>
              <p:nvPr/>
            </p:nvSpPr>
            <p:spPr bwMode="auto">
              <a:xfrm>
                <a:off x="4260851" y="3333751"/>
                <a:ext cx="771525" cy="231775"/>
              </a:xfrm>
              <a:custGeom>
                <a:avLst/>
                <a:gdLst>
                  <a:gd name="T0" fmla="*/ 0 w 205"/>
                  <a:gd name="T1" fmla="*/ 2147483647 h 62"/>
                  <a:gd name="T2" fmla="*/ 2147483647 w 205"/>
                  <a:gd name="T3" fmla="*/ 2147483647 h 62"/>
                  <a:gd name="T4" fmla="*/ 2147483647 w 205"/>
                  <a:gd name="T5" fmla="*/ 2147483647 h 62"/>
                  <a:gd name="T6" fmla="*/ 2147483647 w 205"/>
                  <a:gd name="T7" fmla="*/ 2147483647 h 62"/>
                  <a:gd name="T8" fmla="*/ 2147483647 w 205"/>
                  <a:gd name="T9" fmla="*/ 2147483647 h 62"/>
                  <a:gd name="T10" fmla="*/ 0 w 205"/>
                  <a:gd name="T11" fmla="*/ 2147483647 h 62"/>
                  <a:gd name="T12" fmla="*/ 0 w 205"/>
                  <a:gd name="T13" fmla="*/ 2147483647 h 62"/>
                  <a:gd name="T14" fmla="*/ 2147483647 w 205"/>
                  <a:gd name="T15" fmla="*/ 2147483647 h 62"/>
                  <a:gd name="T16" fmla="*/ 2147483647 w 205"/>
                  <a:gd name="T17" fmla="*/ 0 h 62"/>
                  <a:gd name="T18" fmla="*/ 0 w 205"/>
                  <a:gd name="T19" fmla="*/ 0 h 62"/>
                  <a:gd name="T20" fmla="*/ 0 w 205"/>
                  <a:gd name="T21" fmla="*/ 2147483647 h 6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05" h="62">
                    <a:moveTo>
                      <a:pt x="0" y="7"/>
                    </a:moveTo>
                    <a:cubicBezTo>
                      <a:pt x="6" y="7"/>
                      <a:pt x="6" y="7"/>
                      <a:pt x="6" y="7"/>
                    </a:cubicBezTo>
                    <a:cubicBezTo>
                      <a:pt x="8" y="7"/>
                      <a:pt x="10" y="9"/>
                      <a:pt x="10" y="11"/>
                    </a:cubicBezTo>
                    <a:cubicBezTo>
                      <a:pt x="10" y="51"/>
                      <a:pt x="10" y="51"/>
                      <a:pt x="10" y="51"/>
                    </a:cubicBezTo>
                    <a:cubicBezTo>
                      <a:pt x="10" y="53"/>
                      <a:pt x="8" y="55"/>
                      <a:pt x="6" y="55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205" y="62"/>
                      <a:pt x="205" y="62"/>
                      <a:pt x="205" y="62"/>
                    </a:cubicBezTo>
                    <a:cubicBezTo>
                      <a:pt x="205" y="0"/>
                      <a:pt x="205" y="0"/>
                      <a:pt x="205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"/>
                      <a:pt x="0" y="7"/>
                      <a:pt x="0" y="7"/>
                    </a:cubicBezTo>
                  </a:path>
                </a:pathLst>
              </a:custGeom>
              <a:solidFill>
                <a:srgbClr val="0E30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" name="Freeform 114"/>
              <p:cNvSpPr>
                <a:spLocks noChangeArrowheads="1"/>
              </p:cNvSpPr>
              <p:nvPr/>
            </p:nvSpPr>
            <p:spPr bwMode="auto">
              <a:xfrm>
                <a:off x="4283076" y="3359151"/>
                <a:ext cx="1482725" cy="180975"/>
              </a:xfrm>
              <a:custGeom>
                <a:avLst/>
                <a:gdLst>
                  <a:gd name="T0" fmla="*/ 2147483647 w 394"/>
                  <a:gd name="T1" fmla="*/ 2147483647 h 48"/>
                  <a:gd name="T2" fmla="*/ 2147483647 w 394"/>
                  <a:gd name="T3" fmla="*/ 2147483647 h 48"/>
                  <a:gd name="T4" fmla="*/ 0 w 394"/>
                  <a:gd name="T5" fmla="*/ 2147483647 h 48"/>
                  <a:gd name="T6" fmla="*/ 2147483647 w 394"/>
                  <a:gd name="T7" fmla="*/ 2147483647 h 48"/>
                  <a:gd name="T8" fmla="*/ 2147483647 w 394"/>
                  <a:gd name="T9" fmla="*/ 2147483647 h 48"/>
                  <a:gd name="T10" fmla="*/ 2147483647 w 394"/>
                  <a:gd name="T11" fmla="*/ 2147483647 h 48"/>
                  <a:gd name="T12" fmla="*/ 2147483647 w 394"/>
                  <a:gd name="T13" fmla="*/ 0 h 48"/>
                  <a:gd name="T14" fmla="*/ 0 w 394"/>
                  <a:gd name="T15" fmla="*/ 0 h 48"/>
                  <a:gd name="T16" fmla="*/ 2147483647 w 394"/>
                  <a:gd name="T17" fmla="*/ 2147483647 h 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94" h="48">
                    <a:moveTo>
                      <a:pt x="4" y="4"/>
                    </a:moveTo>
                    <a:cubicBezTo>
                      <a:pt x="4" y="44"/>
                      <a:pt x="4" y="44"/>
                      <a:pt x="4" y="44"/>
                    </a:cubicBezTo>
                    <a:cubicBezTo>
                      <a:pt x="4" y="46"/>
                      <a:pt x="2" y="48"/>
                      <a:pt x="0" y="48"/>
                    </a:cubicBezTo>
                    <a:cubicBezTo>
                      <a:pt x="390" y="48"/>
                      <a:pt x="390" y="48"/>
                      <a:pt x="390" y="48"/>
                    </a:cubicBezTo>
                    <a:cubicBezTo>
                      <a:pt x="392" y="48"/>
                      <a:pt x="394" y="46"/>
                      <a:pt x="394" y="44"/>
                    </a:cubicBezTo>
                    <a:cubicBezTo>
                      <a:pt x="394" y="4"/>
                      <a:pt x="394" y="4"/>
                      <a:pt x="394" y="4"/>
                    </a:cubicBezTo>
                    <a:cubicBezTo>
                      <a:pt x="394" y="2"/>
                      <a:pt x="392" y="0"/>
                      <a:pt x="39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4" y="2"/>
                      <a:pt x="4" y="4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" name="Freeform 115"/>
              <p:cNvSpPr>
                <a:spLocks noChangeArrowheads="1"/>
              </p:cNvSpPr>
              <p:nvPr/>
            </p:nvSpPr>
            <p:spPr bwMode="auto">
              <a:xfrm>
                <a:off x="4283076" y="3359151"/>
                <a:ext cx="793750" cy="180975"/>
              </a:xfrm>
              <a:custGeom>
                <a:avLst/>
                <a:gdLst>
                  <a:gd name="T0" fmla="*/ 2147483647 w 211"/>
                  <a:gd name="T1" fmla="*/ 2147483647 h 48"/>
                  <a:gd name="T2" fmla="*/ 2147483647 w 211"/>
                  <a:gd name="T3" fmla="*/ 2147483647 h 48"/>
                  <a:gd name="T4" fmla="*/ 0 w 211"/>
                  <a:gd name="T5" fmla="*/ 2147483647 h 48"/>
                  <a:gd name="T6" fmla="*/ 2147483647 w 211"/>
                  <a:gd name="T7" fmla="*/ 2147483647 h 48"/>
                  <a:gd name="T8" fmla="*/ 2147483647 w 211"/>
                  <a:gd name="T9" fmla="*/ 2147483647 h 48"/>
                  <a:gd name="T10" fmla="*/ 2147483647 w 211"/>
                  <a:gd name="T11" fmla="*/ 2147483647 h 48"/>
                  <a:gd name="T12" fmla="*/ 2147483647 w 211"/>
                  <a:gd name="T13" fmla="*/ 0 h 48"/>
                  <a:gd name="T14" fmla="*/ 0 w 211"/>
                  <a:gd name="T15" fmla="*/ 0 h 48"/>
                  <a:gd name="T16" fmla="*/ 2147483647 w 211"/>
                  <a:gd name="T17" fmla="*/ 2147483647 h 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11" h="48">
                    <a:moveTo>
                      <a:pt x="4" y="4"/>
                    </a:moveTo>
                    <a:cubicBezTo>
                      <a:pt x="4" y="44"/>
                      <a:pt x="4" y="44"/>
                      <a:pt x="4" y="44"/>
                    </a:cubicBezTo>
                    <a:cubicBezTo>
                      <a:pt x="4" y="46"/>
                      <a:pt x="2" y="48"/>
                      <a:pt x="0" y="48"/>
                    </a:cubicBezTo>
                    <a:cubicBezTo>
                      <a:pt x="207" y="48"/>
                      <a:pt x="207" y="48"/>
                      <a:pt x="207" y="48"/>
                    </a:cubicBezTo>
                    <a:cubicBezTo>
                      <a:pt x="209" y="48"/>
                      <a:pt x="211" y="46"/>
                      <a:pt x="211" y="44"/>
                    </a:cubicBezTo>
                    <a:cubicBezTo>
                      <a:pt x="211" y="4"/>
                      <a:pt x="211" y="4"/>
                      <a:pt x="211" y="4"/>
                    </a:cubicBezTo>
                    <a:cubicBezTo>
                      <a:pt x="211" y="2"/>
                      <a:pt x="209" y="0"/>
                      <a:pt x="20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4" y="2"/>
                      <a:pt x="4" y="4"/>
                    </a:cubicBezTo>
                  </a:path>
                </a:pathLst>
              </a:custGeom>
              <a:solidFill>
                <a:srgbClr val="D1EC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cxnSp>
        <p:nvCxnSpPr>
          <p:cNvPr id="46" name="直接连接符 10"/>
          <p:cNvCxnSpPr>
            <a:cxnSpLocks noChangeShapeType="1"/>
          </p:cNvCxnSpPr>
          <p:nvPr/>
        </p:nvCxnSpPr>
        <p:spPr bwMode="auto">
          <a:xfrm>
            <a:off x="993775" y="694515"/>
            <a:ext cx="177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47" name="表格 46"/>
          <p:cNvGraphicFramePr>
            <a:graphicFrameLocks noGrp="1"/>
          </p:cNvGraphicFramePr>
          <p:nvPr/>
        </p:nvGraphicFramePr>
        <p:xfrm>
          <a:off x="1069437" y="2114550"/>
          <a:ext cx="7010395" cy="1226344"/>
        </p:xfrm>
        <a:graphic>
          <a:graphicData uri="http://schemas.openxmlformats.org/drawingml/2006/table">
            <a:tbl>
              <a:tblPr/>
              <a:tblGrid>
                <a:gridCol w="5858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3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53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53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53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53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537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537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537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537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3537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3537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3537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6131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4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月份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1</a:t>
                      </a:r>
                      <a:endParaRPr lang="zh-CN" sz="1400" kern="1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2</a:t>
                      </a:r>
                      <a:endParaRPr lang="zh-CN" sz="1400" kern="1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3</a:t>
                      </a:r>
                      <a:endParaRPr lang="zh-CN" sz="1400" kern="1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4</a:t>
                      </a:r>
                      <a:endParaRPr lang="zh-CN" sz="1400" kern="1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5</a:t>
                      </a:r>
                      <a:endParaRPr lang="zh-CN" sz="1400" kern="1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6</a:t>
                      </a:r>
                      <a:endParaRPr lang="zh-CN" sz="1400" kern="1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7</a:t>
                      </a:r>
                      <a:endParaRPr lang="zh-CN" sz="1400" kern="1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8</a:t>
                      </a:r>
                      <a:endParaRPr lang="zh-CN" sz="1400" kern="1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9</a:t>
                      </a:r>
                      <a:endParaRPr lang="zh-CN" sz="1400" kern="1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10</a:t>
                      </a:r>
                      <a:endParaRPr lang="zh-CN" sz="1400" kern="1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11</a:t>
                      </a:r>
                      <a:endParaRPr lang="zh-CN" sz="1400" kern="1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12</a:t>
                      </a:r>
                      <a:endParaRPr lang="zh-CN" sz="1400" kern="1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31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4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价格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5.00</a:t>
                      </a:r>
                      <a:endParaRPr lang="zh-CN" sz="1400" kern="1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5.50</a:t>
                      </a:r>
                      <a:endParaRPr lang="zh-CN" sz="1400" kern="1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5.00</a:t>
                      </a:r>
                      <a:endParaRPr lang="zh-CN" sz="1400" kern="1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4.80</a:t>
                      </a:r>
                      <a:endParaRPr lang="zh-CN" sz="1400" kern="1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2.00</a:t>
                      </a:r>
                      <a:endParaRPr lang="zh-CN" sz="1400" kern="1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1.50</a:t>
                      </a:r>
                      <a:endParaRPr lang="zh-CN" sz="1400" kern="1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1.00</a:t>
                      </a:r>
                      <a:endParaRPr lang="zh-CN" sz="1400" kern="1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0.90</a:t>
                      </a:r>
                      <a:endParaRPr lang="zh-CN" sz="1400" kern="1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1.50</a:t>
                      </a:r>
                      <a:endParaRPr lang="zh-CN" sz="1400" kern="1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2.00</a:t>
                      </a:r>
                      <a:endParaRPr lang="zh-CN" sz="1400" kern="1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3.00</a:t>
                      </a:r>
                      <a:endParaRPr lang="zh-CN" sz="1400" kern="1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3.50</a:t>
                      </a:r>
                      <a:endParaRPr lang="zh-CN" sz="14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1004517" y="1275606"/>
            <a:ext cx="7086600" cy="35548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某种蔬菜的价格随季节变化如下表：</a:t>
            </a:r>
          </a:p>
          <a:p>
            <a:pPr marL="0" marR="0" lvl="0" algn="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单位：元</a:t>
            </a: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/</a:t>
            </a:r>
            <a:r>
              <a:rPr kumimoji="0" lang="zh-CN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千克</a:t>
            </a:r>
            <a:endParaRPr kumimoji="0" lang="en-US" altLang="zh-CN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algn="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zh-CN" sz="14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algn="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zh-CN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）观察表说出变量、自变量、因变量；</a:t>
            </a:r>
          </a:p>
          <a:p>
            <a:pPr marL="0"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）哪个月这种蔬菜价格最高，哪个月这种蔬菜的价格最低；</a:t>
            </a:r>
          </a:p>
          <a:p>
            <a:pPr marL="0"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）计算一下这种蔬菜的年平均价．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70556" y="1090984"/>
            <a:ext cx="82448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通过阅读教材，完成下列填空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在一个变化过程中数值保持不变的量叫做</a:t>
            </a:r>
            <a:r>
              <a:rPr 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______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，可以取不同数值的量叫做</a:t>
            </a:r>
            <a:r>
              <a:rPr 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______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，如果一个量随着另外一个量的变化而变化，那么把这个量叫做</a:t>
            </a:r>
            <a:r>
              <a:rPr 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__________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，另一个量叫做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__________</a:t>
            </a:r>
            <a:r>
              <a:rPr 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6" name="组合 5"/>
          <p:cNvGrpSpPr/>
          <p:nvPr/>
        </p:nvGrpSpPr>
        <p:grpSpPr bwMode="auto">
          <a:xfrm>
            <a:off x="268127" y="122839"/>
            <a:ext cx="2179360" cy="515210"/>
            <a:chOff x="279260" y="218396"/>
            <a:chExt cx="2179285" cy="519493"/>
          </a:xfrm>
        </p:grpSpPr>
        <p:sp>
          <p:nvSpPr>
            <p:cNvPr id="7" name="TextBox 6"/>
            <p:cNvSpPr txBox="1"/>
            <p:nvPr/>
          </p:nvSpPr>
          <p:spPr bwMode="auto">
            <a:xfrm>
              <a:off x="1042822" y="272386"/>
              <a:ext cx="1415723" cy="465503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教材助读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8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9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TextBox 9"/>
          <p:cNvSpPr txBox="1"/>
          <p:nvPr/>
        </p:nvSpPr>
        <p:spPr>
          <a:xfrm>
            <a:off x="4876804" y="1598815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常量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49824" y="1988511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变量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848604" y="1963516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因变量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33604" y="2357843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自变量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2743200" y="1428750"/>
            <a:ext cx="3505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800" b="1" dirty="0" smtClean="0">
                <a:solidFill>
                  <a:srgbClr val="292929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再见</a:t>
            </a:r>
            <a:endParaRPr lang="zh-CN" altLang="en-US" sz="8800" b="1" dirty="0">
              <a:solidFill>
                <a:srgbClr val="292929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5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TextBox 2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学习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目标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矩形 5"/>
          <p:cNvSpPr/>
          <p:nvPr/>
        </p:nvSpPr>
        <p:spPr>
          <a:xfrm>
            <a:off x="1828800" y="971552"/>
            <a:ext cx="7086600" cy="692701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50000"/>
              </a:lnSpc>
              <a:defRPr/>
            </a:pPr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经历探索具体情境中两个变量之间关系的过程，获得探索变量之间关系的体验，进一步发展符号感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n>
                <a:solidFill>
                  <a:srgbClr val="FFC000"/>
                </a:solidFill>
              </a:ln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828800" y="2190752"/>
            <a:ext cx="7010400" cy="779557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在具体情境中理解什么是变量、自变量、因变量，并能举出反映变量之间关系的例子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燕尾形箭头 7"/>
          <p:cNvSpPr/>
          <p:nvPr>
            <p:custDataLst>
              <p:tags r:id="rId1"/>
            </p:custDataLst>
          </p:nvPr>
        </p:nvSpPr>
        <p:spPr>
          <a:xfrm rot="5400000" flipV="1">
            <a:off x="-356483" y="2221435"/>
            <a:ext cx="3643716" cy="771525"/>
          </a:xfrm>
          <a:prstGeom prst="notchedRightArrow">
            <a:avLst>
              <a:gd name="adj1" fmla="val 50000"/>
              <a:gd name="adj2" fmla="val 43193"/>
            </a:avLst>
          </a:prstGeom>
          <a:solidFill>
            <a:srgbClr val="EAEAEA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圆角矩形 8"/>
          <p:cNvSpPr/>
          <p:nvPr>
            <p:custDataLst>
              <p:tags r:id="rId2"/>
            </p:custDataLst>
          </p:nvPr>
        </p:nvSpPr>
        <p:spPr bwMode="auto">
          <a:xfrm>
            <a:off x="1242991" y="971628"/>
            <a:ext cx="642942" cy="637824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 w="34925">
            <a:solidFill>
              <a:srgbClr val="FFFFFF"/>
            </a:solidFill>
          </a:ln>
          <a:effectLst/>
          <a:scene3d>
            <a:camera prst="orthographicFront"/>
            <a:lightRig rig="threePt" dir="t"/>
          </a:scene3d>
          <a:sp3d extrusionH="349250" prstMaterial="metal">
            <a:bevelB w="88900" h="19685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endParaRPr lang="zh-CN" altLang="en-US"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" name="圆角矩形 9"/>
          <p:cNvSpPr/>
          <p:nvPr>
            <p:custDataLst>
              <p:tags r:id="rId3"/>
            </p:custDataLst>
          </p:nvPr>
        </p:nvSpPr>
        <p:spPr bwMode="auto">
          <a:xfrm>
            <a:off x="1214437" y="2245768"/>
            <a:ext cx="642938" cy="637820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 w="34925"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endParaRPr lang="zh-CN" altLang="en-US"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828800" y="3486152"/>
            <a:ext cx="6934200" cy="779557"/>
          </a:xfrm>
          <a:prstGeom prst="rect">
            <a:avLst/>
          </a:prstGeom>
          <a:solidFill>
            <a:schemeClr val="tx2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能从表格中获得变量之间关系的信息，能用表格表示变量之间的关系，并根据表格中的资料尝试对变化趋势进行初步的预测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2" name="圆角矩形 11"/>
          <p:cNvSpPr/>
          <p:nvPr>
            <p:custDataLst>
              <p:tags r:id="rId4"/>
            </p:custDataLst>
          </p:nvPr>
        </p:nvSpPr>
        <p:spPr bwMode="auto">
          <a:xfrm>
            <a:off x="1219200" y="3562351"/>
            <a:ext cx="642938" cy="637820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 w="34925"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endParaRPr lang="zh-CN" altLang="en-US"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7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情境导入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8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9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" name="图片 2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38200" y="1352550"/>
            <a:ext cx="30480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761999" y="2876552"/>
            <a:ext cx="1143000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7200" b="1" dirty="0">
                <a:ea typeface="隶书" panose="02010509060101010101" pitchFamily="49" charset="-122"/>
              </a:rPr>
              <a:t>春</a:t>
            </a:r>
          </a:p>
        </p:txBody>
      </p:sp>
      <p:pic>
        <p:nvPicPr>
          <p:cNvPr id="12" name="图片 3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209799" y="1352552"/>
            <a:ext cx="3048000" cy="2420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2209799" y="2876551"/>
            <a:ext cx="1155700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7200" b="1" dirty="0">
                <a:ea typeface="隶书" panose="02010509060101010101" pitchFamily="49" charset="-122"/>
              </a:rPr>
              <a:t>夏</a:t>
            </a:r>
          </a:p>
        </p:txBody>
      </p:sp>
      <p:pic>
        <p:nvPicPr>
          <p:cNvPr id="14" name="图片 4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886199" y="1352550"/>
            <a:ext cx="3200400" cy="243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3886199" y="2876552"/>
            <a:ext cx="1104900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7200" b="1" dirty="0" smtClean="0">
                <a:ea typeface="隶书" panose="02010509060101010101" pitchFamily="49" charset="-122"/>
              </a:rPr>
              <a:t>秋</a:t>
            </a:r>
            <a:endParaRPr lang="zh-CN" altLang="en-US" sz="7200" b="1" dirty="0">
              <a:ea typeface="隶书" panose="02010509060101010101" pitchFamily="49" charset="-122"/>
            </a:endParaRPr>
          </a:p>
        </p:txBody>
      </p:sp>
      <p:grpSp>
        <p:nvGrpSpPr>
          <p:cNvPr id="16" name="Group 2"/>
          <p:cNvGrpSpPr/>
          <p:nvPr/>
        </p:nvGrpSpPr>
        <p:grpSpPr bwMode="auto">
          <a:xfrm>
            <a:off x="5258498" y="1352550"/>
            <a:ext cx="3109122" cy="2725085"/>
            <a:chOff x="549" y="152"/>
            <a:chExt cx="2062" cy="1730"/>
          </a:xfrm>
        </p:grpSpPr>
        <p:pic>
          <p:nvPicPr>
            <p:cNvPr id="18" name="Picture 3" descr="958a33e83d7c1923b90e2d50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549" y="152"/>
              <a:ext cx="2062" cy="15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" name="Text Box 4"/>
            <p:cNvSpPr txBox="1">
              <a:spLocks noChangeArrowheads="1"/>
            </p:cNvSpPr>
            <p:nvPr/>
          </p:nvSpPr>
          <p:spPr bwMode="auto">
            <a:xfrm>
              <a:off x="599" y="1120"/>
              <a:ext cx="404" cy="76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zh-CN" altLang="en-US" sz="7200" b="1" dirty="0">
                  <a:ea typeface="隶书" panose="02010509060101010101" pitchFamily="49" charset="-122"/>
                </a:rPr>
                <a:t>冬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2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5803" y="1581150"/>
            <a:ext cx="4052887" cy="1742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组合 2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情境导入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WordArt 4"/>
          <p:cNvSpPr>
            <a:spLocks noChangeArrowheads="1" noChangeShapeType="1"/>
          </p:cNvSpPr>
          <p:nvPr/>
        </p:nvSpPr>
        <p:spPr bwMode="auto">
          <a:xfrm>
            <a:off x="1143004" y="1200151"/>
            <a:ext cx="3286125" cy="292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8000" b="1" kern="10" dirty="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8000"/>
                    </a:srgbClr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多年前的小男孩</a:t>
            </a:r>
          </a:p>
        </p:txBody>
      </p:sp>
      <p:grpSp>
        <p:nvGrpSpPr>
          <p:cNvPr id="8" name="Group 2"/>
          <p:cNvGrpSpPr/>
          <p:nvPr/>
        </p:nvGrpSpPr>
        <p:grpSpPr bwMode="auto">
          <a:xfrm>
            <a:off x="4876800" y="1809750"/>
            <a:ext cx="3429000" cy="2514600"/>
            <a:chOff x="1036" y="436"/>
            <a:chExt cx="3717" cy="3513"/>
          </a:xfrm>
        </p:grpSpPr>
        <p:pic>
          <p:nvPicPr>
            <p:cNvPr id="9" name="Picture 3" descr="3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1036" y="1162"/>
              <a:ext cx="3717" cy="27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WordArt 4"/>
            <p:cNvSpPr>
              <a:spLocks noChangeArrowheads="1" noChangeShapeType="1"/>
            </p:cNvSpPr>
            <p:nvPr/>
          </p:nvSpPr>
          <p:spPr bwMode="auto">
            <a:xfrm>
              <a:off x="1753" y="436"/>
              <a:ext cx="2284" cy="47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zh-CN" altLang="en-US" sz="6600" b="1" kern="10">
                  <a:ln w="12700">
                    <a:solidFill>
                      <a:srgbClr val="EAEAEA"/>
                    </a:solidFill>
                    <a:round/>
                  </a:ln>
                  <a:gradFill rotWithShape="1">
                    <a:gsLst>
                      <a:gs pos="0">
                        <a:srgbClr val="A603AB"/>
                      </a:gs>
                      <a:gs pos="12000">
                        <a:srgbClr val="E81766"/>
                      </a:gs>
                      <a:gs pos="27000">
                        <a:srgbClr val="EE3F17"/>
                      </a:gs>
                      <a:gs pos="48000">
                        <a:srgbClr val="FFFF00"/>
                      </a:gs>
                      <a:gs pos="64999">
                        <a:srgbClr val="1A8D48"/>
                      </a:gs>
                      <a:gs pos="78999">
                        <a:srgbClr val="0819FB"/>
                      </a:gs>
                      <a:gs pos="100000">
                        <a:srgbClr val="A603AB"/>
                      </a:gs>
                    </a:gsLst>
                    <a:lin ang="0" scaled="1"/>
                  </a:gradFill>
                  <a:effectLst>
                    <a:outerShdw dist="35921" dir="2700000" sy="50000" kx="2115830" algn="bl" rotWithShape="0">
                      <a:srgbClr val="C0C0C0">
                        <a:alpha val="78000"/>
                      </a:srgbClr>
                    </a:outerShdw>
                  </a:effectLst>
                  <a:latin typeface="隶书" panose="02010509060101010101" pitchFamily="49" charset="-122"/>
                  <a:ea typeface="隶书" panose="02010509060101010101" pitchFamily="49" charset="-122"/>
                </a:rPr>
                <a:t>如今的巨星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未知"/>
          <p:cNvSpPr/>
          <p:nvPr/>
        </p:nvSpPr>
        <p:spPr bwMode="auto">
          <a:xfrm>
            <a:off x="1295400" y="4095750"/>
            <a:ext cx="190500" cy="6350"/>
          </a:xfrm>
          <a:custGeom>
            <a:avLst/>
            <a:gdLst>
              <a:gd name="T0" fmla="*/ 0 w 120"/>
              <a:gd name="T1" fmla="*/ 0 h 4"/>
              <a:gd name="T2" fmla="*/ 302418750 w 120"/>
              <a:gd name="T3" fmla="*/ 10080625 h 4"/>
              <a:gd name="T4" fmla="*/ 0 60000 65536"/>
              <a:gd name="T5" fmla="*/ 0 60000 65536"/>
              <a:gd name="T6" fmla="*/ 0 w 120"/>
              <a:gd name="T7" fmla="*/ 0 h 4"/>
              <a:gd name="T8" fmla="*/ 120 w 120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0" h="4">
                <a:moveTo>
                  <a:pt x="0" y="0"/>
                </a:moveTo>
                <a:lnTo>
                  <a:pt x="120" y="4"/>
                </a:lnTo>
              </a:path>
            </a:pathLst>
          </a:custGeom>
          <a:noFill/>
          <a:ln w="25400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未知"/>
          <p:cNvSpPr/>
          <p:nvPr/>
        </p:nvSpPr>
        <p:spPr bwMode="auto">
          <a:xfrm>
            <a:off x="1295400" y="3333751"/>
            <a:ext cx="190500" cy="6350"/>
          </a:xfrm>
          <a:custGeom>
            <a:avLst/>
            <a:gdLst>
              <a:gd name="T0" fmla="*/ 0 w 120"/>
              <a:gd name="T1" fmla="*/ 0 h 4"/>
              <a:gd name="T2" fmla="*/ 302418750 w 120"/>
              <a:gd name="T3" fmla="*/ 10080625 h 4"/>
              <a:gd name="T4" fmla="*/ 0 60000 65536"/>
              <a:gd name="T5" fmla="*/ 0 60000 65536"/>
              <a:gd name="T6" fmla="*/ 0 w 120"/>
              <a:gd name="T7" fmla="*/ 0 h 4"/>
              <a:gd name="T8" fmla="*/ 120 w 120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0" h="4">
                <a:moveTo>
                  <a:pt x="0" y="0"/>
                </a:moveTo>
                <a:lnTo>
                  <a:pt x="120" y="4"/>
                </a:lnTo>
              </a:path>
            </a:pathLst>
          </a:custGeom>
          <a:noFill/>
          <a:ln w="25400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未知"/>
          <p:cNvSpPr/>
          <p:nvPr/>
        </p:nvSpPr>
        <p:spPr bwMode="auto">
          <a:xfrm>
            <a:off x="1255713" y="2874963"/>
            <a:ext cx="190500" cy="6350"/>
          </a:xfrm>
          <a:custGeom>
            <a:avLst/>
            <a:gdLst>
              <a:gd name="T0" fmla="*/ 0 w 120"/>
              <a:gd name="T1" fmla="*/ 0 h 4"/>
              <a:gd name="T2" fmla="*/ 302418750 w 120"/>
              <a:gd name="T3" fmla="*/ 10080625 h 4"/>
              <a:gd name="T4" fmla="*/ 0 60000 65536"/>
              <a:gd name="T5" fmla="*/ 0 60000 65536"/>
              <a:gd name="T6" fmla="*/ 0 w 120"/>
              <a:gd name="T7" fmla="*/ 0 h 4"/>
              <a:gd name="T8" fmla="*/ 120 w 120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0" h="4">
                <a:moveTo>
                  <a:pt x="0" y="0"/>
                </a:moveTo>
                <a:lnTo>
                  <a:pt x="120" y="4"/>
                </a:lnTo>
              </a:path>
            </a:pathLst>
          </a:custGeom>
          <a:noFill/>
          <a:ln w="25400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6" name="Picture 7" descr="car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65923">
            <a:off x="1334318" y="3302430"/>
            <a:ext cx="590934" cy="523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 descr="car1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790260">
            <a:off x="1201642" y="2975317"/>
            <a:ext cx="494951" cy="367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9" descr="car1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2738717">
            <a:off x="1258366" y="2535156"/>
            <a:ext cx="449648" cy="298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1219204" y="1276349"/>
            <a:ext cx="45719" cy="33528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</a:ln>
        </p:spPr>
        <p:txBody>
          <a:bodyPr/>
          <a:lstStyle/>
          <a:p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" name="未知"/>
          <p:cNvSpPr/>
          <p:nvPr/>
        </p:nvSpPr>
        <p:spPr bwMode="auto">
          <a:xfrm>
            <a:off x="1295400" y="3714750"/>
            <a:ext cx="190500" cy="6350"/>
          </a:xfrm>
          <a:custGeom>
            <a:avLst/>
            <a:gdLst>
              <a:gd name="T0" fmla="*/ 0 w 120"/>
              <a:gd name="T1" fmla="*/ 0 h 4"/>
              <a:gd name="T2" fmla="*/ 302418750 w 120"/>
              <a:gd name="T3" fmla="*/ 10080625 h 4"/>
              <a:gd name="T4" fmla="*/ 0 60000 65536"/>
              <a:gd name="T5" fmla="*/ 0 60000 65536"/>
              <a:gd name="T6" fmla="*/ 0 w 120"/>
              <a:gd name="T7" fmla="*/ 0 h 4"/>
              <a:gd name="T8" fmla="*/ 120 w 120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0" h="4">
                <a:moveTo>
                  <a:pt x="0" y="0"/>
                </a:moveTo>
                <a:lnTo>
                  <a:pt x="120" y="4"/>
                </a:lnTo>
              </a:path>
            </a:pathLst>
          </a:custGeom>
          <a:noFill/>
          <a:ln w="25400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>
            <a:off x="1293494" y="2774991"/>
            <a:ext cx="2514600" cy="1828800"/>
          </a:xfrm>
          <a:prstGeom prst="line">
            <a:avLst/>
          </a:prstGeom>
          <a:noFill/>
          <a:ln w="76200">
            <a:solidFill>
              <a:srgbClr val="FF9900"/>
            </a:solidFill>
            <a:round/>
          </a:ln>
        </p:spPr>
        <p:txBody>
          <a:bodyPr/>
          <a:lstStyle/>
          <a:p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>
            <a:off x="1297764" y="3682027"/>
            <a:ext cx="5334000" cy="914400"/>
          </a:xfrm>
          <a:prstGeom prst="line">
            <a:avLst/>
          </a:prstGeom>
          <a:noFill/>
          <a:ln w="76200">
            <a:solidFill>
              <a:srgbClr val="FF9900"/>
            </a:solidFill>
            <a:round/>
          </a:ln>
        </p:spPr>
        <p:txBody>
          <a:bodyPr/>
          <a:lstStyle/>
          <a:p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>
            <a:off x="1295400" y="3333749"/>
            <a:ext cx="3276600" cy="1219200"/>
          </a:xfrm>
          <a:prstGeom prst="line">
            <a:avLst/>
          </a:prstGeom>
          <a:noFill/>
          <a:ln w="76200">
            <a:solidFill>
              <a:srgbClr val="FF9900"/>
            </a:solidFill>
            <a:round/>
          </a:ln>
        </p:spPr>
        <p:txBody>
          <a:bodyPr/>
          <a:lstStyle/>
          <a:p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4" name="Line 15"/>
          <p:cNvSpPr>
            <a:spLocks noChangeShapeType="1"/>
          </p:cNvSpPr>
          <p:nvPr/>
        </p:nvSpPr>
        <p:spPr bwMode="auto">
          <a:xfrm>
            <a:off x="1219200" y="4552951"/>
            <a:ext cx="6705600" cy="45719"/>
          </a:xfrm>
          <a:prstGeom prst="line">
            <a:avLst/>
          </a:prstGeom>
          <a:noFill/>
          <a:ln w="76200">
            <a:solidFill>
              <a:srgbClr val="808000"/>
            </a:solidFill>
            <a:round/>
          </a:ln>
        </p:spPr>
        <p:txBody>
          <a:bodyPr/>
          <a:lstStyle/>
          <a:p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5" name="未知"/>
          <p:cNvSpPr/>
          <p:nvPr/>
        </p:nvSpPr>
        <p:spPr bwMode="auto">
          <a:xfrm>
            <a:off x="1295400" y="2495551"/>
            <a:ext cx="190500" cy="6350"/>
          </a:xfrm>
          <a:custGeom>
            <a:avLst/>
            <a:gdLst>
              <a:gd name="T0" fmla="*/ 0 w 120"/>
              <a:gd name="T1" fmla="*/ 0 h 4"/>
              <a:gd name="T2" fmla="*/ 302418750 w 120"/>
              <a:gd name="T3" fmla="*/ 10080625 h 4"/>
              <a:gd name="T4" fmla="*/ 0 60000 65536"/>
              <a:gd name="T5" fmla="*/ 0 60000 65536"/>
              <a:gd name="T6" fmla="*/ 0 w 120"/>
              <a:gd name="T7" fmla="*/ 0 h 4"/>
              <a:gd name="T8" fmla="*/ 120 w 120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0" h="4">
                <a:moveTo>
                  <a:pt x="0" y="0"/>
                </a:moveTo>
                <a:lnTo>
                  <a:pt x="120" y="4"/>
                </a:lnTo>
              </a:path>
            </a:pathLst>
          </a:custGeom>
          <a:noFill/>
          <a:ln w="25400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6" name="WordArt 17" descr="斜纹布"/>
          <p:cNvSpPr>
            <a:spLocks noChangeArrowheads="1" noChangeShapeType="1"/>
          </p:cNvSpPr>
          <p:nvPr/>
        </p:nvSpPr>
        <p:spPr bwMode="auto">
          <a:xfrm>
            <a:off x="4191004" y="1809749"/>
            <a:ext cx="2257699" cy="58239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 eaLnBrk="1" hangingPunct="1">
              <a:defRPr/>
            </a:pPr>
            <a:r>
              <a:rPr lang="zh-CN" altLang="en-US" sz="3600" normalizeH="1" dirty="0">
                <a:ln w="9525">
                  <a:noFill/>
                  <a:round/>
                </a:ln>
                <a:blipFill dpi="0" rotWithShape="1">
                  <a:blip r:embed="rId4"/>
                  <a:srcRect/>
                  <a:tile tx="0" ty="0" sx="100000" sy="100000" flip="none" algn="tl"/>
                </a:blipFill>
                <a:effectLst>
                  <a:outerShdw dist="53882" dir="2700000" algn="ctr" rotWithShape="0">
                    <a:srgbClr val="C0C0C0">
                      <a:alpha val="75999"/>
                    </a:srgbClr>
                  </a:outerShdw>
                </a:effectLst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细心体会哦</a:t>
            </a:r>
            <a:r>
              <a:rPr lang="en-US" altLang="zh-CN" sz="3600" normalizeH="1" dirty="0">
                <a:ln w="9525">
                  <a:noFill/>
                  <a:round/>
                </a:ln>
                <a:blipFill dpi="0" rotWithShape="1">
                  <a:blip r:embed="rId4"/>
                  <a:srcRect/>
                  <a:tile tx="0" ty="0" sx="100000" sy="100000" flip="none" algn="tl"/>
                </a:blipFill>
                <a:effectLst>
                  <a:outerShdw dist="53882" dir="2700000" algn="ctr" rotWithShape="0">
                    <a:srgbClr val="C0C0C0">
                      <a:alpha val="75999"/>
                    </a:srgbClr>
                  </a:outerShdw>
                </a:effectLst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!</a:t>
            </a:r>
            <a:endParaRPr lang="zh-CN" altLang="en-US" sz="3600" normalizeH="1" dirty="0">
              <a:ln w="9525">
                <a:noFill/>
                <a:round/>
              </a:ln>
              <a:blipFill dpi="0" rotWithShape="1">
                <a:blip r:embed="rId4"/>
                <a:srcRect/>
                <a:tile tx="0" ty="0" sx="100000" sy="100000" flip="none" algn="tl"/>
              </a:blipFill>
              <a:effectLst>
                <a:outerShdw dist="53882" dir="2700000" algn="ctr" rotWithShape="0">
                  <a:srgbClr val="C0C0C0">
                    <a:alpha val="75999"/>
                  </a:srgbClr>
                </a:outerShdw>
              </a:effectLst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762004" y="3943349"/>
            <a:ext cx="504825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</a:t>
            </a:r>
          </a:p>
        </p:txBody>
      </p:sp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965358" y="4632518"/>
            <a:ext cx="244476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b="1" dirty="0"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838200" y="3486149"/>
            <a:ext cx="43815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40</a:t>
            </a: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838200" y="3105149"/>
            <a:ext cx="43815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60</a:t>
            </a:r>
          </a:p>
        </p:txBody>
      </p:sp>
      <p:sp>
        <p:nvSpPr>
          <p:cNvPr id="21" name="Rectangle 22"/>
          <p:cNvSpPr>
            <a:spLocks noChangeArrowheads="1"/>
          </p:cNvSpPr>
          <p:nvPr/>
        </p:nvSpPr>
        <p:spPr bwMode="auto">
          <a:xfrm>
            <a:off x="838200" y="2724149"/>
            <a:ext cx="43815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80</a:t>
            </a:r>
          </a:p>
        </p:txBody>
      </p:sp>
      <p:sp>
        <p:nvSpPr>
          <p:cNvPr id="22" name="Rectangle 23"/>
          <p:cNvSpPr>
            <a:spLocks noChangeArrowheads="1"/>
          </p:cNvSpPr>
          <p:nvPr/>
        </p:nvSpPr>
        <p:spPr bwMode="auto">
          <a:xfrm>
            <a:off x="762000" y="2266949"/>
            <a:ext cx="56515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100</a:t>
            </a:r>
          </a:p>
        </p:txBody>
      </p:sp>
      <p:sp>
        <p:nvSpPr>
          <p:cNvPr id="23" name="Rectangle 24"/>
          <p:cNvSpPr>
            <a:spLocks noChangeArrowheads="1"/>
          </p:cNvSpPr>
          <p:nvPr/>
        </p:nvSpPr>
        <p:spPr bwMode="auto">
          <a:xfrm>
            <a:off x="762001" y="1504949"/>
            <a:ext cx="1050925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单位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:cm</a:t>
            </a:r>
          </a:p>
        </p:txBody>
      </p:sp>
      <p:pic>
        <p:nvPicPr>
          <p:cNvPr id="24" name="Picture 25" descr="Boy7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010400" y="3790951"/>
            <a:ext cx="151130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Box 24"/>
          <p:cNvSpPr txBox="1"/>
          <p:nvPr/>
        </p:nvSpPr>
        <p:spPr bwMode="auto">
          <a:xfrm>
            <a:off x="1031715" y="176386"/>
            <a:ext cx="1415772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sz="2400" b="1" kern="0" dirty="0" smtClean="0">
                <a:latin typeface="Times New Roman" panose="02020603050405020304"/>
                <a:ea typeface="微软雅黑" panose="020B0503020204020204" pitchFamily="34" charset="-122"/>
              </a:rPr>
              <a:t>活动探究</a:t>
            </a:r>
            <a:endParaRPr lang="en-US" altLang="zh-CN" sz="2400" b="1" kern="0" dirty="0">
              <a:latin typeface="Times New Roman" panose="02020603050405020304"/>
              <a:ea typeface="微软雅黑" panose="020B0503020204020204" pitchFamily="34" charset="-122"/>
            </a:endParaRPr>
          </a:p>
        </p:txBody>
      </p:sp>
      <p:grpSp>
        <p:nvGrpSpPr>
          <p:cNvPr id="26" name="组合 5"/>
          <p:cNvGrpSpPr/>
          <p:nvPr/>
        </p:nvGrpSpPr>
        <p:grpSpPr bwMode="auto">
          <a:xfrm>
            <a:off x="268127" y="122839"/>
            <a:ext cx="2179360" cy="515210"/>
            <a:chOff x="279260" y="218396"/>
            <a:chExt cx="2179285" cy="519493"/>
          </a:xfrm>
        </p:grpSpPr>
        <p:sp>
          <p:nvSpPr>
            <p:cNvPr id="27" name="TextBox 26"/>
            <p:cNvSpPr txBox="1"/>
            <p:nvPr/>
          </p:nvSpPr>
          <p:spPr bwMode="auto">
            <a:xfrm>
              <a:off x="1042822" y="272386"/>
              <a:ext cx="1415723" cy="465503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28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29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0" name="Picture 2" descr="P189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3172289" y="1690070"/>
            <a:ext cx="3587750" cy="2068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标题 5"/>
          <p:cNvSpPr txBox="1"/>
          <p:nvPr/>
        </p:nvSpPr>
        <p:spPr>
          <a:xfrm>
            <a:off x="2362200" y="971550"/>
            <a:ext cx="4038600" cy="5466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探究点一：变量、自变量、因变量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663 -0.01512 L 0.53819 0.19506 " pathEditMode="relative" rAng="0" ptsTypes="AA">
                                      <p:cBhvr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733" y="104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2.46914E-6 L 0.35833 0.26697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917" y="13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3.58025E-6 L 0.28334 0.37068 " pathEditMode="relative" rAng="0" ptsTypes="AA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167" y="185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2" grpId="0" animBg="1"/>
      <p:bldP spid="13" grpId="0" animBg="1"/>
      <p:bldP spid="13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3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grpSp>
        <p:nvGrpSpPr>
          <p:cNvPr id="16" name="组合 5"/>
          <p:cNvGrpSpPr/>
          <p:nvPr/>
        </p:nvGrpSpPr>
        <p:grpSpPr bwMode="auto">
          <a:xfrm>
            <a:off x="268127" y="122839"/>
            <a:ext cx="2179360" cy="515210"/>
            <a:chOff x="279260" y="218396"/>
            <a:chExt cx="2179285" cy="519493"/>
          </a:xfrm>
        </p:grpSpPr>
        <p:sp>
          <p:nvSpPr>
            <p:cNvPr id="17" name="TextBox 16"/>
            <p:cNvSpPr txBox="1"/>
            <p:nvPr/>
          </p:nvSpPr>
          <p:spPr bwMode="auto">
            <a:xfrm>
              <a:off x="1042822" y="272386"/>
              <a:ext cx="1415723" cy="465503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典例剖析</a:t>
              </a:r>
              <a:endParaRPr lang="en-US" altLang="zh-CN" sz="2400" b="1" kern="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18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9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2995612" y="553558"/>
            <a:ext cx="4681538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下面是实验得到的数据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</a:p>
        </p:txBody>
      </p:sp>
      <p:graphicFrame>
        <p:nvGraphicFramePr>
          <p:cNvPr id="22" name="Group 4"/>
          <p:cNvGraphicFramePr>
            <a:graphicFrameLocks noGrp="1"/>
          </p:cNvGraphicFramePr>
          <p:nvPr/>
        </p:nvGraphicFramePr>
        <p:xfrm>
          <a:off x="179392" y="1087439"/>
          <a:ext cx="8809037" cy="1356360"/>
        </p:xfrm>
        <a:graphic>
          <a:graphicData uri="http://schemas.openxmlformats.org/drawingml/2006/table">
            <a:tbl>
              <a:tblPr/>
              <a:tblGrid>
                <a:gridCol w="1878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6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778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61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70866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3" name="Rectangle 46"/>
          <p:cNvSpPr>
            <a:spLocks noChangeArrowheads="1"/>
          </p:cNvSpPr>
          <p:nvPr/>
        </p:nvSpPr>
        <p:spPr bwMode="auto">
          <a:xfrm>
            <a:off x="2057404" y="1855789"/>
            <a:ext cx="588623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r" eaLnBrk="1" hangingPunct="1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4.23</a:t>
            </a:r>
          </a:p>
        </p:txBody>
      </p:sp>
      <p:sp>
        <p:nvSpPr>
          <p:cNvPr id="24" name="Rectangle 47"/>
          <p:cNvSpPr>
            <a:spLocks noChangeArrowheads="1"/>
          </p:cNvSpPr>
          <p:nvPr/>
        </p:nvSpPr>
        <p:spPr bwMode="auto">
          <a:xfrm>
            <a:off x="8180392" y="1857376"/>
            <a:ext cx="884237" cy="6397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ctr">
              <a:lnSpc>
                <a:spcPct val="150000"/>
              </a:lnSpc>
              <a:spcBef>
                <a:spcPct val="20000"/>
              </a:spcBef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1.35</a:t>
            </a:r>
          </a:p>
        </p:txBody>
      </p:sp>
      <p:sp>
        <p:nvSpPr>
          <p:cNvPr id="25" name="Rectangle 48"/>
          <p:cNvSpPr>
            <a:spLocks noChangeArrowheads="1"/>
          </p:cNvSpPr>
          <p:nvPr/>
        </p:nvSpPr>
        <p:spPr bwMode="auto">
          <a:xfrm>
            <a:off x="7548563" y="1857376"/>
            <a:ext cx="863600" cy="6397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ctr">
              <a:lnSpc>
                <a:spcPct val="150000"/>
              </a:lnSpc>
              <a:spcBef>
                <a:spcPct val="20000"/>
              </a:spcBef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1.41</a:t>
            </a:r>
          </a:p>
        </p:txBody>
      </p:sp>
      <p:sp>
        <p:nvSpPr>
          <p:cNvPr id="26" name="Rectangle 49"/>
          <p:cNvSpPr>
            <a:spLocks noChangeArrowheads="1"/>
          </p:cNvSpPr>
          <p:nvPr/>
        </p:nvSpPr>
        <p:spPr bwMode="auto">
          <a:xfrm>
            <a:off x="6742117" y="1857376"/>
            <a:ext cx="935037" cy="6397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ctr">
              <a:lnSpc>
                <a:spcPct val="150000"/>
              </a:lnSpc>
              <a:spcBef>
                <a:spcPct val="20000"/>
              </a:spcBef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1.50</a:t>
            </a:r>
          </a:p>
        </p:txBody>
      </p:sp>
      <p:sp>
        <p:nvSpPr>
          <p:cNvPr id="27" name="Rectangle 50"/>
          <p:cNvSpPr>
            <a:spLocks noChangeArrowheads="1"/>
          </p:cNvSpPr>
          <p:nvPr/>
        </p:nvSpPr>
        <p:spPr bwMode="auto">
          <a:xfrm>
            <a:off x="5927729" y="1865312"/>
            <a:ext cx="1050925" cy="6397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ctr">
              <a:lnSpc>
                <a:spcPct val="150000"/>
              </a:lnSpc>
              <a:spcBef>
                <a:spcPct val="20000"/>
              </a:spcBef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1.59</a:t>
            </a:r>
          </a:p>
        </p:txBody>
      </p:sp>
      <p:sp>
        <p:nvSpPr>
          <p:cNvPr id="28" name="Rectangle 51"/>
          <p:cNvSpPr>
            <a:spLocks noChangeArrowheads="1"/>
          </p:cNvSpPr>
          <p:nvPr/>
        </p:nvSpPr>
        <p:spPr bwMode="auto">
          <a:xfrm>
            <a:off x="5157788" y="1868487"/>
            <a:ext cx="1079500" cy="6397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ctr">
              <a:lnSpc>
                <a:spcPct val="150000"/>
              </a:lnSpc>
              <a:spcBef>
                <a:spcPct val="20000"/>
              </a:spcBef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1.71</a:t>
            </a:r>
          </a:p>
        </p:txBody>
      </p:sp>
      <p:sp>
        <p:nvSpPr>
          <p:cNvPr id="29" name="Rectangle 52"/>
          <p:cNvSpPr>
            <a:spLocks noChangeArrowheads="1"/>
          </p:cNvSpPr>
          <p:nvPr/>
        </p:nvSpPr>
        <p:spPr bwMode="auto">
          <a:xfrm>
            <a:off x="4448175" y="1868487"/>
            <a:ext cx="1049338" cy="6397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ctr">
              <a:lnSpc>
                <a:spcPct val="150000"/>
              </a:lnSpc>
              <a:spcBef>
                <a:spcPct val="20000"/>
              </a:spcBef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1.89</a:t>
            </a:r>
          </a:p>
        </p:txBody>
      </p:sp>
      <p:sp>
        <p:nvSpPr>
          <p:cNvPr id="30" name="Rectangle 53"/>
          <p:cNvSpPr>
            <a:spLocks noChangeArrowheads="1"/>
          </p:cNvSpPr>
          <p:nvPr/>
        </p:nvSpPr>
        <p:spPr bwMode="auto">
          <a:xfrm>
            <a:off x="3844925" y="1860551"/>
            <a:ext cx="901700" cy="6397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ctr">
              <a:lnSpc>
                <a:spcPct val="150000"/>
              </a:lnSpc>
              <a:spcBef>
                <a:spcPct val="20000"/>
              </a:spcBef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2.13</a:t>
            </a:r>
          </a:p>
        </p:txBody>
      </p:sp>
      <p:sp>
        <p:nvSpPr>
          <p:cNvPr id="31" name="Rectangle 54"/>
          <p:cNvSpPr>
            <a:spLocks noChangeArrowheads="1"/>
          </p:cNvSpPr>
          <p:nvPr/>
        </p:nvSpPr>
        <p:spPr bwMode="auto">
          <a:xfrm>
            <a:off x="3038476" y="1871662"/>
            <a:ext cx="1122363" cy="6397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ctr">
              <a:lnSpc>
                <a:spcPct val="150000"/>
              </a:lnSpc>
              <a:spcBef>
                <a:spcPct val="20000"/>
              </a:spcBef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2.45</a:t>
            </a:r>
          </a:p>
        </p:txBody>
      </p:sp>
      <p:sp>
        <p:nvSpPr>
          <p:cNvPr id="32" name="Rectangle 55"/>
          <p:cNvSpPr>
            <a:spLocks noChangeArrowheads="1"/>
          </p:cNvSpPr>
          <p:nvPr/>
        </p:nvSpPr>
        <p:spPr bwMode="auto">
          <a:xfrm>
            <a:off x="2368551" y="1858964"/>
            <a:ext cx="1050925" cy="5048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ctr">
              <a:lnSpc>
                <a:spcPct val="150000"/>
              </a:lnSpc>
              <a:spcBef>
                <a:spcPct val="20000"/>
              </a:spcBef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3.00</a:t>
            </a:r>
          </a:p>
        </p:txBody>
      </p:sp>
      <p:sp>
        <p:nvSpPr>
          <p:cNvPr id="33" name="Rectangle 57"/>
          <p:cNvSpPr>
            <a:spLocks noChangeArrowheads="1"/>
          </p:cNvSpPr>
          <p:nvPr/>
        </p:nvSpPr>
        <p:spPr bwMode="auto">
          <a:xfrm>
            <a:off x="77787" y="1237547"/>
            <a:ext cx="203596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支撑物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高度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厘米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4" name="Rectangle 58"/>
          <p:cNvSpPr>
            <a:spLocks noChangeArrowheads="1"/>
          </p:cNvSpPr>
          <p:nvPr/>
        </p:nvSpPr>
        <p:spPr bwMode="auto">
          <a:xfrm>
            <a:off x="145573" y="1865314"/>
            <a:ext cx="219272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小车下滑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时间 </a:t>
            </a: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秒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</a:p>
        </p:txBody>
      </p:sp>
      <p:grpSp>
        <p:nvGrpSpPr>
          <p:cNvPr id="37" name="Group 61"/>
          <p:cNvGrpSpPr/>
          <p:nvPr/>
        </p:nvGrpSpPr>
        <p:grpSpPr bwMode="auto">
          <a:xfrm>
            <a:off x="2195513" y="2457451"/>
            <a:ext cx="792162" cy="723900"/>
            <a:chOff x="0" y="0"/>
            <a:chExt cx="499" cy="456"/>
          </a:xfrm>
        </p:grpSpPr>
        <p:sp>
          <p:nvSpPr>
            <p:cNvPr id="38" name="AutoShape 62"/>
            <p:cNvSpPr/>
            <p:nvPr/>
          </p:nvSpPr>
          <p:spPr bwMode="auto">
            <a:xfrm rot="-5400000">
              <a:off x="114" y="-114"/>
              <a:ext cx="136" cy="363"/>
            </a:xfrm>
            <a:prstGeom prst="leftBrace">
              <a:avLst>
                <a:gd name="adj1" fmla="val 22243"/>
                <a:gd name="adj2" fmla="val 54338"/>
              </a:avLst>
            </a:prstGeom>
            <a:noFill/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eaLnBrk="1" hangingPunct="1">
                <a:lnSpc>
                  <a:spcPct val="150000"/>
                </a:lnSpc>
              </a:pPr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39" name="Text Box 63"/>
            <p:cNvSpPr txBox="1">
              <a:spLocks noChangeArrowheads="1"/>
            </p:cNvSpPr>
            <p:nvPr/>
          </p:nvSpPr>
          <p:spPr bwMode="auto">
            <a:xfrm>
              <a:off x="0" y="136"/>
              <a:ext cx="499" cy="3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>
                <a:lnSpc>
                  <a:spcPct val="150000"/>
                </a:lnSpc>
                <a:spcBef>
                  <a:spcPct val="50000"/>
                </a:spcBef>
              </a:pPr>
              <a:r>
                <a:rPr lang="en-US" altLang="zh-CN" b="1" dirty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1.23</a:t>
              </a:r>
            </a:p>
          </p:txBody>
        </p:sp>
      </p:grpSp>
      <p:grpSp>
        <p:nvGrpSpPr>
          <p:cNvPr id="40" name="Group 64"/>
          <p:cNvGrpSpPr/>
          <p:nvPr/>
        </p:nvGrpSpPr>
        <p:grpSpPr bwMode="auto">
          <a:xfrm>
            <a:off x="2916238" y="2457451"/>
            <a:ext cx="792162" cy="723900"/>
            <a:chOff x="0" y="0"/>
            <a:chExt cx="499" cy="456"/>
          </a:xfrm>
        </p:grpSpPr>
        <p:sp>
          <p:nvSpPr>
            <p:cNvPr id="41" name="AutoShape 65"/>
            <p:cNvSpPr/>
            <p:nvPr/>
          </p:nvSpPr>
          <p:spPr bwMode="auto">
            <a:xfrm rot="-5400000">
              <a:off x="137" y="-91"/>
              <a:ext cx="136" cy="318"/>
            </a:xfrm>
            <a:prstGeom prst="leftBrace">
              <a:avLst>
                <a:gd name="adj1" fmla="val 19485"/>
                <a:gd name="adj2" fmla="val 54338"/>
              </a:avLst>
            </a:prstGeom>
            <a:noFill/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eaLnBrk="1" hangingPunct="1">
                <a:lnSpc>
                  <a:spcPct val="150000"/>
                </a:lnSpc>
              </a:pPr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42" name="Text Box 66"/>
            <p:cNvSpPr txBox="1">
              <a:spLocks noChangeArrowheads="1"/>
            </p:cNvSpPr>
            <p:nvPr/>
          </p:nvSpPr>
          <p:spPr bwMode="auto">
            <a:xfrm>
              <a:off x="0" y="136"/>
              <a:ext cx="499" cy="3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>
                <a:lnSpc>
                  <a:spcPct val="150000"/>
                </a:lnSpc>
                <a:spcBef>
                  <a:spcPct val="50000"/>
                </a:spcBef>
              </a:pPr>
              <a:r>
                <a:rPr lang="en-US" altLang="zh-CN" b="1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0.55</a:t>
              </a:r>
            </a:p>
          </p:txBody>
        </p:sp>
      </p:grpSp>
      <p:grpSp>
        <p:nvGrpSpPr>
          <p:cNvPr id="43" name="Group 67"/>
          <p:cNvGrpSpPr/>
          <p:nvPr/>
        </p:nvGrpSpPr>
        <p:grpSpPr bwMode="auto">
          <a:xfrm>
            <a:off x="3635376" y="2457451"/>
            <a:ext cx="792163" cy="723900"/>
            <a:chOff x="0" y="0"/>
            <a:chExt cx="499" cy="456"/>
          </a:xfrm>
        </p:grpSpPr>
        <p:sp>
          <p:nvSpPr>
            <p:cNvPr id="44" name="AutoShape 68"/>
            <p:cNvSpPr/>
            <p:nvPr/>
          </p:nvSpPr>
          <p:spPr bwMode="auto">
            <a:xfrm rot="-5400000">
              <a:off x="136" y="-91"/>
              <a:ext cx="136" cy="318"/>
            </a:xfrm>
            <a:prstGeom prst="leftBrace">
              <a:avLst>
                <a:gd name="adj1" fmla="val 19485"/>
                <a:gd name="adj2" fmla="val 54338"/>
              </a:avLst>
            </a:prstGeom>
            <a:noFill/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eaLnBrk="1" hangingPunct="1">
                <a:lnSpc>
                  <a:spcPct val="150000"/>
                </a:lnSpc>
              </a:pPr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45" name="Text Box 69"/>
            <p:cNvSpPr txBox="1">
              <a:spLocks noChangeArrowheads="1"/>
            </p:cNvSpPr>
            <p:nvPr/>
          </p:nvSpPr>
          <p:spPr bwMode="auto">
            <a:xfrm>
              <a:off x="0" y="136"/>
              <a:ext cx="499" cy="3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>
                <a:lnSpc>
                  <a:spcPct val="150000"/>
                </a:lnSpc>
                <a:spcBef>
                  <a:spcPct val="50000"/>
                </a:spcBef>
              </a:pPr>
              <a:r>
                <a:rPr lang="en-US" altLang="zh-CN" b="1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0.32</a:t>
              </a:r>
            </a:p>
          </p:txBody>
        </p:sp>
      </p:grpSp>
      <p:grpSp>
        <p:nvGrpSpPr>
          <p:cNvPr id="46" name="Group 70"/>
          <p:cNvGrpSpPr/>
          <p:nvPr/>
        </p:nvGrpSpPr>
        <p:grpSpPr bwMode="auto">
          <a:xfrm>
            <a:off x="4210054" y="2457451"/>
            <a:ext cx="792163" cy="723900"/>
            <a:chOff x="0" y="0"/>
            <a:chExt cx="499" cy="456"/>
          </a:xfrm>
        </p:grpSpPr>
        <p:sp>
          <p:nvSpPr>
            <p:cNvPr id="47" name="AutoShape 71"/>
            <p:cNvSpPr/>
            <p:nvPr/>
          </p:nvSpPr>
          <p:spPr bwMode="auto">
            <a:xfrm rot="-5400000">
              <a:off x="182" y="-91"/>
              <a:ext cx="136" cy="318"/>
            </a:xfrm>
            <a:prstGeom prst="leftBrace">
              <a:avLst>
                <a:gd name="adj1" fmla="val 19485"/>
                <a:gd name="adj2" fmla="val 54338"/>
              </a:avLst>
            </a:prstGeom>
            <a:noFill/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eaLnBrk="1" hangingPunct="1">
                <a:lnSpc>
                  <a:spcPct val="150000"/>
                </a:lnSpc>
              </a:pPr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48" name="Text Box 72"/>
            <p:cNvSpPr txBox="1">
              <a:spLocks noChangeArrowheads="1"/>
            </p:cNvSpPr>
            <p:nvPr/>
          </p:nvSpPr>
          <p:spPr bwMode="auto">
            <a:xfrm>
              <a:off x="0" y="136"/>
              <a:ext cx="499" cy="3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>
                <a:lnSpc>
                  <a:spcPct val="150000"/>
                </a:lnSpc>
                <a:spcBef>
                  <a:spcPct val="50000"/>
                </a:spcBef>
              </a:pPr>
              <a:r>
                <a:rPr lang="en-US" altLang="zh-CN" b="1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0.24</a:t>
              </a:r>
            </a:p>
          </p:txBody>
        </p:sp>
      </p:grpSp>
      <p:grpSp>
        <p:nvGrpSpPr>
          <p:cNvPr id="49" name="Group 73"/>
          <p:cNvGrpSpPr/>
          <p:nvPr/>
        </p:nvGrpSpPr>
        <p:grpSpPr bwMode="auto">
          <a:xfrm>
            <a:off x="4987926" y="2457451"/>
            <a:ext cx="792163" cy="723900"/>
            <a:chOff x="0" y="0"/>
            <a:chExt cx="499" cy="456"/>
          </a:xfrm>
        </p:grpSpPr>
        <p:sp>
          <p:nvSpPr>
            <p:cNvPr id="50" name="AutoShape 74"/>
            <p:cNvSpPr/>
            <p:nvPr/>
          </p:nvSpPr>
          <p:spPr bwMode="auto">
            <a:xfrm rot="-5400000">
              <a:off x="114" y="-114"/>
              <a:ext cx="136" cy="364"/>
            </a:xfrm>
            <a:prstGeom prst="leftBrace">
              <a:avLst>
                <a:gd name="adj1" fmla="val 22304"/>
                <a:gd name="adj2" fmla="val 54338"/>
              </a:avLst>
            </a:prstGeom>
            <a:noFill/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eaLnBrk="1" hangingPunct="1">
                <a:lnSpc>
                  <a:spcPct val="150000"/>
                </a:lnSpc>
              </a:pPr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51" name="Text Box 75"/>
            <p:cNvSpPr txBox="1">
              <a:spLocks noChangeArrowheads="1"/>
            </p:cNvSpPr>
            <p:nvPr/>
          </p:nvSpPr>
          <p:spPr bwMode="auto">
            <a:xfrm>
              <a:off x="0" y="136"/>
              <a:ext cx="499" cy="3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>
                <a:lnSpc>
                  <a:spcPct val="150000"/>
                </a:lnSpc>
                <a:spcBef>
                  <a:spcPct val="50000"/>
                </a:spcBef>
              </a:pPr>
              <a:r>
                <a:rPr lang="en-US" altLang="zh-CN" b="1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0.18</a:t>
              </a:r>
            </a:p>
          </p:txBody>
        </p:sp>
      </p:grpSp>
      <p:grpSp>
        <p:nvGrpSpPr>
          <p:cNvPr id="52" name="Group 76"/>
          <p:cNvGrpSpPr/>
          <p:nvPr/>
        </p:nvGrpSpPr>
        <p:grpSpPr bwMode="auto">
          <a:xfrm>
            <a:off x="5724525" y="2457451"/>
            <a:ext cx="792163" cy="723900"/>
            <a:chOff x="0" y="0"/>
            <a:chExt cx="499" cy="456"/>
          </a:xfrm>
        </p:grpSpPr>
        <p:sp>
          <p:nvSpPr>
            <p:cNvPr id="53" name="AutoShape 77"/>
            <p:cNvSpPr/>
            <p:nvPr/>
          </p:nvSpPr>
          <p:spPr bwMode="auto">
            <a:xfrm rot="-5400000">
              <a:off x="156" y="-114"/>
              <a:ext cx="136" cy="363"/>
            </a:xfrm>
            <a:prstGeom prst="leftBrace">
              <a:avLst>
                <a:gd name="adj1" fmla="val 22243"/>
                <a:gd name="adj2" fmla="val 54338"/>
              </a:avLst>
            </a:prstGeom>
            <a:noFill/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eaLnBrk="1" hangingPunct="1">
                <a:lnSpc>
                  <a:spcPct val="150000"/>
                </a:lnSpc>
              </a:pPr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54" name="Text Box 78"/>
            <p:cNvSpPr txBox="1">
              <a:spLocks noChangeArrowheads="1"/>
            </p:cNvSpPr>
            <p:nvPr/>
          </p:nvSpPr>
          <p:spPr bwMode="auto">
            <a:xfrm>
              <a:off x="0" y="136"/>
              <a:ext cx="499" cy="3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>
                <a:lnSpc>
                  <a:spcPct val="150000"/>
                </a:lnSpc>
                <a:spcBef>
                  <a:spcPct val="50000"/>
                </a:spcBef>
              </a:pPr>
              <a:r>
                <a:rPr lang="en-US" altLang="zh-CN" b="1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0.12</a:t>
              </a:r>
            </a:p>
          </p:txBody>
        </p:sp>
      </p:grpSp>
      <p:grpSp>
        <p:nvGrpSpPr>
          <p:cNvPr id="55" name="Group 79"/>
          <p:cNvGrpSpPr/>
          <p:nvPr/>
        </p:nvGrpSpPr>
        <p:grpSpPr bwMode="auto">
          <a:xfrm>
            <a:off x="6511929" y="2449512"/>
            <a:ext cx="868363" cy="723900"/>
            <a:chOff x="-3" y="0"/>
            <a:chExt cx="547" cy="456"/>
          </a:xfrm>
        </p:grpSpPr>
        <p:sp>
          <p:nvSpPr>
            <p:cNvPr id="56" name="AutoShape 80"/>
            <p:cNvSpPr/>
            <p:nvPr/>
          </p:nvSpPr>
          <p:spPr bwMode="auto">
            <a:xfrm rot="-5400000">
              <a:off x="110" y="-113"/>
              <a:ext cx="181" cy="408"/>
            </a:xfrm>
            <a:prstGeom prst="leftBrace">
              <a:avLst>
                <a:gd name="adj1" fmla="val 18785"/>
                <a:gd name="adj2" fmla="val 54338"/>
              </a:avLst>
            </a:prstGeom>
            <a:noFill/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eaLnBrk="1" hangingPunct="1">
                <a:lnSpc>
                  <a:spcPct val="150000"/>
                </a:lnSpc>
              </a:pPr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57" name="Text Box 81"/>
            <p:cNvSpPr txBox="1">
              <a:spLocks noChangeArrowheads="1"/>
            </p:cNvSpPr>
            <p:nvPr/>
          </p:nvSpPr>
          <p:spPr bwMode="auto">
            <a:xfrm>
              <a:off x="45" y="136"/>
              <a:ext cx="499" cy="3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>
                <a:lnSpc>
                  <a:spcPct val="150000"/>
                </a:lnSpc>
                <a:spcBef>
                  <a:spcPct val="50000"/>
                </a:spcBef>
              </a:pPr>
              <a:r>
                <a:rPr lang="en-US" altLang="zh-CN" b="1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0.09</a:t>
              </a:r>
            </a:p>
          </p:txBody>
        </p:sp>
      </p:grpSp>
      <p:grpSp>
        <p:nvGrpSpPr>
          <p:cNvPr id="58" name="Group 82"/>
          <p:cNvGrpSpPr/>
          <p:nvPr/>
        </p:nvGrpSpPr>
        <p:grpSpPr bwMode="auto">
          <a:xfrm>
            <a:off x="7308854" y="2457451"/>
            <a:ext cx="792163" cy="723900"/>
            <a:chOff x="0" y="0"/>
            <a:chExt cx="499" cy="456"/>
          </a:xfrm>
        </p:grpSpPr>
        <p:sp>
          <p:nvSpPr>
            <p:cNvPr id="59" name="AutoShape 83"/>
            <p:cNvSpPr/>
            <p:nvPr/>
          </p:nvSpPr>
          <p:spPr bwMode="auto">
            <a:xfrm rot="-5400000">
              <a:off x="114" y="-114"/>
              <a:ext cx="136" cy="363"/>
            </a:xfrm>
            <a:prstGeom prst="leftBrace">
              <a:avLst>
                <a:gd name="adj1" fmla="val 22243"/>
                <a:gd name="adj2" fmla="val 54338"/>
              </a:avLst>
            </a:prstGeom>
            <a:noFill/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eaLnBrk="1" hangingPunct="1">
                <a:lnSpc>
                  <a:spcPct val="150000"/>
                </a:lnSpc>
              </a:pPr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60" name="Text Box 84"/>
            <p:cNvSpPr txBox="1">
              <a:spLocks noChangeArrowheads="1"/>
            </p:cNvSpPr>
            <p:nvPr/>
          </p:nvSpPr>
          <p:spPr bwMode="auto">
            <a:xfrm>
              <a:off x="0" y="136"/>
              <a:ext cx="499" cy="3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>
                <a:lnSpc>
                  <a:spcPct val="150000"/>
                </a:lnSpc>
                <a:spcBef>
                  <a:spcPct val="50000"/>
                </a:spcBef>
              </a:pPr>
              <a:r>
                <a:rPr lang="en-US" altLang="zh-CN" b="1" dirty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0.09</a:t>
              </a:r>
            </a:p>
          </p:txBody>
        </p:sp>
      </p:grpSp>
      <p:grpSp>
        <p:nvGrpSpPr>
          <p:cNvPr id="61" name="Group 85"/>
          <p:cNvGrpSpPr/>
          <p:nvPr/>
        </p:nvGrpSpPr>
        <p:grpSpPr bwMode="auto">
          <a:xfrm>
            <a:off x="8027988" y="2457451"/>
            <a:ext cx="792162" cy="723900"/>
            <a:chOff x="0" y="0"/>
            <a:chExt cx="499" cy="456"/>
          </a:xfrm>
        </p:grpSpPr>
        <p:sp>
          <p:nvSpPr>
            <p:cNvPr id="62" name="AutoShape 86"/>
            <p:cNvSpPr/>
            <p:nvPr/>
          </p:nvSpPr>
          <p:spPr bwMode="auto">
            <a:xfrm rot="-5400000">
              <a:off x="114" y="-114"/>
              <a:ext cx="136" cy="363"/>
            </a:xfrm>
            <a:prstGeom prst="leftBrace">
              <a:avLst>
                <a:gd name="adj1" fmla="val 22243"/>
                <a:gd name="adj2" fmla="val 54338"/>
              </a:avLst>
            </a:prstGeom>
            <a:noFill/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eaLnBrk="1" hangingPunct="1">
                <a:lnSpc>
                  <a:spcPct val="150000"/>
                </a:lnSpc>
              </a:pPr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63" name="Text Box 87"/>
            <p:cNvSpPr txBox="1">
              <a:spLocks noChangeArrowheads="1"/>
            </p:cNvSpPr>
            <p:nvPr/>
          </p:nvSpPr>
          <p:spPr bwMode="auto">
            <a:xfrm>
              <a:off x="0" y="136"/>
              <a:ext cx="499" cy="3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>
                <a:lnSpc>
                  <a:spcPct val="150000"/>
                </a:lnSpc>
                <a:spcBef>
                  <a:spcPct val="50000"/>
                </a:spcBef>
              </a:pPr>
              <a:r>
                <a:rPr lang="en-US" altLang="zh-CN" b="1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0.06</a:t>
              </a:r>
            </a:p>
          </p:txBody>
        </p:sp>
      </p:grpSp>
      <p:sp>
        <p:nvSpPr>
          <p:cNvPr id="64" name="Text Box 88"/>
          <p:cNvSpPr txBox="1">
            <a:spLocks noChangeArrowheads="1"/>
          </p:cNvSpPr>
          <p:nvPr/>
        </p:nvSpPr>
        <p:spPr bwMode="auto">
          <a:xfrm>
            <a:off x="6280150" y="1814514"/>
            <a:ext cx="184731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150000"/>
              </a:lnSpc>
            </a:pPr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5" name="Rectangle 42"/>
          <p:cNvSpPr>
            <a:spLocks noChangeArrowheads="1"/>
          </p:cNvSpPr>
          <p:nvPr/>
        </p:nvSpPr>
        <p:spPr bwMode="auto">
          <a:xfrm>
            <a:off x="228600" y="3354691"/>
            <a:ext cx="6008688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）支撑物高度为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70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厘米时，小车下滑时间是</a:t>
            </a:r>
            <a:r>
              <a:rPr lang="zh-CN" altLang="en-US" u="sng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zh-CN" altLang="en-US" u="sng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秒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u="sng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0" name="Rectangle 89"/>
          <p:cNvSpPr>
            <a:spLocks noChangeArrowheads="1"/>
          </p:cNvSpPr>
          <p:nvPr/>
        </p:nvSpPr>
        <p:spPr bwMode="auto">
          <a:xfrm>
            <a:off x="4859342" y="3303588"/>
            <a:ext cx="904875" cy="6397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ctr">
              <a:lnSpc>
                <a:spcPct val="150000"/>
              </a:lnSpc>
              <a:spcBef>
                <a:spcPct val="20000"/>
              </a:spcBef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1.59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8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utoUpdateAnimBg="0"/>
      <p:bldP spid="25" grpId="0" autoUpdateAnimBg="0"/>
      <p:bldP spid="26" grpId="0" autoUpdateAnimBg="0"/>
      <p:bldP spid="27" grpId="0" autoUpdateAnimBg="0"/>
      <p:bldP spid="28" grpId="0" autoUpdateAnimBg="0"/>
      <p:bldP spid="29" grpId="0" autoUpdateAnimBg="0"/>
      <p:bldP spid="30" grpId="0" autoUpdateAnimBg="0"/>
      <p:bldP spid="31" grpId="0" autoUpdateAnimBg="0"/>
      <p:bldP spid="32" grpId="0" autoUpdateAnimBg="0"/>
      <p:bldP spid="65" grpId="0" autoUpdateAnimBg="0"/>
      <p:bldP spid="70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3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grpSp>
        <p:nvGrpSpPr>
          <p:cNvPr id="16" name="组合 5"/>
          <p:cNvGrpSpPr/>
          <p:nvPr/>
        </p:nvGrpSpPr>
        <p:grpSpPr bwMode="auto">
          <a:xfrm>
            <a:off x="268127" y="122839"/>
            <a:ext cx="2179360" cy="515210"/>
            <a:chOff x="279260" y="218396"/>
            <a:chExt cx="2179285" cy="519493"/>
          </a:xfrm>
        </p:grpSpPr>
        <p:sp>
          <p:nvSpPr>
            <p:cNvPr id="17" name="TextBox 16"/>
            <p:cNvSpPr txBox="1"/>
            <p:nvPr/>
          </p:nvSpPr>
          <p:spPr bwMode="auto">
            <a:xfrm>
              <a:off x="1042822" y="272386"/>
              <a:ext cx="1415723" cy="465503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典例剖析</a:t>
              </a:r>
              <a:endParaRPr lang="en-US" altLang="zh-CN" sz="2400" b="1" kern="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18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9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3048000" y="361952"/>
            <a:ext cx="4681538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下面是实验得到的数据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</a:p>
        </p:txBody>
      </p:sp>
      <p:sp>
        <p:nvSpPr>
          <p:cNvPr id="66" name="Rectangle 43"/>
          <p:cNvSpPr>
            <a:spLocks noChangeArrowheads="1"/>
          </p:cNvSpPr>
          <p:nvPr/>
        </p:nvSpPr>
        <p:spPr bwMode="auto">
          <a:xfrm>
            <a:off x="367506" y="3233601"/>
            <a:ext cx="8452644" cy="9233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）如果用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（厘米）表示支撑物高度，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（秒）表示小车下滑时间，随着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逐渐变大，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的变化趋势是什么？</a:t>
            </a:r>
          </a:p>
        </p:txBody>
      </p:sp>
      <p:sp>
        <p:nvSpPr>
          <p:cNvPr id="71" name="Text Box 90"/>
          <p:cNvSpPr txBox="1">
            <a:spLocks noChangeArrowheads="1"/>
          </p:cNvSpPr>
          <p:nvPr/>
        </p:nvSpPr>
        <p:spPr bwMode="auto">
          <a:xfrm>
            <a:off x="2218833" y="4080037"/>
            <a:ext cx="4895850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dirty="0">
                <a:solidFill>
                  <a:srgbClr val="FF33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随着</a:t>
            </a:r>
            <a:r>
              <a:rPr lang="en-US" altLang="zh-CN" dirty="0">
                <a:solidFill>
                  <a:srgbClr val="FF33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</a:t>
            </a:r>
            <a:r>
              <a:rPr lang="zh-CN" altLang="en-US" dirty="0">
                <a:solidFill>
                  <a:srgbClr val="FF33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逐渐变大，</a:t>
            </a:r>
            <a:r>
              <a:rPr lang="en-US" altLang="zh-CN" dirty="0">
                <a:solidFill>
                  <a:srgbClr val="FF33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</a:t>
            </a:r>
            <a:r>
              <a:rPr lang="zh-CN" altLang="en-US" dirty="0">
                <a:solidFill>
                  <a:srgbClr val="FF33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逐渐变</a:t>
            </a:r>
            <a:r>
              <a:rPr lang="zh-CN" altLang="en-US" dirty="0" smtClean="0">
                <a:solidFill>
                  <a:srgbClr val="FF33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小</a:t>
            </a:r>
            <a:r>
              <a:rPr lang="en-US" altLang="zh-CN" dirty="0" smtClean="0">
                <a:solidFill>
                  <a:srgbClr val="FF33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solidFill>
                <a:srgbClr val="FF33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114" name="Group 4"/>
          <p:cNvGraphicFramePr>
            <a:graphicFrameLocks noGrp="1"/>
          </p:cNvGraphicFramePr>
          <p:nvPr/>
        </p:nvGraphicFramePr>
        <p:xfrm>
          <a:off x="179392" y="1087439"/>
          <a:ext cx="8809037" cy="1356360"/>
        </p:xfrm>
        <a:graphic>
          <a:graphicData uri="http://schemas.openxmlformats.org/drawingml/2006/table">
            <a:tbl>
              <a:tblPr/>
              <a:tblGrid>
                <a:gridCol w="1878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6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778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61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70866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5" name="Rectangle 46"/>
          <p:cNvSpPr>
            <a:spLocks noChangeArrowheads="1"/>
          </p:cNvSpPr>
          <p:nvPr/>
        </p:nvSpPr>
        <p:spPr bwMode="auto">
          <a:xfrm>
            <a:off x="2057404" y="1855789"/>
            <a:ext cx="588623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r" eaLnBrk="1" hangingPunct="1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4.23</a:t>
            </a:r>
          </a:p>
        </p:txBody>
      </p:sp>
      <p:sp>
        <p:nvSpPr>
          <p:cNvPr id="116" name="Rectangle 47"/>
          <p:cNvSpPr>
            <a:spLocks noChangeArrowheads="1"/>
          </p:cNvSpPr>
          <p:nvPr/>
        </p:nvSpPr>
        <p:spPr bwMode="auto">
          <a:xfrm>
            <a:off x="8180392" y="1857376"/>
            <a:ext cx="884237" cy="6397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ctr">
              <a:lnSpc>
                <a:spcPct val="150000"/>
              </a:lnSpc>
              <a:spcBef>
                <a:spcPct val="20000"/>
              </a:spcBef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1.35</a:t>
            </a:r>
          </a:p>
        </p:txBody>
      </p:sp>
      <p:sp>
        <p:nvSpPr>
          <p:cNvPr id="117" name="Rectangle 48"/>
          <p:cNvSpPr>
            <a:spLocks noChangeArrowheads="1"/>
          </p:cNvSpPr>
          <p:nvPr/>
        </p:nvSpPr>
        <p:spPr bwMode="auto">
          <a:xfrm>
            <a:off x="7548563" y="1857376"/>
            <a:ext cx="863600" cy="6397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ctr">
              <a:lnSpc>
                <a:spcPct val="150000"/>
              </a:lnSpc>
              <a:spcBef>
                <a:spcPct val="20000"/>
              </a:spcBef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1.41</a:t>
            </a:r>
          </a:p>
        </p:txBody>
      </p:sp>
      <p:sp>
        <p:nvSpPr>
          <p:cNvPr id="118" name="Rectangle 49"/>
          <p:cNvSpPr>
            <a:spLocks noChangeArrowheads="1"/>
          </p:cNvSpPr>
          <p:nvPr/>
        </p:nvSpPr>
        <p:spPr bwMode="auto">
          <a:xfrm>
            <a:off x="6742117" y="1857376"/>
            <a:ext cx="935037" cy="6397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ctr">
              <a:lnSpc>
                <a:spcPct val="150000"/>
              </a:lnSpc>
              <a:spcBef>
                <a:spcPct val="20000"/>
              </a:spcBef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1.50</a:t>
            </a:r>
          </a:p>
        </p:txBody>
      </p:sp>
      <p:sp>
        <p:nvSpPr>
          <p:cNvPr id="119" name="Rectangle 50"/>
          <p:cNvSpPr>
            <a:spLocks noChangeArrowheads="1"/>
          </p:cNvSpPr>
          <p:nvPr/>
        </p:nvSpPr>
        <p:spPr bwMode="auto">
          <a:xfrm>
            <a:off x="5927729" y="1865312"/>
            <a:ext cx="1050925" cy="6397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ctr">
              <a:lnSpc>
                <a:spcPct val="150000"/>
              </a:lnSpc>
              <a:spcBef>
                <a:spcPct val="20000"/>
              </a:spcBef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1.59</a:t>
            </a:r>
          </a:p>
        </p:txBody>
      </p:sp>
      <p:sp>
        <p:nvSpPr>
          <p:cNvPr id="120" name="Rectangle 51"/>
          <p:cNvSpPr>
            <a:spLocks noChangeArrowheads="1"/>
          </p:cNvSpPr>
          <p:nvPr/>
        </p:nvSpPr>
        <p:spPr bwMode="auto">
          <a:xfrm>
            <a:off x="5157788" y="1868487"/>
            <a:ext cx="1079500" cy="6397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ctr">
              <a:lnSpc>
                <a:spcPct val="150000"/>
              </a:lnSpc>
              <a:spcBef>
                <a:spcPct val="20000"/>
              </a:spcBef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1.71</a:t>
            </a:r>
          </a:p>
        </p:txBody>
      </p:sp>
      <p:sp>
        <p:nvSpPr>
          <p:cNvPr id="121" name="Rectangle 52"/>
          <p:cNvSpPr>
            <a:spLocks noChangeArrowheads="1"/>
          </p:cNvSpPr>
          <p:nvPr/>
        </p:nvSpPr>
        <p:spPr bwMode="auto">
          <a:xfrm>
            <a:off x="4448175" y="1868487"/>
            <a:ext cx="1049338" cy="6397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ctr">
              <a:lnSpc>
                <a:spcPct val="150000"/>
              </a:lnSpc>
              <a:spcBef>
                <a:spcPct val="20000"/>
              </a:spcBef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1.89</a:t>
            </a:r>
          </a:p>
        </p:txBody>
      </p:sp>
      <p:sp>
        <p:nvSpPr>
          <p:cNvPr id="122" name="Rectangle 53"/>
          <p:cNvSpPr>
            <a:spLocks noChangeArrowheads="1"/>
          </p:cNvSpPr>
          <p:nvPr/>
        </p:nvSpPr>
        <p:spPr bwMode="auto">
          <a:xfrm>
            <a:off x="3844925" y="1860551"/>
            <a:ext cx="901700" cy="6397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ctr">
              <a:lnSpc>
                <a:spcPct val="150000"/>
              </a:lnSpc>
              <a:spcBef>
                <a:spcPct val="20000"/>
              </a:spcBef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2.13</a:t>
            </a:r>
          </a:p>
        </p:txBody>
      </p:sp>
      <p:sp>
        <p:nvSpPr>
          <p:cNvPr id="123" name="Rectangle 54"/>
          <p:cNvSpPr>
            <a:spLocks noChangeArrowheads="1"/>
          </p:cNvSpPr>
          <p:nvPr/>
        </p:nvSpPr>
        <p:spPr bwMode="auto">
          <a:xfrm>
            <a:off x="3038476" y="1871662"/>
            <a:ext cx="1122363" cy="6397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ctr">
              <a:lnSpc>
                <a:spcPct val="150000"/>
              </a:lnSpc>
              <a:spcBef>
                <a:spcPct val="20000"/>
              </a:spcBef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2.45</a:t>
            </a:r>
          </a:p>
        </p:txBody>
      </p:sp>
      <p:sp>
        <p:nvSpPr>
          <p:cNvPr id="124" name="Rectangle 55"/>
          <p:cNvSpPr>
            <a:spLocks noChangeArrowheads="1"/>
          </p:cNvSpPr>
          <p:nvPr/>
        </p:nvSpPr>
        <p:spPr bwMode="auto">
          <a:xfrm>
            <a:off x="2368551" y="1858964"/>
            <a:ext cx="1050925" cy="5048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ctr">
              <a:lnSpc>
                <a:spcPct val="150000"/>
              </a:lnSpc>
              <a:spcBef>
                <a:spcPct val="20000"/>
              </a:spcBef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3.00</a:t>
            </a:r>
          </a:p>
        </p:txBody>
      </p:sp>
      <p:sp>
        <p:nvSpPr>
          <p:cNvPr id="125" name="Rectangle 57"/>
          <p:cNvSpPr>
            <a:spLocks noChangeArrowheads="1"/>
          </p:cNvSpPr>
          <p:nvPr/>
        </p:nvSpPr>
        <p:spPr bwMode="auto">
          <a:xfrm>
            <a:off x="77787" y="1237547"/>
            <a:ext cx="203596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支撑物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高度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厘米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26" name="Rectangle 58"/>
          <p:cNvSpPr>
            <a:spLocks noChangeArrowheads="1"/>
          </p:cNvSpPr>
          <p:nvPr/>
        </p:nvSpPr>
        <p:spPr bwMode="auto">
          <a:xfrm>
            <a:off x="145573" y="1865314"/>
            <a:ext cx="219272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小车下滑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时间 </a:t>
            </a: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秒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</a:p>
        </p:txBody>
      </p:sp>
      <p:grpSp>
        <p:nvGrpSpPr>
          <p:cNvPr id="127" name="Group 61"/>
          <p:cNvGrpSpPr/>
          <p:nvPr/>
        </p:nvGrpSpPr>
        <p:grpSpPr bwMode="auto">
          <a:xfrm>
            <a:off x="2195513" y="2457451"/>
            <a:ext cx="792162" cy="723900"/>
            <a:chOff x="0" y="0"/>
            <a:chExt cx="499" cy="456"/>
          </a:xfrm>
        </p:grpSpPr>
        <p:sp>
          <p:nvSpPr>
            <p:cNvPr id="128" name="AutoShape 62"/>
            <p:cNvSpPr/>
            <p:nvPr/>
          </p:nvSpPr>
          <p:spPr bwMode="auto">
            <a:xfrm rot="-5400000">
              <a:off x="114" y="-114"/>
              <a:ext cx="136" cy="363"/>
            </a:xfrm>
            <a:prstGeom prst="leftBrace">
              <a:avLst>
                <a:gd name="adj1" fmla="val 22243"/>
                <a:gd name="adj2" fmla="val 54338"/>
              </a:avLst>
            </a:prstGeom>
            <a:noFill/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eaLnBrk="1" hangingPunct="1">
                <a:lnSpc>
                  <a:spcPct val="150000"/>
                </a:lnSpc>
              </a:pPr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129" name="Text Box 63"/>
            <p:cNvSpPr txBox="1">
              <a:spLocks noChangeArrowheads="1"/>
            </p:cNvSpPr>
            <p:nvPr/>
          </p:nvSpPr>
          <p:spPr bwMode="auto">
            <a:xfrm>
              <a:off x="0" y="136"/>
              <a:ext cx="499" cy="3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>
                <a:lnSpc>
                  <a:spcPct val="150000"/>
                </a:lnSpc>
                <a:spcBef>
                  <a:spcPct val="50000"/>
                </a:spcBef>
              </a:pPr>
              <a:r>
                <a:rPr lang="en-US" altLang="zh-CN" b="1" dirty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1.23</a:t>
              </a:r>
            </a:p>
          </p:txBody>
        </p:sp>
      </p:grpSp>
      <p:grpSp>
        <p:nvGrpSpPr>
          <p:cNvPr id="130" name="Group 64"/>
          <p:cNvGrpSpPr/>
          <p:nvPr/>
        </p:nvGrpSpPr>
        <p:grpSpPr bwMode="auto">
          <a:xfrm>
            <a:off x="2916238" y="2457451"/>
            <a:ext cx="792162" cy="723900"/>
            <a:chOff x="0" y="0"/>
            <a:chExt cx="499" cy="456"/>
          </a:xfrm>
        </p:grpSpPr>
        <p:sp>
          <p:nvSpPr>
            <p:cNvPr id="131" name="AutoShape 65"/>
            <p:cNvSpPr/>
            <p:nvPr/>
          </p:nvSpPr>
          <p:spPr bwMode="auto">
            <a:xfrm rot="-5400000">
              <a:off x="137" y="-91"/>
              <a:ext cx="136" cy="318"/>
            </a:xfrm>
            <a:prstGeom prst="leftBrace">
              <a:avLst>
                <a:gd name="adj1" fmla="val 19485"/>
                <a:gd name="adj2" fmla="val 54338"/>
              </a:avLst>
            </a:prstGeom>
            <a:noFill/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eaLnBrk="1" hangingPunct="1">
                <a:lnSpc>
                  <a:spcPct val="150000"/>
                </a:lnSpc>
              </a:pPr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132" name="Text Box 66"/>
            <p:cNvSpPr txBox="1">
              <a:spLocks noChangeArrowheads="1"/>
            </p:cNvSpPr>
            <p:nvPr/>
          </p:nvSpPr>
          <p:spPr bwMode="auto">
            <a:xfrm>
              <a:off x="0" y="136"/>
              <a:ext cx="499" cy="3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>
                <a:lnSpc>
                  <a:spcPct val="150000"/>
                </a:lnSpc>
                <a:spcBef>
                  <a:spcPct val="50000"/>
                </a:spcBef>
              </a:pPr>
              <a:r>
                <a:rPr lang="en-US" altLang="zh-CN" b="1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0.55</a:t>
              </a:r>
            </a:p>
          </p:txBody>
        </p:sp>
      </p:grpSp>
      <p:grpSp>
        <p:nvGrpSpPr>
          <p:cNvPr id="133" name="Group 67"/>
          <p:cNvGrpSpPr/>
          <p:nvPr/>
        </p:nvGrpSpPr>
        <p:grpSpPr bwMode="auto">
          <a:xfrm>
            <a:off x="3635376" y="2457451"/>
            <a:ext cx="792163" cy="723900"/>
            <a:chOff x="0" y="0"/>
            <a:chExt cx="499" cy="456"/>
          </a:xfrm>
        </p:grpSpPr>
        <p:sp>
          <p:nvSpPr>
            <p:cNvPr id="134" name="AutoShape 68"/>
            <p:cNvSpPr/>
            <p:nvPr/>
          </p:nvSpPr>
          <p:spPr bwMode="auto">
            <a:xfrm rot="-5400000">
              <a:off x="136" y="-91"/>
              <a:ext cx="136" cy="318"/>
            </a:xfrm>
            <a:prstGeom prst="leftBrace">
              <a:avLst>
                <a:gd name="adj1" fmla="val 19485"/>
                <a:gd name="adj2" fmla="val 54338"/>
              </a:avLst>
            </a:prstGeom>
            <a:noFill/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eaLnBrk="1" hangingPunct="1">
                <a:lnSpc>
                  <a:spcPct val="150000"/>
                </a:lnSpc>
              </a:pPr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135" name="Text Box 69"/>
            <p:cNvSpPr txBox="1">
              <a:spLocks noChangeArrowheads="1"/>
            </p:cNvSpPr>
            <p:nvPr/>
          </p:nvSpPr>
          <p:spPr bwMode="auto">
            <a:xfrm>
              <a:off x="0" y="136"/>
              <a:ext cx="499" cy="3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>
                <a:lnSpc>
                  <a:spcPct val="150000"/>
                </a:lnSpc>
                <a:spcBef>
                  <a:spcPct val="50000"/>
                </a:spcBef>
              </a:pPr>
              <a:r>
                <a:rPr lang="en-US" altLang="zh-CN" b="1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0.32</a:t>
              </a:r>
            </a:p>
          </p:txBody>
        </p:sp>
      </p:grpSp>
      <p:grpSp>
        <p:nvGrpSpPr>
          <p:cNvPr id="136" name="Group 70"/>
          <p:cNvGrpSpPr/>
          <p:nvPr/>
        </p:nvGrpSpPr>
        <p:grpSpPr bwMode="auto">
          <a:xfrm>
            <a:off x="4210054" y="2457451"/>
            <a:ext cx="792163" cy="723900"/>
            <a:chOff x="0" y="0"/>
            <a:chExt cx="499" cy="456"/>
          </a:xfrm>
        </p:grpSpPr>
        <p:sp>
          <p:nvSpPr>
            <p:cNvPr id="137" name="AutoShape 71"/>
            <p:cNvSpPr/>
            <p:nvPr/>
          </p:nvSpPr>
          <p:spPr bwMode="auto">
            <a:xfrm rot="-5400000">
              <a:off x="182" y="-91"/>
              <a:ext cx="136" cy="318"/>
            </a:xfrm>
            <a:prstGeom prst="leftBrace">
              <a:avLst>
                <a:gd name="adj1" fmla="val 19485"/>
                <a:gd name="adj2" fmla="val 54338"/>
              </a:avLst>
            </a:prstGeom>
            <a:noFill/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eaLnBrk="1" hangingPunct="1">
                <a:lnSpc>
                  <a:spcPct val="150000"/>
                </a:lnSpc>
              </a:pPr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138" name="Text Box 72"/>
            <p:cNvSpPr txBox="1">
              <a:spLocks noChangeArrowheads="1"/>
            </p:cNvSpPr>
            <p:nvPr/>
          </p:nvSpPr>
          <p:spPr bwMode="auto">
            <a:xfrm>
              <a:off x="0" y="136"/>
              <a:ext cx="499" cy="3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>
                <a:lnSpc>
                  <a:spcPct val="150000"/>
                </a:lnSpc>
                <a:spcBef>
                  <a:spcPct val="50000"/>
                </a:spcBef>
              </a:pPr>
              <a:r>
                <a:rPr lang="en-US" altLang="zh-CN" b="1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0.24</a:t>
              </a:r>
            </a:p>
          </p:txBody>
        </p:sp>
      </p:grpSp>
      <p:grpSp>
        <p:nvGrpSpPr>
          <p:cNvPr id="139" name="Group 73"/>
          <p:cNvGrpSpPr/>
          <p:nvPr/>
        </p:nvGrpSpPr>
        <p:grpSpPr bwMode="auto">
          <a:xfrm>
            <a:off x="4987926" y="2457451"/>
            <a:ext cx="792163" cy="723900"/>
            <a:chOff x="0" y="0"/>
            <a:chExt cx="499" cy="456"/>
          </a:xfrm>
        </p:grpSpPr>
        <p:sp>
          <p:nvSpPr>
            <p:cNvPr id="140" name="AutoShape 74"/>
            <p:cNvSpPr/>
            <p:nvPr/>
          </p:nvSpPr>
          <p:spPr bwMode="auto">
            <a:xfrm rot="-5400000">
              <a:off x="114" y="-114"/>
              <a:ext cx="136" cy="364"/>
            </a:xfrm>
            <a:prstGeom prst="leftBrace">
              <a:avLst>
                <a:gd name="adj1" fmla="val 22304"/>
                <a:gd name="adj2" fmla="val 54338"/>
              </a:avLst>
            </a:prstGeom>
            <a:noFill/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eaLnBrk="1" hangingPunct="1">
                <a:lnSpc>
                  <a:spcPct val="150000"/>
                </a:lnSpc>
              </a:pPr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141" name="Text Box 75"/>
            <p:cNvSpPr txBox="1">
              <a:spLocks noChangeArrowheads="1"/>
            </p:cNvSpPr>
            <p:nvPr/>
          </p:nvSpPr>
          <p:spPr bwMode="auto">
            <a:xfrm>
              <a:off x="0" y="136"/>
              <a:ext cx="499" cy="3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>
                <a:lnSpc>
                  <a:spcPct val="150000"/>
                </a:lnSpc>
                <a:spcBef>
                  <a:spcPct val="50000"/>
                </a:spcBef>
              </a:pPr>
              <a:r>
                <a:rPr lang="en-US" altLang="zh-CN" b="1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0.18</a:t>
              </a:r>
            </a:p>
          </p:txBody>
        </p:sp>
      </p:grpSp>
      <p:grpSp>
        <p:nvGrpSpPr>
          <p:cNvPr id="142" name="Group 76"/>
          <p:cNvGrpSpPr/>
          <p:nvPr/>
        </p:nvGrpSpPr>
        <p:grpSpPr bwMode="auto">
          <a:xfrm>
            <a:off x="5724525" y="2457451"/>
            <a:ext cx="792163" cy="723900"/>
            <a:chOff x="0" y="0"/>
            <a:chExt cx="499" cy="456"/>
          </a:xfrm>
        </p:grpSpPr>
        <p:sp>
          <p:nvSpPr>
            <p:cNvPr id="143" name="AutoShape 77"/>
            <p:cNvSpPr/>
            <p:nvPr/>
          </p:nvSpPr>
          <p:spPr bwMode="auto">
            <a:xfrm rot="-5400000">
              <a:off x="156" y="-114"/>
              <a:ext cx="136" cy="363"/>
            </a:xfrm>
            <a:prstGeom prst="leftBrace">
              <a:avLst>
                <a:gd name="adj1" fmla="val 22243"/>
                <a:gd name="adj2" fmla="val 54338"/>
              </a:avLst>
            </a:prstGeom>
            <a:noFill/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eaLnBrk="1" hangingPunct="1">
                <a:lnSpc>
                  <a:spcPct val="150000"/>
                </a:lnSpc>
              </a:pPr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144" name="Text Box 78"/>
            <p:cNvSpPr txBox="1">
              <a:spLocks noChangeArrowheads="1"/>
            </p:cNvSpPr>
            <p:nvPr/>
          </p:nvSpPr>
          <p:spPr bwMode="auto">
            <a:xfrm>
              <a:off x="0" y="136"/>
              <a:ext cx="499" cy="3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>
                <a:lnSpc>
                  <a:spcPct val="150000"/>
                </a:lnSpc>
                <a:spcBef>
                  <a:spcPct val="50000"/>
                </a:spcBef>
              </a:pPr>
              <a:r>
                <a:rPr lang="en-US" altLang="zh-CN" b="1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0.12</a:t>
              </a:r>
            </a:p>
          </p:txBody>
        </p:sp>
      </p:grpSp>
      <p:grpSp>
        <p:nvGrpSpPr>
          <p:cNvPr id="145" name="Group 79"/>
          <p:cNvGrpSpPr/>
          <p:nvPr/>
        </p:nvGrpSpPr>
        <p:grpSpPr bwMode="auto">
          <a:xfrm>
            <a:off x="6511929" y="2449512"/>
            <a:ext cx="868363" cy="723900"/>
            <a:chOff x="-3" y="0"/>
            <a:chExt cx="547" cy="456"/>
          </a:xfrm>
        </p:grpSpPr>
        <p:sp>
          <p:nvSpPr>
            <p:cNvPr id="146" name="AutoShape 80"/>
            <p:cNvSpPr/>
            <p:nvPr/>
          </p:nvSpPr>
          <p:spPr bwMode="auto">
            <a:xfrm rot="-5400000">
              <a:off x="110" y="-113"/>
              <a:ext cx="181" cy="408"/>
            </a:xfrm>
            <a:prstGeom prst="leftBrace">
              <a:avLst>
                <a:gd name="adj1" fmla="val 18785"/>
                <a:gd name="adj2" fmla="val 54338"/>
              </a:avLst>
            </a:prstGeom>
            <a:noFill/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eaLnBrk="1" hangingPunct="1">
                <a:lnSpc>
                  <a:spcPct val="150000"/>
                </a:lnSpc>
              </a:pPr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147" name="Text Box 81"/>
            <p:cNvSpPr txBox="1">
              <a:spLocks noChangeArrowheads="1"/>
            </p:cNvSpPr>
            <p:nvPr/>
          </p:nvSpPr>
          <p:spPr bwMode="auto">
            <a:xfrm>
              <a:off x="45" y="136"/>
              <a:ext cx="499" cy="3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>
                <a:lnSpc>
                  <a:spcPct val="150000"/>
                </a:lnSpc>
                <a:spcBef>
                  <a:spcPct val="50000"/>
                </a:spcBef>
              </a:pPr>
              <a:r>
                <a:rPr lang="en-US" altLang="zh-CN" b="1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0.09</a:t>
              </a:r>
            </a:p>
          </p:txBody>
        </p:sp>
      </p:grpSp>
      <p:grpSp>
        <p:nvGrpSpPr>
          <p:cNvPr id="148" name="Group 82"/>
          <p:cNvGrpSpPr/>
          <p:nvPr/>
        </p:nvGrpSpPr>
        <p:grpSpPr bwMode="auto">
          <a:xfrm>
            <a:off x="7308854" y="2457451"/>
            <a:ext cx="792163" cy="723900"/>
            <a:chOff x="0" y="0"/>
            <a:chExt cx="499" cy="456"/>
          </a:xfrm>
        </p:grpSpPr>
        <p:sp>
          <p:nvSpPr>
            <p:cNvPr id="149" name="AutoShape 83"/>
            <p:cNvSpPr/>
            <p:nvPr/>
          </p:nvSpPr>
          <p:spPr bwMode="auto">
            <a:xfrm rot="-5400000">
              <a:off x="114" y="-114"/>
              <a:ext cx="136" cy="363"/>
            </a:xfrm>
            <a:prstGeom prst="leftBrace">
              <a:avLst>
                <a:gd name="adj1" fmla="val 22243"/>
                <a:gd name="adj2" fmla="val 54338"/>
              </a:avLst>
            </a:prstGeom>
            <a:noFill/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eaLnBrk="1" hangingPunct="1">
                <a:lnSpc>
                  <a:spcPct val="150000"/>
                </a:lnSpc>
              </a:pPr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150" name="Text Box 84"/>
            <p:cNvSpPr txBox="1">
              <a:spLocks noChangeArrowheads="1"/>
            </p:cNvSpPr>
            <p:nvPr/>
          </p:nvSpPr>
          <p:spPr bwMode="auto">
            <a:xfrm>
              <a:off x="0" y="136"/>
              <a:ext cx="499" cy="3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>
                <a:lnSpc>
                  <a:spcPct val="150000"/>
                </a:lnSpc>
                <a:spcBef>
                  <a:spcPct val="50000"/>
                </a:spcBef>
              </a:pPr>
              <a:r>
                <a:rPr lang="en-US" altLang="zh-CN" b="1" dirty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0.09</a:t>
              </a:r>
            </a:p>
          </p:txBody>
        </p:sp>
      </p:grpSp>
      <p:grpSp>
        <p:nvGrpSpPr>
          <p:cNvPr id="151" name="Group 85"/>
          <p:cNvGrpSpPr/>
          <p:nvPr/>
        </p:nvGrpSpPr>
        <p:grpSpPr bwMode="auto">
          <a:xfrm>
            <a:off x="8027988" y="2457451"/>
            <a:ext cx="792162" cy="723900"/>
            <a:chOff x="0" y="0"/>
            <a:chExt cx="499" cy="456"/>
          </a:xfrm>
        </p:grpSpPr>
        <p:sp>
          <p:nvSpPr>
            <p:cNvPr id="152" name="AutoShape 86"/>
            <p:cNvSpPr/>
            <p:nvPr/>
          </p:nvSpPr>
          <p:spPr bwMode="auto">
            <a:xfrm rot="-5400000">
              <a:off x="114" y="-114"/>
              <a:ext cx="136" cy="363"/>
            </a:xfrm>
            <a:prstGeom prst="leftBrace">
              <a:avLst>
                <a:gd name="adj1" fmla="val 22243"/>
                <a:gd name="adj2" fmla="val 54338"/>
              </a:avLst>
            </a:prstGeom>
            <a:noFill/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eaLnBrk="1" hangingPunct="1">
                <a:lnSpc>
                  <a:spcPct val="150000"/>
                </a:lnSpc>
              </a:pPr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153" name="Text Box 87"/>
            <p:cNvSpPr txBox="1">
              <a:spLocks noChangeArrowheads="1"/>
            </p:cNvSpPr>
            <p:nvPr/>
          </p:nvSpPr>
          <p:spPr bwMode="auto">
            <a:xfrm>
              <a:off x="0" y="136"/>
              <a:ext cx="499" cy="3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>
                <a:lnSpc>
                  <a:spcPct val="150000"/>
                </a:lnSpc>
                <a:spcBef>
                  <a:spcPct val="50000"/>
                </a:spcBef>
              </a:pPr>
              <a:r>
                <a:rPr lang="en-US" altLang="zh-CN" b="1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0.06</a:t>
              </a:r>
            </a:p>
          </p:txBody>
        </p:sp>
      </p:grpSp>
      <p:sp>
        <p:nvSpPr>
          <p:cNvPr id="154" name="Text Box 88"/>
          <p:cNvSpPr txBox="1">
            <a:spLocks noChangeArrowheads="1"/>
          </p:cNvSpPr>
          <p:nvPr/>
        </p:nvSpPr>
        <p:spPr bwMode="auto">
          <a:xfrm>
            <a:off x="6280150" y="1814514"/>
            <a:ext cx="184731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150000"/>
              </a:lnSpc>
            </a:pPr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utoUpdateAnimBg="0"/>
      <p:bldP spid="71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3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grpSp>
        <p:nvGrpSpPr>
          <p:cNvPr id="16" name="组合 5"/>
          <p:cNvGrpSpPr/>
          <p:nvPr/>
        </p:nvGrpSpPr>
        <p:grpSpPr bwMode="auto">
          <a:xfrm>
            <a:off x="268127" y="122839"/>
            <a:ext cx="2179360" cy="515210"/>
            <a:chOff x="279260" y="218396"/>
            <a:chExt cx="2179285" cy="519493"/>
          </a:xfrm>
        </p:grpSpPr>
        <p:sp>
          <p:nvSpPr>
            <p:cNvPr id="17" name="TextBox 16"/>
            <p:cNvSpPr txBox="1"/>
            <p:nvPr/>
          </p:nvSpPr>
          <p:spPr bwMode="auto">
            <a:xfrm>
              <a:off x="1042822" y="272386"/>
              <a:ext cx="1415723" cy="465503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典例剖析</a:t>
              </a:r>
              <a:endParaRPr lang="en-US" altLang="zh-CN" sz="2400" b="1" kern="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18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9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7" name="Rectangle 44"/>
          <p:cNvSpPr>
            <a:spLocks noChangeArrowheads="1"/>
          </p:cNvSpPr>
          <p:nvPr/>
        </p:nvSpPr>
        <p:spPr bwMode="auto">
          <a:xfrm>
            <a:off x="457200" y="3638552"/>
            <a:ext cx="6400800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每增加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厘米，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的变化情况吗？</a:t>
            </a:r>
          </a:p>
        </p:txBody>
      </p:sp>
      <p:sp>
        <p:nvSpPr>
          <p:cNvPr id="72" name="Text Box 91"/>
          <p:cNvSpPr txBox="1">
            <a:spLocks noChangeArrowheads="1"/>
          </p:cNvSpPr>
          <p:nvPr/>
        </p:nvSpPr>
        <p:spPr bwMode="auto">
          <a:xfrm>
            <a:off x="4572000" y="3650220"/>
            <a:ext cx="1905000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srgbClr val="FF33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</a:t>
            </a:r>
            <a:r>
              <a:rPr lang="zh-CN" altLang="en-US" dirty="0">
                <a:solidFill>
                  <a:srgbClr val="FF33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的变化越来越小</a:t>
            </a:r>
          </a:p>
        </p:txBody>
      </p:sp>
      <p:sp>
        <p:nvSpPr>
          <p:cNvPr id="69" name="Text Box 3"/>
          <p:cNvSpPr txBox="1">
            <a:spLocks noChangeArrowheads="1"/>
          </p:cNvSpPr>
          <p:nvPr/>
        </p:nvSpPr>
        <p:spPr bwMode="auto">
          <a:xfrm>
            <a:off x="3048000" y="438152"/>
            <a:ext cx="4681538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下面是实验得到的数据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</a:p>
        </p:txBody>
      </p:sp>
      <p:graphicFrame>
        <p:nvGraphicFramePr>
          <p:cNvPr id="115" name="Group 4"/>
          <p:cNvGraphicFramePr>
            <a:graphicFrameLocks noGrp="1"/>
          </p:cNvGraphicFramePr>
          <p:nvPr/>
        </p:nvGraphicFramePr>
        <p:xfrm>
          <a:off x="179392" y="1087439"/>
          <a:ext cx="8809037" cy="1356360"/>
        </p:xfrm>
        <a:graphic>
          <a:graphicData uri="http://schemas.openxmlformats.org/drawingml/2006/table">
            <a:tbl>
              <a:tblPr/>
              <a:tblGrid>
                <a:gridCol w="1878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6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778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61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70866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FEC6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6" name="Rectangle 46"/>
          <p:cNvSpPr>
            <a:spLocks noChangeArrowheads="1"/>
          </p:cNvSpPr>
          <p:nvPr/>
        </p:nvSpPr>
        <p:spPr bwMode="auto">
          <a:xfrm>
            <a:off x="2057404" y="1855789"/>
            <a:ext cx="588623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r" eaLnBrk="1" hangingPunct="1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4.23</a:t>
            </a:r>
          </a:p>
        </p:txBody>
      </p:sp>
      <p:sp>
        <p:nvSpPr>
          <p:cNvPr id="117" name="Rectangle 47"/>
          <p:cNvSpPr>
            <a:spLocks noChangeArrowheads="1"/>
          </p:cNvSpPr>
          <p:nvPr/>
        </p:nvSpPr>
        <p:spPr bwMode="auto">
          <a:xfrm>
            <a:off x="8180392" y="1857376"/>
            <a:ext cx="884237" cy="6397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ctr">
              <a:lnSpc>
                <a:spcPct val="150000"/>
              </a:lnSpc>
              <a:spcBef>
                <a:spcPct val="20000"/>
              </a:spcBef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1.35</a:t>
            </a:r>
          </a:p>
        </p:txBody>
      </p:sp>
      <p:sp>
        <p:nvSpPr>
          <p:cNvPr id="118" name="Rectangle 48"/>
          <p:cNvSpPr>
            <a:spLocks noChangeArrowheads="1"/>
          </p:cNvSpPr>
          <p:nvPr/>
        </p:nvSpPr>
        <p:spPr bwMode="auto">
          <a:xfrm>
            <a:off x="7548563" y="1857376"/>
            <a:ext cx="863600" cy="6397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ctr">
              <a:lnSpc>
                <a:spcPct val="150000"/>
              </a:lnSpc>
              <a:spcBef>
                <a:spcPct val="20000"/>
              </a:spcBef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1.41</a:t>
            </a:r>
          </a:p>
        </p:txBody>
      </p:sp>
      <p:sp>
        <p:nvSpPr>
          <p:cNvPr id="119" name="Rectangle 49"/>
          <p:cNvSpPr>
            <a:spLocks noChangeArrowheads="1"/>
          </p:cNvSpPr>
          <p:nvPr/>
        </p:nvSpPr>
        <p:spPr bwMode="auto">
          <a:xfrm>
            <a:off x="6742117" y="1857376"/>
            <a:ext cx="935037" cy="6397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ctr">
              <a:lnSpc>
                <a:spcPct val="150000"/>
              </a:lnSpc>
              <a:spcBef>
                <a:spcPct val="20000"/>
              </a:spcBef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1.50</a:t>
            </a:r>
          </a:p>
        </p:txBody>
      </p:sp>
      <p:sp>
        <p:nvSpPr>
          <p:cNvPr id="120" name="Rectangle 50"/>
          <p:cNvSpPr>
            <a:spLocks noChangeArrowheads="1"/>
          </p:cNvSpPr>
          <p:nvPr/>
        </p:nvSpPr>
        <p:spPr bwMode="auto">
          <a:xfrm>
            <a:off x="5927729" y="1865312"/>
            <a:ext cx="1050925" cy="6397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ctr">
              <a:lnSpc>
                <a:spcPct val="150000"/>
              </a:lnSpc>
              <a:spcBef>
                <a:spcPct val="20000"/>
              </a:spcBef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1.59</a:t>
            </a:r>
          </a:p>
        </p:txBody>
      </p:sp>
      <p:sp>
        <p:nvSpPr>
          <p:cNvPr id="121" name="Rectangle 51"/>
          <p:cNvSpPr>
            <a:spLocks noChangeArrowheads="1"/>
          </p:cNvSpPr>
          <p:nvPr/>
        </p:nvSpPr>
        <p:spPr bwMode="auto">
          <a:xfrm>
            <a:off x="5157788" y="1868487"/>
            <a:ext cx="1079500" cy="6397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ctr">
              <a:lnSpc>
                <a:spcPct val="150000"/>
              </a:lnSpc>
              <a:spcBef>
                <a:spcPct val="20000"/>
              </a:spcBef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1.71</a:t>
            </a:r>
          </a:p>
        </p:txBody>
      </p:sp>
      <p:sp>
        <p:nvSpPr>
          <p:cNvPr id="122" name="Rectangle 52"/>
          <p:cNvSpPr>
            <a:spLocks noChangeArrowheads="1"/>
          </p:cNvSpPr>
          <p:nvPr/>
        </p:nvSpPr>
        <p:spPr bwMode="auto">
          <a:xfrm>
            <a:off x="4448175" y="1868487"/>
            <a:ext cx="1049338" cy="6397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ctr">
              <a:lnSpc>
                <a:spcPct val="150000"/>
              </a:lnSpc>
              <a:spcBef>
                <a:spcPct val="20000"/>
              </a:spcBef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1.89</a:t>
            </a:r>
          </a:p>
        </p:txBody>
      </p:sp>
      <p:sp>
        <p:nvSpPr>
          <p:cNvPr id="123" name="Rectangle 53"/>
          <p:cNvSpPr>
            <a:spLocks noChangeArrowheads="1"/>
          </p:cNvSpPr>
          <p:nvPr/>
        </p:nvSpPr>
        <p:spPr bwMode="auto">
          <a:xfrm>
            <a:off x="3844925" y="1860551"/>
            <a:ext cx="901700" cy="6397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ctr">
              <a:lnSpc>
                <a:spcPct val="150000"/>
              </a:lnSpc>
              <a:spcBef>
                <a:spcPct val="20000"/>
              </a:spcBef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2.13</a:t>
            </a:r>
          </a:p>
        </p:txBody>
      </p:sp>
      <p:sp>
        <p:nvSpPr>
          <p:cNvPr id="124" name="Rectangle 54"/>
          <p:cNvSpPr>
            <a:spLocks noChangeArrowheads="1"/>
          </p:cNvSpPr>
          <p:nvPr/>
        </p:nvSpPr>
        <p:spPr bwMode="auto">
          <a:xfrm>
            <a:off x="3038476" y="1871662"/>
            <a:ext cx="1122363" cy="6397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ctr">
              <a:lnSpc>
                <a:spcPct val="150000"/>
              </a:lnSpc>
              <a:spcBef>
                <a:spcPct val="20000"/>
              </a:spcBef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2.45</a:t>
            </a:r>
          </a:p>
        </p:txBody>
      </p:sp>
      <p:sp>
        <p:nvSpPr>
          <p:cNvPr id="125" name="Rectangle 55"/>
          <p:cNvSpPr>
            <a:spLocks noChangeArrowheads="1"/>
          </p:cNvSpPr>
          <p:nvPr/>
        </p:nvSpPr>
        <p:spPr bwMode="auto">
          <a:xfrm>
            <a:off x="2368551" y="1858964"/>
            <a:ext cx="1050925" cy="5048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ctr">
              <a:lnSpc>
                <a:spcPct val="150000"/>
              </a:lnSpc>
              <a:spcBef>
                <a:spcPct val="20000"/>
              </a:spcBef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3.00</a:t>
            </a:r>
          </a:p>
        </p:txBody>
      </p:sp>
      <p:sp>
        <p:nvSpPr>
          <p:cNvPr id="126" name="Rectangle 57"/>
          <p:cNvSpPr>
            <a:spLocks noChangeArrowheads="1"/>
          </p:cNvSpPr>
          <p:nvPr/>
        </p:nvSpPr>
        <p:spPr bwMode="auto">
          <a:xfrm>
            <a:off x="77787" y="1237547"/>
            <a:ext cx="203596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支撑物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高度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厘米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27" name="Rectangle 58"/>
          <p:cNvSpPr>
            <a:spLocks noChangeArrowheads="1"/>
          </p:cNvSpPr>
          <p:nvPr/>
        </p:nvSpPr>
        <p:spPr bwMode="auto">
          <a:xfrm>
            <a:off x="145573" y="1865314"/>
            <a:ext cx="219272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小车下滑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时间 </a:t>
            </a: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秒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</a:p>
        </p:txBody>
      </p:sp>
      <p:grpSp>
        <p:nvGrpSpPr>
          <p:cNvPr id="128" name="Group 61"/>
          <p:cNvGrpSpPr/>
          <p:nvPr/>
        </p:nvGrpSpPr>
        <p:grpSpPr bwMode="auto">
          <a:xfrm>
            <a:off x="2195513" y="2457451"/>
            <a:ext cx="792162" cy="723900"/>
            <a:chOff x="0" y="0"/>
            <a:chExt cx="499" cy="456"/>
          </a:xfrm>
        </p:grpSpPr>
        <p:sp>
          <p:nvSpPr>
            <p:cNvPr id="129" name="AutoShape 62"/>
            <p:cNvSpPr/>
            <p:nvPr/>
          </p:nvSpPr>
          <p:spPr bwMode="auto">
            <a:xfrm rot="-5400000">
              <a:off x="114" y="-114"/>
              <a:ext cx="136" cy="363"/>
            </a:xfrm>
            <a:prstGeom prst="leftBrace">
              <a:avLst>
                <a:gd name="adj1" fmla="val 22243"/>
                <a:gd name="adj2" fmla="val 54338"/>
              </a:avLst>
            </a:prstGeom>
            <a:noFill/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eaLnBrk="1" hangingPunct="1">
                <a:lnSpc>
                  <a:spcPct val="150000"/>
                </a:lnSpc>
              </a:pPr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130" name="Text Box 63"/>
            <p:cNvSpPr txBox="1">
              <a:spLocks noChangeArrowheads="1"/>
            </p:cNvSpPr>
            <p:nvPr/>
          </p:nvSpPr>
          <p:spPr bwMode="auto">
            <a:xfrm>
              <a:off x="0" y="136"/>
              <a:ext cx="499" cy="3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>
                <a:lnSpc>
                  <a:spcPct val="150000"/>
                </a:lnSpc>
                <a:spcBef>
                  <a:spcPct val="50000"/>
                </a:spcBef>
              </a:pPr>
              <a:r>
                <a:rPr lang="en-US" altLang="zh-CN" b="1" dirty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1.23</a:t>
              </a:r>
            </a:p>
          </p:txBody>
        </p:sp>
      </p:grpSp>
      <p:grpSp>
        <p:nvGrpSpPr>
          <p:cNvPr id="131" name="Group 64"/>
          <p:cNvGrpSpPr/>
          <p:nvPr/>
        </p:nvGrpSpPr>
        <p:grpSpPr bwMode="auto">
          <a:xfrm>
            <a:off x="2916238" y="2457451"/>
            <a:ext cx="792162" cy="723900"/>
            <a:chOff x="0" y="0"/>
            <a:chExt cx="499" cy="456"/>
          </a:xfrm>
        </p:grpSpPr>
        <p:sp>
          <p:nvSpPr>
            <p:cNvPr id="132" name="AutoShape 65"/>
            <p:cNvSpPr/>
            <p:nvPr/>
          </p:nvSpPr>
          <p:spPr bwMode="auto">
            <a:xfrm rot="-5400000">
              <a:off x="137" y="-91"/>
              <a:ext cx="136" cy="318"/>
            </a:xfrm>
            <a:prstGeom prst="leftBrace">
              <a:avLst>
                <a:gd name="adj1" fmla="val 19485"/>
                <a:gd name="adj2" fmla="val 54338"/>
              </a:avLst>
            </a:prstGeom>
            <a:noFill/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eaLnBrk="1" hangingPunct="1">
                <a:lnSpc>
                  <a:spcPct val="150000"/>
                </a:lnSpc>
              </a:pPr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133" name="Text Box 66"/>
            <p:cNvSpPr txBox="1">
              <a:spLocks noChangeArrowheads="1"/>
            </p:cNvSpPr>
            <p:nvPr/>
          </p:nvSpPr>
          <p:spPr bwMode="auto">
            <a:xfrm>
              <a:off x="0" y="136"/>
              <a:ext cx="499" cy="3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>
                <a:lnSpc>
                  <a:spcPct val="150000"/>
                </a:lnSpc>
                <a:spcBef>
                  <a:spcPct val="50000"/>
                </a:spcBef>
              </a:pPr>
              <a:r>
                <a:rPr lang="en-US" altLang="zh-CN" b="1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0.55</a:t>
              </a:r>
            </a:p>
          </p:txBody>
        </p:sp>
      </p:grpSp>
      <p:grpSp>
        <p:nvGrpSpPr>
          <p:cNvPr id="134" name="Group 67"/>
          <p:cNvGrpSpPr/>
          <p:nvPr/>
        </p:nvGrpSpPr>
        <p:grpSpPr bwMode="auto">
          <a:xfrm>
            <a:off x="3635376" y="2457451"/>
            <a:ext cx="792163" cy="723900"/>
            <a:chOff x="0" y="0"/>
            <a:chExt cx="499" cy="456"/>
          </a:xfrm>
        </p:grpSpPr>
        <p:sp>
          <p:nvSpPr>
            <p:cNvPr id="135" name="AutoShape 68"/>
            <p:cNvSpPr/>
            <p:nvPr/>
          </p:nvSpPr>
          <p:spPr bwMode="auto">
            <a:xfrm rot="-5400000">
              <a:off x="136" y="-91"/>
              <a:ext cx="136" cy="318"/>
            </a:xfrm>
            <a:prstGeom prst="leftBrace">
              <a:avLst>
                <a:gd name="adj1" fmla="val 19485"/>
                <a:gd name="adj2" fmla="val 54338"/>
              </a:avLst>
            </a:prstGeom>
            <a:noFill/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eaLnBrk="1" hangingPunct="1">
                <a:lnSpc>
                  <a:spcPct val="150000"/>
                </a:lnSpc>
              </a:pPr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136" name="Text Box 69"/>
            <p:cNvSpPr txBox="1">
              <a:spLocks noChangeArrowheads="1"/>
            </p:cNvSpPr>
            <p:nvPr/>
          </p:nvSpPr>
          <p:spPr bwMode="auto">
            <a:xfrm>
              <a:off x="0" y="136"/>
              <a:ext cx="499" cy="3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>
                <a:lnSpc>
                  <a:spcPct val="150000"/>
                </a:lnSpc>
                <a:spcBef>
                  <a:spcPct val="50000"/>
                </a:spcBef>
              </a:pPr>
              <a:r>
                <a:rPr lang="en-US" altLang="zh-CN" b="1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0.32</a:t>
              </a:r>
            </a:p>
          </p:txBody>
        </p:sp>
      </p:grpSp>
      <p:grpSp>
        <p:nvGrpSpPr>
          <p:cNvPr id="137" name="Group 70"/>
          <p:cNvGrpSpPr/>
          <p:nvPr/>
        </p:nvGrpSpPr>
        <p:grpSpPr bwMode="auto">
          <a:xfrm>
            <a:off x="4210054" y="2457451"/>
            <a:ext cx="792163" cy="723900"/>
            <a:chOff x="0" y="0"/>
            <a:chExt cx="499" cy="456"/>
          </a:xfrm>
        </p:grpSpPr>
        <p:sp>
          <p:nvSpPr>
            <p:cNvPr id="138" name="AutoShape 71"/>
            <p:cNvSpPr/>
            <p:nvPr/>
          </p:nvSpPr>
          <p:spPr bwMode="auto">
            <a:xfrm rot="-5400000">
              <a:off x="182" y="-91"/>
              <a:ext cx="136" cy="318"/>
            </a:xfrm>
            <a:prstGeom prst="leftBrace">
              <a:avLst>
                <a:gd name="adj1" fmla="val 19485"/>
                <a:gd name="adj2" fmla="val 54338"/>
              </a:avLst>
            </a:prstGeom>
            <a:noFill/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eaLnBrk="1" hangingPunct="1">
                <a:lnSpc>
                  <a:spcPct val="150000"/>
                </a:lnSpc>
              </a:pPr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139" name="Text Box 72"/>
            <p:cNvSpPr txBox="1">
              <a:spLocks noChangeArrowheads="1"/>
            </p:cNvSpPr>
            <p:nvPr/>
          </p:nvSpPr>
          <p:spPr bwMode="auto">
            <a:xfrm>
              <a:off x="0" y="136"/>
              <a:ext cx="499" cy="3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>
                <a:lnSpc>
                  <a:spcPct val="150000"/>
                </a:lnSpc>
                <a:spcBef>
                  <a:spcPct val="50000"/>
                </a:spcBef>
              </a:pPr>
              <a:r>
                <a:rPr lang="en-US" altLang="zh-CN" b="1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0.24</a:t>
              </a:r>
            </a:p>
          </p:txBody>
        </p:sp>
      </p:grpSp>
      <p:grpSp>
        <p:nvGrpSpPr>
          <p:cNvPr id="140" name="Group 73"/>
          <p:cNvGrpSpPr/>
          <p:nvPr/>
        </p:nvGrpSpPr>
        <p:grpSpPr bwMode="auto">
          <a:xfrm>
            <a:off x="4987926" y="2457451"/>
            <a:ext cx="792163" cy="723900"/>
            <a:chOff x="0" y="0"/>
            <a:chExt cx="499" cy="456"/>
          </a:xfrm>
        </p:grpSpPr>
        <p:sp>
          <p:nvSpPr>
            <p:cNvPr id="141" name="AutoShape 74"/>
            <p:cNvSpPr/>
            <p:nvPr/>
          </p:nvSpPr>
          <p:spPr bwMode="auto">
            <a:xfrm rot="-5400000">
              <a:off x="114" y="-114"/>
              <a:ext cx="136" cy="364"/>
            </a:xfrm>
            <a:prstGeom prst="leftBrace">
              <a:avLst>
                <a:gd name="adj1" fmla="val 22304"/>
                <a:gd name="adj2" fmla="val 54338"/>
              </a:avLst>
            </a:prstGeom>
            <a:noFill/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eaLnBrk="1" hangingPunct="1">
                <a:lnSpc>
                  <a:spcPct val="150000"/>
                </a:lnSpc>
              </a:pPr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142" name="Text Box 75"/>
            <p:cNvSpPr txBox="1">
              <a:spLocks noChangeArrowheads="1"/>
            </p:cNvSpPr>
            <p:nvPr/>
          </p:nvSpPr>
          <p:spPr bwMode="auto">
            <a:xfrm>
              <a:off x="0" y="136"/>
              <a:ext cx="499" cy="3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>
                <a:lnSpc>
                  <a:spcPct val="150000"/>
                </a:lnSpc>
                <a:spcBef>
                  <a:spcPct val="50000"/>
                </a:spcBef>
              </a:pPr>
              <a:r>
                <a:rPr lang="en-US" altLang="zh-CN" b="1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0.18</a:t>
              </a:r>
            </a:p>
          </p:txBody>
        </p:sp>
      </p:grpSp>
      <p:grpSp>
        <p:nvGrpSpPr>
          <p:cNvPr id="143" name="Group 76"/>
          <p:cNvGrpSpPr/>
          <p:nvPr/>
        </p:nvGrpSpPr>
        <p:grpSpPr bwMode="auto">
          <a:xfrm>
            <a:off x="5724525" y="2457451"/>
            <a:ext cx="792163" cy="723900"/>
            <a:chOff x="0" y="0"/>
            <a:chExt cx="499" cy="456"/>
          </a:xfrm>
        </p:grpSpPr>
        <p:sp>
          <p:nvSpPr>
            <p:cNvPr id="144" name="AutoShape 77"/>
            <p:cNvSpPr/>
            <p:nvPr/>
          </p:nvSpPr>
          <p:spPr bwMode="auto">
            <a:xfrm rot="-5400000">
              <a:off x="156" y="-114"/>
              <a:ext cx="136" cy="363"/>
            </a:xfrm>
            <a:prstGeom prst="leftBrace">
              <a:avLst>
                <a:gd name="adj1" fmla="val 22243"/>
                <a:gd name="adj2" fmla="val 54338"/>
              </a:avLst>
            </a:prstGeom>
            <a:noFill/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eaLnBrk="1" hangingPunct="1">
                <a:lnSpc>
                  <a:spcPct val="150000"/>
                </a:lnSpc>
              </a:pPr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145" name="Text Box 78"/>
            <p:cNvSpPr txBox="1">
              <a:spLocks noChangeArrowheads="1"/>
            </p:cNvSpPr>
            <p:nvPr/>
          </p:nvSpPr>
          <p:spPr bwMode="auto">
            <a:xfrm>
              <a:off x="0" y="136"/>
              <a:ext cx="499" cy="3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>
                <a:lnSpc>
                  <a:spcPct val="150000"/>
                </a:lnSpc>
                <a:spcBef>
                  <a:spcPct val="50000"/>
                </a:spcBef>
              </a:pPr>
              <a:r>
                <a:rPr lang="en-US" altLang="zh-CN" b="1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0.12</a:t>
              </a:r>
            </a:p>
          </p:txBody>
        </p:sp>
      </p:grpSp>
      <p:grpSp>
        <p:nvGrpSpPr>
          <p:cNvPr id="146" name="Group 79"/>
          <p:cNvGrpSpPr/>
          <p:nvPr/>
        </p:nvGrpSpPr>
        <p:grpSpPr bwMode="auto">
          <a:xfrm>
            <a:off x="6511929" y="2449512"/>
            <a:ext cx="868363" cy="723900"/>
            <a:chOff x="-3" y="0"/>
            <a:chExt cx="547" cy="456"/>
          </a:xfrm>
        </p:grpSpPr>
        <p:sp>
          <p:nvSpPr>
            <p:cNvPr id="147" name="AutoShape 80"/>
            <p:cNvSpPr/>
            <p:nvPr/>
          </p:nvSpPr>
          <p:spPr bwMode="auto">
            <a:xfrm rot="-5400000">
              <a:off x="110" y="-113"/>
              <a:ext cx="181" cy="408"/>
            </a:xfrm>
            <a:prstGeom prst="leftBrace">
              <a:avLst>
                <a:gd name="adj1" fmla="val 18785"/>
                <a:gd name="adj2" fmla="val 54338"/>
              </a:avLst>
            </a:prstGeom>
            <a:noFill/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eaLnBrk="1" hangingPunct="1">
                <a:lnSpc>
                  <a:spcPct val="150000"/>
                </a:lnSpc>
              </a:pPr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148" name="Text Box 81"/>
            <p:cNvSpPr txBox="1">
              <a:spLocks noChangeArrowheads="1"/>
            </p:cNvSpPr>
            <p:nvPr/>
          </p:nvSpPr>
          <p:spPr bwMode="auto">
            <a:xfrm>
              <a:off x="45" y="136"/>
              <a:ext cx="499" cy="3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>
                <a:lnSpc>
                  <a:spcPct val="150000"/>
                </a:lnSpc>
                <a:spcBef>
                  <a:spcPct val="50000"/>
                </a:spcBef>
              </a:pPr>
              <a:r>
                <a:rPr lang="en-US" altLang="zh-CN" b="1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0.09</a:t>
              </a:r>
            </a:p>
          </p:txBody>
        </p:sp>
      </p:grpSp>
      <p:grpSp>
        <p:nvGrpSpPr>
          <p:cNvPr id="149" name="Group 82"/>
          <p:cNvGrpSpPr/>
          <p:nvPr/>
        </p:nvGrpSpPr>
        <p:grpSpPr bwMode="auto">
          <a:xfrm>
            <a:off x="7308854" y="2457451"/>
            <a:ext cx="792163" cy="723900"/>
            <a:chOff x="0" y="0"/>
            <a:chExt cx="499" cy="456"/>
          </a:xfrm>
        </p:grpSpPr>
        <p:sp>
          <p:nvSpPr>
            <p:cNvPr id="150" name="AutoShape 83"/>
            <p:cNvSpPr/>
            <p:nvPr/>
          </p:nvSpPr>
          <p:spPr bwMode="auto">
            <a:xfrm rot="-5400000">
              <a:off x="114" y="-114"/>
              <a:ext cx="136" cy="363"/>
            </a:xfrm>
            <a:prstGeom prst="leftBrace">
              <a:avLst>
                <a:gd name="adj1" fmla="val 22243"/>
                <a:gd name="adj2" fmla="val 54338"/>
              </a:avLst>
            </a:prstGeom>
            <a:noFill/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eaLnBrk="1" hangingPunct="1">
                <a:lnSpc>
                  <a:spcPct val="150000"/>
                </a:lnSpc>
              </a:pPr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151" name="Text Box 84"/>
            <p:cNvSpPr txBox="1">
              <a:spLocks noChangeArrowheads="1"/>
            </p:cNvSpPr>
            <p:nvPr/>
          </p:nvSpPr>
          <p:spPr bwMode="auto">
            <a:xfrm>
              <a:off x="0" y="136"/>
              <a:ext cx="499" cy="3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>
                <a:lnSpc>
                  <a:spcPct val="150000"/>
                </a:lnSpc>
                <a:spcBef>
                  <a:spcPct val="50000"/>
                </a:spcBef>
              </a:pPr>
              <a:r>
                <a:rPr lang="en-US" altLang="zh-CN" b="1" dirty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0.09</a:t>
              </a:r>
            </a:p>
          </p:txBody>
        </p:sp>
      </p:grpSp>
      <p:grpSp>
        <p:nvGrpSpPr>
          <p:cNvPr id="152" name="Group 85"/>
          <p:cNvGrpSpPr/>
          <p:nvPr/>
        </p:nvGrpSpPr>
        <p:grpSpPr bwMode="auto">
          <a:xfrm>
            <a:off x="8027988" y="2457451"/>
            <a:ext cx="792162" cy="723900"/>
            <a:chOff x="0" y="0"/>
            <a:chExt cx="499" cy="456"/>
          </a:xfrm>
        </p:grpSpPr>
        <p:sp>
          <p:nvSpPr>
            <p:cNvPr id="153" name="AutoShape 86"/>
            <p:cNvSpPr/>
            <p:nvPr/>
          </p:nvSpPr>
          <p:spPr bwMode="auto">
            <a:xfrm rot="-5400000">
              <a:off x="114" y="-114"/>
              <a:ext cx="136" cy="363"/>
            </a:xfrm>
            <a:prstGeom prst="leftBrace">
              <a:avLst>
                <a:gd name="adj1" fmla="val 22243"/>
                <a:gd name="adj2" fmla="val 54338"/>
              </a:avLst>
            </a:prstGeom>
            <a:noFill/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eaLnBrk="1" hangingPunct="1">
                <a:lnSpc>
                  <a:spcPct val="150000"/>
                </a:lnSpc>
              </a:pPr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154" name="Text Box 87"/>
            <p:cNvSpPr txBox="1">
              <a:spLocks noChangeArrowheads="1"/>
            </p:cNvSpPr>
            <p:nvPr/>
          </p:nvSpPr>
          <p:spPr bwMode="auto">
            <a:xfrm>
              <a:off x="0" y="136"/>
              <a:ext cx="499" cy="3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>
                <a:lnSpc>
                  <a:spcPct val="150000"/>
                </a:lnSpc>
                <a:spcBef>
                  <a:spcPct val="50000"/>
                </a:spcBef>
              </a:pPr>
              <a:r>
                <a:rPr lang="en-US" altLang="zh-CN" b="1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0.06</a:t>
              </a:r>
            </a:p>
          </p:txBody>
        </p:sp>
      </p:grpSp>
      <p:sp>
        <p:nvSpPr>
          <p:cNvPr id="155" name="Text Box 88"/>
          <p:cNvSpPr txBox="1">
            <a:spLocks noChangeArrowheads="1"/>
          </p:cNvSpPr>
          <p:nvPr/>
        </p:nvSpPr>
        <p:spPr bwMode="auto">
          <a:xfrm>
            <a:off x="6280150" y="1814514"/>
            <a:ext cx="184731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150000"/>
              </a:lnSpc>
            </a:pPr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utoUpdateAnimBg="0"/>
      <p:bldP spid="72" grpId="0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Notched Right Arrow 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Rounded Rectangle 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Rounded Rectangle 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Rounded Rectangle 15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1505</Words>
  <Application>Microsoft Office PowerPoint</Application>
  <PresentationFormat>全屏显示(16:9)</PresentationFormat>
  <Paragraphs>378</Paragraphs>
  <Slides>20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9" baseType="lpstr">
      <vt:lpstr>华文行楷</vt:lpstr>
      <vt:lpstr>隶书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七年级下册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2018-01-25T02:31:00Z</dcterms:created>
  <dcterms:modified xsi:type="dcterms:W3CDTF">2023-01-16T14:56:35Z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7D1E6323D0454FFB904C7C0DC93F65E8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