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1" r:id="rId2"/>
    <p:sldId id="264" r:id="rId3"/>
    <p:sldId id="263" r:id="rId4"/>
    <p:sldId id="261" r:id="rId5"/>
    <p:sldId id="360" r:id="rId6"/>
    <p:sldId id="275" r:id="rId7"/>
    <p:sldId id="355" r:id="rId8"/>
    <p:sldId id="348" r:id="rId9"/>
    <p:sldId id="356" r:id="rId10"/>
    <p:sldId id="293" r:id="rId11"/>
    <p:sldId id="350" r:id="rId12"/>
    <p:sldId id="357" r:id="rId13"/>
    <p:sldId id="358" r:id="rId14"/>
    <p:sldId id="288" r:id="rId15"/>
    <p:sldId id="290" r:id="rId16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83618"/>
            <a:ext cx="9144000" cy="83979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长方体的体积</a:t>
            </a:r>
            <a:endParaRPr lang="zh-CN" altLang="en-US" sz="5000" b="1" dirty="0"/>
          </a:p>
        </p:txBody>
      </p:sp>
      <p:sp>
        <p:nvSpPr>
          <p:cNvPr id="3" name="矩形 2"/>
          <p:cNvSpPr/>
          <p:nvPr/>
        </p:nvSpPr>
        <p:spPr>
          <a:xfrm>
            <a:off x="0" y="4029912"/>
            <a:ext cx="9144000" cy="4235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1082397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一个长方体水池，底面长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12dm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，宽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6dm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。如果要向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这个池子里注入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2dm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高的水，需要多少升水？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14663" y="2418744"/>
            <a:ext cx="5872921" cy="13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12×6×2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144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dm³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144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（升）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答：需要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144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升水。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0676" y="657635"/>
            <a:ext cx="8517150" cy="173124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牙膏盒长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15cm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，宽和高都是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。现有一纸箱，内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侧的尺寸如图（单位：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）。这个纸箱中最多能放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多少盒牙膏？与同伴交流，说一说你是怎么想的。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9981" y="2446253"/>
            <a:ext cx="4318173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60÷15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  <a:p>
            <a:pPr algn="ctr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30÷3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</a:p>
          <a:p>
            <a:pPr algn="ctr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4×10×10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（盒）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324" y="2446251"/>
            <a:ext cx="1965008" cy="11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09649" y="3810802"/>
            <a:ext cx="6089732" cy="484748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答：这个纸箱中最多能放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盒牙膏。</a:t>
            </a:r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657158"/>
            <a:ext cx="8517150" cy="173124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连一连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将一个长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、宽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、高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的长方体截成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一个体积最大的正方体，这个正方体的体积是多少？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结合下边的图想一想，再算一算。（单位：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 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59432" y="2987476"/>
            <a:ext cx="370517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3×3×3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27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cm³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8686" y="2439357"/>
            <a:ext cx="2703412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7026315" y="2897746"/>
            <a:ext cx="0" cy="72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 flipV="1">
            <a:off x="7706745" y="2220054"/>
            <a:ext cx="0" cy="748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20000" flipV="1">
            <a:off x="7042181" y="2589375"/>
            <a:ext cx="292920" cy="313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080829" y="2594138"/>
            <a:ext cx="0" cy="729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332661" y="2594138"/>
            <a:ext cx="0" cy="72985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V="1">
            <a:off x="7709796" y="2946945"/>
            <a:ext cx="0" cy="74694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20000" flipV="1">
            <a:off x="7044622" y="3315656"/>
            <a:ext cx="292920" cy="3131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22261" y="3828923"/>
            <a:ext cx="6001245" cy="484748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答：这个正方体的体积是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27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立方米。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709" y="944337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冷藏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车厢的内部长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3m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、宽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2.2m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、高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2m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，车厢内部的</a:t>
            </a:r>
            <a:endParaRPr lang="en-US" altLang="zh-CN" sz="27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体积是多少？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62153" y="2196346"/>
            <a:ext cx="5757564" cy="17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3×2.2×2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13.2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m³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答：车厢内部的体积是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13.2 m³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。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6096" y="1916445"/>
            <a:ext cx="2709514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4780" y="26749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0614" y="1491518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0633" y="1958120"/>
            <a:ext cx="8248818" cy="6915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长方体（或正方体）的体积＝底面积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高，</a:t>
            </a:r>
            <a:r>
              <a:rPr lang="en-US" altLang="zh-CN" sz="27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2709" y="1186741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进一步掌握长方体、正方体体积的计算方法。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能用长方体、正方体的体积公式解决一些简单的实际问题。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696717" y="1383618"/>
            <a:ext cx="7924577" cy="19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65785" indent="-565785" eaLnBrk="0" hangingPunct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一个长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8dm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、宽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2dm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、高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4dm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的长方体盒子的体积是（      ）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565785" indent="-565785" eaLnBrk="0" hangingPunct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棱长为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10cm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的正方体的体积是（         ）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303499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2689719" y="2121415"/>
            <a:ext cx="6639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64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6398919" y="2758995"/>
            <a:ext cx="99650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33880" y="871551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长方体、正方体的体积通用公式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209206" y="1429171"/>
            <a:ext cx="8615419" cy="8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）这些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先算一算下列图形的体积，再读一读，想一想。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（单位：</a:t>
            </a:r>
            <a:r>
              <a:rPr lang="en-US" altLang="zh-CN" sz="2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002061" y="2418920"/>
            <a:ext cx="5248936" cy="16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861155" y="463413"/>
            <a:ext cx="442187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43208" y="2056683"/>
            <a:ext cx="830418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27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阴影部分的面积是上面各图形底面的面积，称为</a:t>
            </a:r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底面积</a:t>
            </a:r>
            <a:r>
              <a:rPr lang="zh-CN" altLang="en-US" sz="27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。</a:t>
            </a:r>
          </a:p>
        </p:txBody>
      </p:sp>
      <p:sp>
        <p:nvSpPr>
          <p:cNvPr id="4" name="TextBox 9"/>
          <p:cNvSpPr>
            <a:spLocks noChangeArrowheads="1"/>
          </p:cNvSpPr>
          <p:nvPr/>
        </p:nvSpPr>
        <p:spPr bwMode="auto">
          <a:xfrm>
            <a:off x="1650655" y="2716204"/>
            <a:ext cx="5624953" cy="140585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600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长方体（正方体）的体积＝底面积</a:t>
            </a:r>
            <a:r>
              <a:rPr lang="en-US" altLang="zh-CN" sz="2600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zh-CN" altLang="en-US" sz="2600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高</a:t>
            </a:r>
            <a:endParaRPr lang="en-US" altLang="zh-CN" sz="2600" spc="-229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600" i="1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           </a:t>
            </a:r>
            <a:r>
              <a:rPr lang="en-US" altLang="zh-CN" sz="2600" i="1" spc="-229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 </a:t>
            </a:r>
            <a:r>
              <a:rPr lang="en-US" altLang="zh-CN" sz="2600" i="1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600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i="1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</a:t>
            </a:r>
            <a:r>
              <a:rPr lang="en-US" altLang="zh-CN" sz="2600" i="1" spc="-229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en-US" altLang="zh-CN" sz="2600" i="1" spc="-229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en-US" altLang="zh-CN" sz="2600" i="1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600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2600" i="1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i="1" spc="-229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</a:p>
          <a:p>
            <a:pPr eaLnBrk="0" hangingPunct="0"/>
            <a:r>
              <a:rPr lang="zh-CN" altLang="en-US" sz="2600" spc="-22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                ＝ </a:t>
            </a:r>
            <a:r>
              <a:rPr lang="en-US" altLang="zh-CN" sz="2600" i="1" spc="-229" dirty="0" err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Sh</a:t>
            </a:r>
            <a:endParaRPr lang="zh-CN" altLang="en-US" sz="2600" i="1" spc="-229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508217" y="833345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0145" y="1396841"/>
            <a:ext cx="7583710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长方体（或正方体）的体积＝底面积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高，用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表示长方体（或正方体）的体积，用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分别表示长方体（或正方体）的底面积和高，那么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长方体、正方体通用公式的应用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14618" y="1356216"/>
            <a:ext cx="304502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填一填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74114" y="2189483"/>
          <a:ext cx="7030283" cy="1440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087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长</a:t>
                      </a:r>
                      <a:endParaRPr lang="en-US" altLang="zh-CN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方</a:t>
                      </a:r>
                      <a:endParaRPr lang="en-US" altLang="zh-CN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体</a:t>
                      </a: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底面积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/cm</a:t>
                      </a:r>
                      <a:r>
                        <a:rPr lang="en-US" altLang="zh-CN" sz="2700" b="0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  <a:endParaRPr lang="zh-CN" altLang="en-US" sz="2700" b="0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25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8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高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/cm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8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6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7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8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体积</a:t>
                      </a:r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/cm</a:t>
                      </a:r>
                      <a:r>
                        <a:rPr lang="en-US" altLang="zh-CN" sz="2700" b="0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  <a:endParaRPr lang="zh-CN" altLang="en-US" sz="2700" b="0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105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37.8</a:t>
                      </a:r>
                      <a:endParaRPr lang="zh-CN" altLang="en-US" sz="2700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5" marR="70305" marT="34304" marB="3430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073749" y="3167122"/>
            <a:ext cx="6639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014889" y="3167122"/>
            <a:ext cx="80971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150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6124950" y="2196579"/>
            <a:ext cx="6639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173138" y="2662592"/>
            <a:ext cx="66517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4.2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538974" y="74809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10902" y="1311593"/>
            <a:ext cx="7398194" cy="263080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根据长方体（或正方体）的体积＝底面积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高，可得到底面积＝长方体（或正方体）的体积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高，高＝长方体（或正方体）的体积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底面积。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530781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517684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1218247"/>
            <a:ext cx="7975736" cy="1315745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一块长方体形状的大理石，体积为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30m³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，底面是面积为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6m²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的长方形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，这块大理石的高多少米？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93546" y="2729010"/>
            <a:ext cx="4761139" cy="13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30÷6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答：这块大理石的高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全屏显示(16:9)</PresentationFormat>
  <Paragraphs>73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D6FEE3028EB445F7AEB1964CA89C90F2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