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60" r:id="rId2"/>
    <p:sldId id="261" r:id="rId3"/>
    <p:sldId id="276" r:id="rId4"/>
    <p:sldId id="264" r:id="rId5"/>
    <p:sldId id="265" r:id="rId6"/>
    <p:sldId id="266" r:id="rId7"/>
    <p:sldId id="277" r:id="rId8"/>
    <p:sldId id="278" r:id="rId9"/>
    <p:sldId id="279" r:id="rId10"/>
    <p:sldId id="267" r:id="rId11"/>
    <p:sldId id="280" r:id="rId12"/>
    <p:sldId id="268" r:id="rId13"/>
    <p:sldId id="269" r:id="rId14"/>
    <p:sldId id="270" r:id="rId15"/>
    <p:sldId id="281" r:id="rId16"/>
    <p:sldId id="271" r:id="rId17"/>
    <p:sldId id="272" r:id="rId18"/>
    <p:sldId id="282" r:id="rId19"/>
    <p:sldId id="274" r:id="rId20"/>
    <p:sldId id="275" r:id="rId21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FF"/>
    <a:srgbClr val="023A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 autoAdjust="0"/>
  </p:normalViewPr>
  <p:slideViewPr>
    <p:cSldViewPr snapToGrid="0">
      <p:cViewPr varScale="1">
        <p:scale>
          <a:sx n="116" d="100"/>
          <a:sy n="11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5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1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0" hangingPunct="0">
              <a:defRPr sz="1200"/>
            </a:lvl1pPr>
          </a:lstStyle>
          <a:p>
            <a:fld id="{E04215AD-92F1-4DDE-9CC1-E0EC2AAA251A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0" hangingPunct="0">
              <a:defRPr sz="1200"/>
            </a:lvl1pPr>
          </a:lstStyle>
          <a:p>
            <a:fld id="{93810828-1C35-459D-8B21-2DCAB0B2449D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28674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CN" altLang="en-US" smtClean="0"/>
          </a:p>
        </p:txBody>
      </p:sp>
      <p:sp>
        <p:nvSpPr>
          <p:cNvPr id="2867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81616092-E9F4-49AD-AEEB-AC325BEC7554}" type="slidenum">
              <a:rPr lang="zh-CN" altLang="en-US">
                <a:latin typeface="Arial" panose="020B0604020202020204" pitchFamily="34" charset="0"/>
                <a:sym typeface="Wingdings" panose="05000000000000000000" pitchFamily="2" charset="2"/>
              </a:rPr>
              <a:t>4</a:t>
            </a:fld>
            <a:endParaRPr lang="zh-CN" altLang="en-US">
              <a:latin typeface="Arial" panose="020B0604020202020204" pitchFamily="34" charset="0"/>
              <a:sym typeface="Wingdings" panose="05000000000000000000" pitchFamily="2" charset="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50178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CN" altLang="en-US" smtClean="0"/>
          </a:p>
        </p:txBody>
      </p:sp>
      <p:sp>
        <p:nvSpPr>
          <p:cNvPr id="5017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4748FBC6-FB3C-4219-BD88-5D96B6A57036}" type="slidenum">
              <a:rPr lang="zh-CN" altLang="en-US">
                <a:latin typeface="Arial" panose="020B0604020202020204" pitchFamily="34" charset="0"/>
                <a:sym typeface="Wingdings" panose="05000000000000000000" pitchFamily="2" charset="2"/>
              </a:rPr>
              <a:t>16</a:t>
            </a:fld>
            <a:endParaRPr lang="zh-CN" altLang="en-US">
              <a:latin typeface="Arial" panose="020B0604020202020204" pitchFamily="34" charset="0"/>
              <a:sym typeface="Wingdings" panose="05000000000000000000" pitchFamily="2" charset="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52226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CN" altLang="en-US" smtClean="0"/>
          </a:p>
        </p:txBody>
      </p:sp>
      <p:sp>
        <p:nvSpPr>
          <p:cNvPr id="5222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4DA70C70-9590-47C6-B63B-9246E114E49E}" type="slidenum">
              <a:rPr lang="zh-CN" altLang="en-US">
                <a:latin typeface="Arial" panose="020B0604020202020204" pitchFamily="34" charset="0"/>
                <a:sym typeface="Wingdings" panose="05000000000000000000" pitchFamily="2" charset="2"/>
              </a:rPr>
              <a:t>17</a:t>
            </a:fld>
            <a:endParaRPr lang="zh-CN" altLang="en-US">
              <a:latin typeface="Arial" panose="020B0604020202020204" pitchFamily="34" charset="0"/>
              <a:sym typeface="Wingdings" panose="05000000000000000000" pitchFamily="2" charset="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54274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CN" altLang="en-US" smtClean="0"/>
          </a:p>
        </p:txBody>
      </p:sp>
      <p:sp>
        <p:nvSpPr>
          <p:cNvPr id="5427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3513D451-672A-44C8-BE26-E8BD5A94C9FE}" type="slidenum">
              <a:rPr lang="zh-CN" altLang="en-US">
                <a:latin typeface="Arial" panose="020B0604020202020204" pitchFamily="34" charset="0"/>
                <a:sym typeface="Wingdings" panose="05000000000000000000" pitchFamily="2" charset="2"/>
              </a:rPr>
              <a:t>18</a:t>
            </a:fld>
            <a:endParaRPr lang="zh-CN" altLang="en-US">
              <a:latin typeface="Arial" panose="020B0604020202020204" pitchFamily="34" charset="0"/>
              <a:sym typeface="Wingdings" panose="05000000000000000000" pitchFamily="2" charset="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56322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CN" altLang="en-US" smtClean="0"/>
          </a:p>
        </p:txBody>
      </p:sp>
      <p:sp>
        <p:nvSpPr>
          <p:cNvPr id="5632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2AE87C7F-3147-48D1-ADFB-DAC6831C0162}" type="slidenum">
              <a:rPr lang="zh-CN" altLang="en-US">
                <a:latin typeface="Arial" panose="020B0604020202020204" pitchFamily="34" charset="0"/>
                <a:sym typeface="Wingdings" panose="05000000000000000000" pitchFamily="2" charset="2"/>
              </a:rPr>
              <a:t>19</a:t>
            </a:fld>
            <a:endParaRPr lang="zh-CN" altLang="en-US">
              <a:latin typeface="Arial" panose="020B0604020202020204" pitchFamily="34" charset="0"/>
              <a:sym typeface="Wingdings" panose="05000000000000000000" pitchFamily="2" charset="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58370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CN" altLang="en-US" smtClean="0"/>
          </a:p>
        </p:txBody>
      </p:sp>
      <p:sp>
        <p:nvSpPr>
          <p:cNvPr id="5837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34507D41-D4C7-4D1E-8266-83C0B11A10F0}" type="slidenum">
              <a:rPr lang="zh-CN" altLang="en-US">
                <a:latin typeface="Arial" panose="020B0604020202020204" pitchFamily="34" charset="0"/>
                <a:sym typeface="Wingdings" panose="05000000000000000000" pitchFamily="2" charset="2"/>
              </a:rPr>
              <a:t>20</a:t>
            </a:fld>
            <a:endParaRPr lang="zh-CN" altLang="en-US">
              <a:latin typeface="Arial" panose="020B0604020202020204" pitchFamily="34" charset="0"/>
              <a:sym typeface="Wingdings" panose="05000000000000000000" pitchFamily="2" charset="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30722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CN" altLang="en-US" smtClean="0"/>
          </a:p>
        </p:txBody>
      </p:sp>
      <p:sp>
        <p:nvSpPr>
          <p:cNvPr id="3072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3D72EEC3-97E3-4D34-9345-6065BF559D45}" type="slidenum">
              <a:rPr lang="zh-CN" altLang="en-US">
                <a:latin typeface="Arial" panose="020B0604020202020204" pitchFamily="34" charset="0"/>
                <a:sym typeface="Wingdings" panose="05000000000000000000" pitchFamily="2" charset="2"/>
              </a:rPr>
              <a:t>5</a:t>
            </a:fld>
            <a:endParaRPr lang="zh-CN" altLang="en-US">
              <a:latin typeface="Arial" panose="020B0604020202020204" pitchFamily="34" charset="0"/>
              <a:sym typeface="Wingdings" panose="05000000000000000000" pitchFamily="2" charset="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32770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CN" altLang="en-US" smtClean="0"/>
          </a:p>
        </p:txBody>
      </p:sp>
      <p:sp>
        <p:nvSpPr>
          <p:cNvPr id="3277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1942C2EF-5D74-4D5E-A603-77A5B3A76323}" type="slidenum">
              <a:rPr lang="zh-CN" altLang="en-US">
                <a:latin typeface="Arial" panose="020B0604020202020204" pitchFamily="34" charset="0"/>
                <a:sym typeface="Wingdings" panose="05000000000000000000" pitchFamily="2" charset="2"/>
              </a:rPr>
              <a:t>6</a:t>
            </a:fld>
            <a:endParaRPr lang="zh-CN" altLang="en-US">
              <a:latin typeface="Arial" panose="020B0604020202020204" pitchFamily="34" charset="0"/>
              <a:sym typeface="Wingdings" panose="05000000000000000000" pitchFamily="2" charset="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34818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CN" altLang="en-US" smtClean="0"/>
          </a:p>
        </p:txBody>
      </p:sp>
      <p:sp>
        <p:nvSpPr>
          <p:cNvPr id="3481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00A5F6CE-6D37-4D41-9C02-8F10CA8E24BF}" type="slidenum">
              <a:rPr lang="zh-CN" altLang="en-US">
                <a:latin typeface="Arial" panose="020B0604020202020204" pitchFamily="34" charset="0"/>
                <a:sym typeface="Wingdings" panose="05000000000000000000" pitchFamily="2" charset="2"/>
              </a:rPr>
              <a:t>7</a:t>
            </a:fld>
            <a:endParaRPr lang="zh-CN" altLang="en-US">
              <a:latin typeface="Arial" panose="020B0604020202020204" pitchFamily="34" charset="0"/>
              <a:sym typeface="Wingdings" panose="05000000000000000000" pitchFamily="2" charset="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38914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CN" altLang="en-US" smtClean="0"/>
          </a:p>
        </p:txBody>
      </p:sp>
      <p:sp>
        <p:nvSpPr>
          <p:cNvPr id="3891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BF9A55D4-7CAB-4374-8F15-168E43DDAE97}" type="slidenum">
              <a:rPr lang="zh-CN" altLang="en-US">
                <a:latin typeface="Arial" panose="020B0604020202020204" pitchFamily="34" charset="0"/>
                <a:sym typeface="Wingdings" panose="05000000000000000000" pitchFamily="2" charset="2"/>
              </a:rPr>
              <a:t>10</a:t>
            </a:fld>
            <a:endParaRPr lang="zh-CN" altLang="en-US">
              <a:latin typeface="Arial" panose="020B0604020202020204" pitchFamily="34" charset="0"/>
              <a:sym typeface="Wingdings" panose="05000000000000000000" pitchFamily="2" charset="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40962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CN" altLang="en-US" smtClean="0"/>
          </a:p>
        </p:txBody>
      </p:sp>
      <p:sp>
        <p:nvSpPr>
          <p:cNvPr id="4096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64093689-DB63-40B7-823C-ED66225A9933}" type="slidenum">
              <a:rPr lang="zh-CN" altLang="en-US">
                <a:latin typeface="Arial" panose="020B0604020202020204" pitchFamily="34" charset="0"/>
                <a:sym typeface="Wingdings" panose="05000000000000000000" pitchFamily="2" charset="2"/>
              </a:rPr>
              <a:t>11</a:t>
            </a:fld>
            <a:endParaRPr lang="zh-CN" altLang="en-US">
              <a:latin typeface="Arial" panose="020B0604020202020204" pitchFamily="34" charset="0"/>
              <a:sym typeface="Wingdings" panose="05000000000000000000" pitchFamily="2" charset="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43010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CN" altLang="en-US" smtClean="0"/>
          </a:p>
        </p:txBody>
      </p:sp>
      <p:sp>
        <p:nvSpPr>
          <p:cNvPr id="4301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FE73FF27-0960-40D8-9089-8F51548DA4A7}" type="slidenum">
              <a:rPr lang="zh-CN" altLang="en-US">
                <a:latin typeface="Arial" panose="020B0604020202020204" pitchFamily="34" charset="0"/>
                <a:sym typeface="Wingdings" panose="05000000000000000000" pitchFamily="2" charset="2"/>
              </a:rPr>
              <a:t>12</a:t>
            </a:fld>
            <a:endParaRPr lang="zh-CN" altLang="en-US">
              <a:latin typeface="Arial" panose="020B0604020202020204" pitchFamily="34" charset="0"/>
              <a:sym typeface="Wingdings" panose="05000000000000000000" pitchFamily="2" charset="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45058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CN" altLang="en-US" smtClean="0"/>
          </a:p>
        </p:txBody>
      </p:sp>
      <p:sp>
        <p:nvSpPr>
          <p:cNvPr id="4505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39A62145-8B42-46F9-8CE9-296AE559D4E2}" type="slidenum">
              <a:rPr lang="zh-CN" altLang="en-US">
                <a:latin typeface="Arial" panose="020B0604020202020204" pitchFamily="34" charset="0"/>
                <a:sym typeface="Wingdings" panose="05000000000000000000" pitchFamily="2" charset="2"/>
              </a:rPr>
              <a:t>13</a:t>
            </a:fld>
            <a:endParaRPr lang="zh-CN" altLang="en-US">
              <a:latin typeface="Arial" panose="020B0604020202020204" pitchFamily="34" charset="0"/>
              <a:sym typeface="Wingdings" panose="05000000000000000000" pitchFamily="2" charset="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47106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CN" altLang="en-US" smtClean="0"/>
          </a:p>
        </p:txBody>
      </p:sp>
      <p:sp>
        <p:nvSpPr>
          <p:cNvPr id="4710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99DBEBD4-1545-4672-8504-0BCE52F3060E}" type="slidenum">
              <a:rPr lang="zh-CN" altLang="en-US">
                <a:latin typeface="Arial" panose="020B0604020202020204" pitchFamily="34" charset="0"/>
                <a:sym typeface="Wingdings" panose="05000000000000000000" pitchFamily="2" charset="2"/>
              </a:rPr>
              <a:t>14</a:t>
            </a:fld>
            <a:endParaRPr lang="zh-CN" altLang="en-US">
              <a:latin typeface="Arial" panose="020B0604020202020204" pitchFamily="34" charset="0"/>
              <a:sym typeface="Wingdings" panose="05000000000000000000" pitchFamily="2" charset="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7"/>
          <p:cNvSpPr>
            <a:spLocks noChangeArrowheads="1"/>
          </p:cNvSpPr>
          <p:nvPr userDrawn="1"/>
        </p:nvSpPr>
        <p:spPr bwMode="auto">
          <a:xfrm>
            <a:off x="-1588" y="0"/>
            <a:ext cx="5437188" cy="6858000"/>
          </a:xfrm>
          <a:custGeom>
            <a:avLst/>
            <a:gdLst>
              <a:gd name="T0" fmla="*/ 0 w 5437991"/>
              <a:gd name="T1" fmla="*/ 0 h 6858000"/>
              <a:gd name="T2" fmla="*/ 5437991 w 5437991"/>
              <a:gd name="T3" fmla="*/ 0 h 6858000"/>
              <a:gd name="T4" fmla="*/ 1633127 w 5437991"/>
              <a:gd name="T5" fmla="*/ 6858000 h 6858000"/>
              <a:gd name="T6" fmla="*/ 0 w 5437991"/>
              <a:gd name="T7" fmla="*/ 6858000 h 6858000"/>
              <a:gd name="T8" fmla="*/ 0 w 5437991"/>
              <a:gd name="T9" fmla="*/ 0 h 6858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37991" h="6858000">
                <a:moveTo>
                  <a:pt x="0" y="0"/>
                </a:moveTo>
                <a:lnTo>
                  <a:pt x="5437991" y="0"/>
                </a:lnTo>
                <a:lnTo>
                  <a:pt x="1633127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A1D7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1306513" y="1206500"/>
            <a:ext cx="18113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2400" smtClean="0">
                <a:solidFill>
                  <a:srgbClr val="FFFFFF"/>
                </a:solidFill>
                <a:latin typeface="Arial Black" panose="020B0A04020102020204" pitchFamily="34" charset="0"/>
                <a:ea typeface="黑体" panose="02010609060101010101" pitchFamily="2" charset="-122"/>
                <a:sym typeface="+mn-ea"/>
              </a:rPr>
              <a:t>Contents</a:t>
            </a:r>
          </a:p>
        </p:txBody>
      </p:sp>
      <p:sp>
        <p:nvSpPr>
          <p:cNvPr id="4" name="文本框 20"/>
          <p:cNvSpPr txBox="1">
            <a:spLocks noChangeArrowheads="1"/>
          </p:cNvSpPr>
          <p:nvPr/>
        </p:nvSpPr>
        <p:spPr bwMode="auto">
          <a:xfrm>
            <a:off x="277813" y="828675"/>
            <a:ext cx="1347787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4800" smtClean="0">
                <a:solidFill>
                  <a:srgbClr val="FFFFFF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目录</a:t>
            </a:r>
          </a:p>
        </p:txBody>
      </p:sp>
      <p:cxnSp>
        <p:nvCxnSpPr>
          <p:cNvPr id="5" name="直接连接符 22"/>
          <p:cNvCxnSpPr>
            <a:cxnSpLocks noChangeShapeType="1"/>
          </p:cNvCxnSpPr>
          <p:nvPr userDrawn="1"/>
        </p:nvCxnSpPr>
        <p:spPr bwMode="auto">
          <a:xfrm>
            <a:off x="571500" y="1628775"/>
            <a:ext cx="2430463" cy="0"/>
          </a:xfrm>
          <a:prstGeom prst="line">
            <a:avLst/>
          </a:prstGeom>
          <a:noFill/>
          <a:ln w="9525">
            <a:solidFill>
              <a:srgbClr val="FFFFFF"/>
            </a:solidFill>
            <a:prstDash val="sys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直接连接符 24"/>
          <p:cNvCxnSpPr>
            <a:cxnSpLocks noChangeShapeType="1"/>
          </p:cNvCxnSpPr>
          <p:nvPr userDrawn="1"/>
        </p:nvCxnSpPr>
        <p:spPr bwMode="auto">
          <a:xfrm>
            <a:off x="1320800" y="534988"/>
            <a:ext cx="0" cy="2124075"/>
          </a:xfrm>
          <a:prstGeom prst="line">
            <a:avLst/>
          </a:prstGeom>
          <a:noFill/>
          <a:ln w="9525">
            <a:solidFill>
              <a:srgbClr val="FFFFFF"/>
            </a:solidFill>
            <a:prstDash val="sys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B32286-E73B-4B7F-A8E8-4EDCD6CB1BD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标题和内容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7165892" y="28280"/>
            <a:ext cx="1727886" cy="522906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课堂小结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C4B0D2-1934-4E57-B10C-2EC6DA584DC4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标题和内容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160CAA-0A5F-49AB-AD76-89619FB466D6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标题和内容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7165892" y="28280"/>
            <a:ext cx="1727886" cy="522906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知识框架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7317D8-BD85-439A-AAF2-B3BE6E33A6DE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标题和内容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7165892" y="28280"/>
            <a:ext cx="1727886" cy="522906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复习回顾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B52ADC-EBE5-4C29-B7B6-E646F20011F8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标题和内容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7165892" y="28280"/>
            <a:ext cx="1727886" cy="522906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例题精讲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DFD60D-5599-4C9F-AFEF-64AD314B829B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标题和内容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7165892" y="28280"/>
            <a:ext cx="1727886" cy="522906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随堂练习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A68AF0-EE28-4EAB-8083-DFD2D3D3F5A8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0D7826-8EA9-4B7B-844E-A870BD2AAE6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192F07-0D2B-4913-B009-A09A27AE976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82C350-DECD-406B-90E2-CA09D39F549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02D1F4-992A-4162-9A48-B535E2365D7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标题和内容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7157015" y="18854"/>
            <a:ext cx="1727885" cy="523220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学习目标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F5FC2C-FF3D-4BB1-A766-5BDB6B95523F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6321FA-0294-495C-A5F8-B66D67AD51D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标题和内容">
    <p:bg bwMode="auto"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标题和内容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7165892" y="28280"/>
            <a:ext cx="1727886" cy="522906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情境引入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2E9534-0910-425E-A2BE-1755040E8E4C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7165343" y="28280"/>
            <a:ext cx="1727886" cy="522906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旧知回顾</a:t>
            </a:r>
          </a:p>
        </p:txBody>
      </p:sp>
      <p:sp>
        <p:nvSpPr>
          <p:cNvPr id="3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670332-ABE7-4565-9B80-8014494D797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标题和内容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7165892" y="28280"/>
            <a:ext cx="1727886" cy="522906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问题探究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F06A7D-532A-451E-89E2-0DA3A5D96917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标题和内容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7157014" y="19499"/>
            <a:ext cx="1727885" cy="522905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新知探究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C5AAE6-FA89-491C-8D21-F52E67FEF9E0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标题和内容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7165892" y="28280"/>
            <a:ext cx="1727886" cy="522906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例题精讲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E9B5C4-D84C-4E95-9F38-34004553E73B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标题和内容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7157014" y="19499"/>
            <a:ext cx="1727885" cy="522905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随堂练习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E95AA1-6DBA-4370-AFFB-F39F8EEF1BAF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2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D15DF816-8C04-4FAB-AF66-94E65F5DFB4D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6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7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5.wmf"/><Relationship Id="rId4" Type="http://schemas.openxmlformats.org/officeDocument/2006/relationships/oleObject" Target="../embeddings/oleObject8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0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5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5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png"/><Relationship Id="rId5" Type="http://schemas.openxmlformats.org/officeDocument/2006/relationships/image" Target="../media/image7.wmf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jpeg"/><Relationship Id="rId5" Type="http://schemas.openxmlformats.org/officeDocument/2006/relationships/image" Target="../media/image10.wmf"/><Relationship Id="rId4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69562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7200" b="1" kern="10" dirty="0" smtClean="0">
                <a:ln w="9525">
                  <a:solidFill>
                    <a:schemeClr val="bg2"/>
                  </a:solidFill>
                  <a:round/>
                </a:ln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加权平均数</a:t>
            </a:r>
            <a:endParaRPr lang="zh-CN" altLang="en-US" sz="7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41046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课时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5360638"/>
            <a:ext cx="91440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4"/>
          <p:cNvSpPr txBox="1">
            <a:spLocks noChangeArrowheads="1"/>
          </p:cNvSpPr>
          <p:nvPr/>
        </p:nvSpPr>
        <p:spPr bwMode="auto">
          <a:xfrm>
            <a:off x="366713" y="1006304"/>
            <a:ext cx="7940675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b="1" dirty="0">
                <a:latin typeface="Times New Roman Italic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           某车间工人日加工零件数如下表所示，你能计算出平均每个工人日加工零件的个数吗？</a:t>
            </a:r>
          </a:p>
        </p:txBody>
      </p:sp>
      <p:graphicFrame>
        <p:nvGraphicFramePr>
          <p:cNvPr id="168055" name="Group 119"/>
          <p:cNvGraphicFramePr>
            <a:graphicFrameLocks noGrp="1"/>
          </p:cNvGraphicFramePr>
          <p:nvPr/>
        </p:nvGraphicFramePr>
        <p:xfrm>
          <a:off x="796925" y="2439988"/>
          <a:ext cx="7308851" cy="1463676"/>
        </p:xfrm>
        <a:graphic>
          <a:graphicData uri="http://schemas.openxmlformats.org/drawingml/2006/table">
            <a:tbl>
              <a:tblPr/>
              <a:tblGrid>
                <a:gridCol w="29127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90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90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90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90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31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Italic" pitchFamily="18" charset="0"/>
                          <a:ea typeface="黑体" panose="02010609060101010101" pitchFamily="2" charset="-122"/>
                        </a:rPr>
                        <a:t>日加工零件数</a:t>
                      </a: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Italic" pitchFamily="18" charset="0"/>
                          <a:ea typeface="黑体" panose="02010609060101010101" pitchFamily="2" charset="-122"/>
                        </a:rPr>
                        <a:t>/</a:t>
                      </a: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Italic" pitchFamily="18" charset="0"/>
                          <a:ea typeface="黑体" panose="02010609060101010101" pitchFamily="2" charset="-122"/>
                        </a:rPr>
                        <a:t>个</a:t>
                      </a:r>
                    </a:p>
                  </a:txBody>
                  <a:tcPr marL="91437" marR="91437" marT="45740" marB="4574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Italic" pitchFamily="18" charset="0"/>
                          <a:ea typeface="黑体" panose="02010609060101010101" pitchFamily="2" charset="-122"/>
                        </a:rPr>
                        <a:t>20</a:t>
                      </a:r>
                    </a:p>
                  </a:txBody>
                  <a:tcPr marL="91437" marR="91437" marT="45740" marB="457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Italic" pitchFamily="18" charset="0"/>
                          <a:ea typeface="黑体" panose="02010609060101010101" pitchFamily="2" charset="-122"/>
                        </a:rPr>
                        <a:t>22</a:t>
                      </a:r>
                    </a:p>
                  </a:txBody>
                  <a:tcPr marL="91437" marR="91437" marT="45740" marB="457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Italic" pitchFamily="18" charset="0"/>
                          <a:ea typeface="黑体" panose="02010609060101010101" pitchFamily="2" charset="-122"/>
                        </a:rPr>
                        <a:t>24</a:t>
                      </a:r>
                    </a:p>
                  </a:txBody>
                  <a:tcPr marL="91437" marR="91437" marT="45740" marB="457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Italic" pitchFamily="18" charset="0"/>
                          <a:ea typeface="黑体" panose="02010609060101010101" pitchFamily="2" charset="-122"/>
                        </a:rPr>
                        <a:t>25</a:t>
                      </a:r>
                    </a:p>
                  </a:txBody>
                  <a:tcPr marL="91437" marR="91437" marT="45740" marB="457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Italic" pitchFamily="18" charset="0"/>
                          <a:ea typeface="黑体" panose="02010609060101010101" pitchFamily="2" charset="-122"/>
                        </a:rPr>
                        <a:t>工人数</a:t>
                      </a: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Italic" pitchFamily="18" charset="0"/>
                          <a:ea typeface="黑体" panose="02010609060101010101" pitchFamily="2" charset="-122"/>
                        </a:rPr>
                        <a:t>/</a:t>
                      </a: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Italic" pitchFamily="18" charset="0"/>
                          <a:ea typeface="黑体" panose="02010609060101010101" pitchFamily="2" charset="-122"/>
                        </a:rPr>
                        <a:t>人</a:t>
                      </a:r>
                    </a:p>
                  </a:txBody>
                  <a:tcPr marL="91437" marR="91437" marT="45740" marB="4574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Italic" pitchFamily="18" charset="0"/>
                          <a:ea typeface="黑体" panose="02010609060101010101" pitchFamily="2" charset="-122"/>
                        </a:rPr>
                        <a:t> 4</a:t>
                      </a:r>
                    </a:p>
                  </a:txBody>
                  <a:tcPr marL="91437" marR="91437" marT="45740" marB="457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Italic" pitchFamily="18" charset="0"/>
                          <a:ea typeface="黑体" panose="02010609060101010101" pitchFamily="2" charset="-122"/>
                        </a:rPr>
                        <a:t>8</a:t>
                      </a:r>
                    </a:p>
                  </a:txBody>
                  <a:tcPr marL="91437" marR="91437" marT="45740" marB="457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Italic" pitchFamily="18" charset="0"/>
                          <a:ea typeface="黑体" panose="02010609060101010101" pitchFamily="2" charset="-122"/>
                        </a:rPr>
                        <a:t>20</a:t>
                      </a:r>
                    </a:p>
                  </a:txBody>
                  <a:tcPr marL="91437" marR="91437" marT="45740" marB="457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Italic" pitchFamily="18" charset="0"/>
                          <a:ea typeface="黑体" panose="02010609060101010101" pitchFamily="2" charset="-122"/>
                        </a:rPr>
                        <a:t>8</a:t>
                      </a:r>
                    </a:p>
                  </a:txBody>
                  <a:tcPr marL="91437" marR="91437" marT="45740" marB="457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8037" name="Text Box 101"/>
          <p:cNvSpPr txBox="1">
            <a:spLocks noChangeArrowheads="1"/>
          </p:cNvSpPr>
          <p:nvPr/>
        </p:nvSpPr>
        <p:spPr bwMode="auto">
          <a:xfrm>
            <a:off x="1370013" y="4054475"/>
            <a:ext cx="668337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b="1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解：</a:t>
            </a:r>
          </a:p>
        </p:txBody>
      </p:sp>
      <p:sp>
        <p:nvSpPr>
          <p:cNvPr id="168041" name="Text Box 105"/>
          <p:cNvSpPr txBox="1">
            <a:spLocks noChangeArrowheads="1"/>
          </p:cNvSpPr>
          <p:nvPr/>
        </p:nvSpPr>
        <p:spPr bwMode="auto">
          <a:xfrm>
            <a:off x="5722938" y="4721225"/>
            <a:ext cx="18891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800">
                <a:latin typeface="Times New Roman Italic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23.4</a:t>
            </a:r>
            <a:r>
              <a:rPr lang="zh-CN" altLang="en-US" sz="2800">
                <a:latin typeface="Times New Roman Italic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（个）</a:t>
            </a:r>
          </a:p>
        </p:txBody>
      </p:sp>
      <p:grpSp>
        <p:nvGrpSpPr>
          <p:cNvPr id="2" name="Group 115"/>
          <p:cNvGrpSpPr/>
          <p:nvPr/>
        </p:nvGrpSpPr>
        <p:grpSpPr bwMode="auto">
          <a:xfrm>
            <a:off x="1595438" y="4760913"/>
            <a:ext cx="4248150" cy="695325"/>
            <a:chOff x="1020" y="1912"/>
            <a:chExt cx="2676" cy="438"/>
          </a:xfrm>
        </p:grpSpPr>
        <p:graphicFrame>
          <p:nvGraphicFramePr>
            <p:cNvPr id="37913" name="Object 104"/>
            <p:cNvGraphicFramePr>
              <a:graphicFrameLocks noChangeAspect="1"/>
            </p:cNvGraphicFramePr>
            <p:nvPr/>
          </p:nvGraphicFramePr>
          <p:xfrm>
            <a:off x="1292" y="1933"/>
            <a:ext cx="2404" cy="4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925" r:id="rId4" imgW="2273300" imgH="393700" progId="Equation.DSMT4">
                    <p:embed/>
                  </p:oleObj>
                </mc:Choice>
                <mc:Fallback>
                  <p:oleObj r:id="rId4" imgW="2273300" imgH="393700" progId="Equation.DSMT4">
                    <p:embed/>
                    <p:pic>
                      <p:nvPicPr>
                        <p:cNvPr id="0" name="Object 10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92" y="1933"/>
                          <a:ext cx="2404" cy="41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7914" name="Rectangle 106"/>
            <p:cNvSpPr>
              <a:spLocks noChangeArrowheads="1"/>
            </p:cNvSpPr>
            <p:nvPr/>
          </p:nvSpPr>
          <p:spPr bwMode="auto">
            <a:xfrm>
              <a:off x="1020" y="1912"/>
              <a:ext cx="318" cy="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342900" indent="-342900">
                <a:lnSpc>
                  <a:spcPct val="150000"/>
                </a:lnSpc>
              </a:pPr>
              <a:r>
                <a:rPr lang="zh-CN" altLang="en-US" sz="2800" b="1">
                  <a:latin typeface="Times New Roman Italic" pitchFamily="18" charset="0"/>
                  <a:ea typeface="黑体" panose="02010609060101010101" pitchFamily="2" charset="-122"/>
                  <a:sym typeface="Wingdings" panose="05000000000000000000" pitchFamily="2" charset="2"/>
                </a:rPr>
                <a:t>∴</a:t>
              </a:r>
            </a:p>
          </p:txBody>
        </p:sp>
      </p:grpSp>
      <p:grpSp>
        <p:nvGrpSpPr>
          <p:cNvPr id="3" name="Group 114"/>
          <p:cNvGrpSpPr/>
          <p:nvPr/>
        </p:nvGrpSpPr>
        <p:grpSpPr bwMode="auto">
          <a:xfrm>
            <a:off x="1884363" y="4044950"/>
            <a:ext cx="2744787" cy="666750"/>
            <a:chOff x="966" y="710"/>
            <a:chExt cx="1729" cy="420"/>
          </a:xfrm>
        </p:grpSpPr>
        <p:sp>
          <p:nvSpPr>
            <p:cNvPr id="37916" name="Text Box 102"/>
            <p:cNvSpPr txBox="1">
              <a:spLocks noChangeArrowheads="1"/>
            </p:cNvSpPr>
            <p:nvPr/>
          </p:nvSpPr>
          <p:spPr bwMode="auto">
            <a:xfrm>
              <a:off x="1177" y="713"/>
              <a:ext cx="1518" cy="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en-US" altLang="zh-CN" sz="2800">
                  <a:latin typeface="Times New Roman Italic" pitchFamily="18" charset="0"/>
                  <a:ea typeface="黑体" panose="02010609060101010101" pitchFamily="2" charset="-122"/>
                  <a:sym typeface="Wingdings" panose="05000000000000000000" pitchFamily="2" charset="2"/>
                </a:rPr>
                <a:t>4+8+20+8=40</a:t>
              </a:r>
            </a:p>
          </p:txBody>
        </p:sp>
        <p:sp>
          <p:nvSpPr>
            <p:cNvPr id="37917" name="Text Box 107"/>
            <p:cNvSpPr txBox="1">
              <a:spLocks noChangeArrowheads="1"/>
            </p:cNvSpPr>
            <p:nvPr/>
          </p:nvSpPr>
          <p:spPr bwMode="auto">
            <a:xfrm>
              <a:off x="966" y="710"/>
              <a:ext cx="344" cy="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2800" b="1">
                  <a:latin typeface="Times New Roman Italic" pitchFamily="18" charset="0"/>
                  <a:ea typeface="黑体" panose="02010609060101010101" pitchFamily="2" charset="-122"/>
                  <a:sym typeface="Wingdings" panose="05000000000000000000" pitchFamily="2" charset="2"/>
                </a:rPr>
                <a:t>∵</a:t>
              </a:r>
            </a:p>
          </p:txBody>
        </p:sp>
      </p:grpSp>
      <p:sp>
        <p:nvSpPr>
          <p:cNvPr id="168044" name="Text Box 108"/>
          <p:cNvSpPr txBox="1">
            <a:spLocks noChangeArrowheads="1"/>
          </p:cNvSpPr>
          <p:nvPr/>
        </p:nvSpPr>
        <p:spPr bwMode="auto">
          <a:xfrm>
            <a:off x="1247775" y="5583238"/>
            <a:ext cx="6761163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b="1">
                <a:latin typeface="Times New Roman Italic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即该车间平均每个工人日加工零件</a:t>
            </a:r>
            <a:r>
              <a:rPr lang="en-US" altLang="zh-CN" sz="2800" b="1">
                <a:latin typeface="Times New Roman Italic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23.4</a:t>
            </a:r>
            <a:r>
              <a:rPr lang="zh-CN" altLang="en-US" sz="2800" b="1">
                <a:latin typeface="Times New Roman Italic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个。</a:t>
            </a:r>
          </a:p>
        </p:txBody>
      </p:sp>
      <p:sp>
        <p:nvSpPr>
          <p:cNvPr id="37919" name="Rectangle 118"/>
          <p:cNvSpPr>
            <a:spLocks noChangeArrowheads="1"/>
          </p:cNvSpPr>
          <p:nvPr/>
        </p:nvSpPr>
        <p:spPr bwMode="auto">
          <a:xfrm>
            <a:off x="637381" y="618245"/>
            <a:ext cx="1066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/>
            <a:r>
              <a:rPr lang="zh-CN" altLang="en-US" sz="2800" b="1" dirty="0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练习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8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8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037" grpId="0"/>
      <p:bldP spid="168041" grpId="0"/>
      <p:bldP spid="16804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045" name="Text Box 109"/>
          <p:cNvSpPr txBox="1">
            <a:spLocks noChangeArrowheads="1"/>
          </p:cNvSpPr>
          <p:nvPr/>
        </p:nvSpPr>
        <p:spPr bwMode="auto">
          <a:xfrm>
            <a:off x="696913" y="1574800"/>
            <a:ext cx="7580312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-3429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        比值的大小</a:t>
            </a:r>
            <a:r>
              <a:rPr lang="zh-CN" altLang="en-US" sz="2800" b="1" dirty="0">
                <a:latin typeface="Times New Roman Italic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分别代表了上述</a:t>
            </a:r>
            <a:r>
              <a:rPr lang="zh-CN" altLang="en-US" sz="2800" b="1" dirty="0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对应数据影响平均数大小的重要程度。</a:t>
            </a:r>
          </a:p>
        </p:txBody>
      </p:sp>
      <p:grpSp>
        <p:nvGrpSpPr>
          <p:cNvPr id="4" name="组合 3"/>
          <p:cNvGrpSpPr/>
          <p:nvPr/>
        </p:nvGrpSpPr>
        <p:grpSpPr bwMode="auto">
          <a:xfrm>
            <a:off x="696913" y="3067050"/>
            <a:ext cx="7410450" cy="1384300"/>
            <a:chOff x="715128" y="2586971"/>
            <a:chExt cx="7410777" cy="1384102"/>
          </a:xfrm>
        </p:grpSpPr>
        <p:sp>
          <p:nvSpPr>
            <p:cNvPr id="39939" name="Text Box 116"/>
            <p:cNvSpPr txBox="1">
              <a:spLocks noChangeArrowheads="1"/>
            </p:cNvSpPr>
            <p:nvPr/>
          </p:nvSpPr>
          <p:spPr bwMode="auto">
            <a:xfrm>
              <a:off x="715128" y="2586971"/>
              <a:ext cx="7410777" cy="1384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indent="-3429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2800" b="1" dirty="0">
                  <a:latin typeface="Times New Roman Italic" pitchFamily="18" charset="0"/>
                  <a:ea typeface="黑体" panose="02010609060101010101" pitchFamily="2" charset="-122"/>
                  <a:sym typeface="Wingdings" panose="05000000000000000000" pitchFamily="2" charset="2"/>
                </a:rPr>
                <a:t>        我们把</a:t>
              </a:r>
              <a:r>
                <a:rPr lang="zh-CN" altLang="en-US" sz="2800" b="1" dirty="0">
                  <a:solidFill>
                    <a:srgbClr val="FF0000"/>
                  </a:solidFill>
                  <a:latin typeface="Times New Roman Italic" pitchFamily="18" charset="0"/>
                  <a:ea typeface="黑体" panose="02010609060101010101" pitchFamily="2" charset="-122"/>
                  <a:sym typeface="Wingdings" panose="05000000000000000000" pitchFamily="2" charset="2"/>
                </a:rPr>
                <a:t>比值      </a:t>
              </a:r>
              <a:r>
                <a:rPr lang="zh-CN" altLang="en-US" sz="2800" b="1" dirty="0">
                  <a:latin typeface="Times New Roman Italic" pitchFamily="18" charset="0"/>
                  <a:ea typeface="黑体" panose="02010609060101010101" pitchFamily="2" charset="-122"/>
                  <a:sym typeface="Wingdings" panose="05000000000000000000" pitchFamily="2" charset="2"/>
                </a:rPr>
                <a:t>                 分别称作数据</a:t>
              </a:r>
              <a:r>
                <a:rPr lang="en-US" altLang="zh-CN" sz="2800" b="1" dirty="0">
                  <a:latin typeface="Times New Roman Italic" pitchFamily="18" charset="0"/>
                  <a:ea typeface="黑体" panose="02010609060101010101" pitchFamily="2" charset="-122"/>
                  <a:sym typeface="Wingdings" panose="05000000000000000000" pitchFamily="2" charset="2"/>
                </a:rPr>
                <a:t>20</a:t>
              </a:r>
              <a:r>
                <a:rPr lang="zh-CN" altLang="en-US" sz="2800" b="1" dirty="0">
                  <a:latin typeface="Times New Roman Italic" pitchFamily="18" charset="0"/>
                  <a:ea typeface="黑体" panose="02010609060101010101" pitchFamily="2" charset="-122"/>
                  <a:sym typeface="Wingdings" panose="05000000000000000000" pitchFamily="2" charset="2"/>
                </a:rPr>
                <a:t>，</a:t>
              </a:r>
              <a:r>
                <a:rPr lang="en-US" altLang="zh-CN" sz="2800" b="1" dirty="0">
                  <a:latin typeface="Times New Roman Italic" pitchFamily="18" charset="0"/>
                  <a:ea typeface="黑体" panose="02010609060101010101" pitchFamily="2" charset="-122"/>
                  <a:sym typeface="Wingdings" panose="05000000000000000000" pitchFamily="2" charset="2"/>
                </a:rPr>
                <a:t>22,24,25</a:t>
              </a:r>
              <a:r>
                <a:rPr lang="zh-CN" altLang="en-US" sz="2800" b="1" dirty="0">
                  <a:latin typeface="Times New Roman Italic" pitchFamily="18" charset="0"/>
                  <a:ea typeface="黑体" panose="02010609060101010101" pitchFamily="2" charset="-122"/>
                  <a:sym typeface="Wingdings" panose="05000000000000000000" pitchFamily="2" charset="2"/>
                </a:rPr>
                <a:t>的</a:t>
              </a:r>
              <a:r>
                <a:rPr lang="zh-CN" altLang="en-US" sz="2800" b="1" dirty="0">
                  <a:solidFill>
                    <a:srgbClr val="FF0000"/>
                  </a:solidFill>
                  <a:latin typeface="Times New Roman Italic" pitchFamily="18" charset="0"/>
                  <a:ea typeface="黑体" panose="02010609060101010101" pitchFamily="2" charset="-122"/>
                  <a:sym typeface="Wingdings" panose="05000000000000000000" pitchFamily="2" charset="2"/>
                </a:rPr>
                <a:t>权</a:t>
              </a:r>
              <a:r>
                <a:rPr lang="en-US" altLang="zh-CN" sz="2800" b="1" dirty="0">
                  <a:solidFill>
                    <a:srgbClr val="FF0000"/>
                  </a:solidFill>
                  <a:latin typeface="Times New Roman Italic" pitchFamily="18" charset="0"/>
                  <a:ea typeface="黑体" panose="02010609060101010101" pitchFamily="2" charset="-122"/>
                  <a:sym typeface="Wingdings" panose="05000000000000000000" pitchFamily="2" charset="2"/>
                </a:rPr>
                <a:t>.</a:t>
              </a:r>
              <a:endParaRPr lang="zh-CN" altLang="en-US" sz="2800" b="1" dirty="0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2" charset="-122"/>
                <a:sym typeface="Wingdings" panose="05000000000000000000" pitchFamily="2" charset="2"/>
              </a:endParaRPr>
            </a:p>
          </p:txBody>
        </p:sp>
        <p:graphicFrame>
          <p:nvGraphicFramePr>
            <p:cNvPr id="39940" name="Object 117"/>
            <p:cNvGraphicFramePr>
              <a:graphicFrameLocks noChangeAspect="1"/>
            </p:cNvGraphicFramePr>
            <p:nvPr/>
          </p:nvGraphicFramePr>
          <p:xfrm>
            <a:off x="3280081" y="2586971"/>
            <a:ext cx="2072076" cy="7536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946" r:id="rId4" imgW="965200" imgH="393700" progId="Equation.DSMT4">
                    <p:embed/>
                  </p:oleObj>
                </mc:Choice>
                <mc:Fallback>
                  <p:oleObj r:id="rId4" imgW="965200" imgH="393700" progId="Equation.DSMT4">
                    <p:embed/>
                    <p:pic>
                      <p:nvPicPr>
                        <p:cNvPr id="0" name="Object 1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80081" y="2586971"/>
                          <a:ext cx="2072076" cy="75367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0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80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 bwMode="auto">
          <a:xfrm>
            <a:off x="481013" y="987425"/>
            <a:ext cx="7927975" cy="4340225"/>
            <a:chOff x="480767" y="988160"/>
            <a:chExt cx="7927943" cy="4339389"/>
          </a:xfrm>
        </p:grpSpPr>
        <p:grpSp>
          <p:nvGrpSpPr>
            <p:cNvPr id="41986" name="组合 1"/>
            <p:cNvGrpSpPr/>
            <p:nvPr/>
          </p:nvGrpSpPr>
          <p:grpSpPr bwMode="auto">
            <a:xfrm>
              <a:off x="480767" y="988160"/>
              <a:ext cx="7927943" cy="4339389"/>
              <a:chOff x="480767" y="988160"/>
              <a:chExt cx="7927943" cy="4339389"/>
            </a:xfrm>
          </p:grpSpPr>
          <p:sp>
            <p:nvSpPr>
              <p:cNvPr id="86018" name="Text Box 2"/>
              <p:cNvSpPr txBox="1">
                <a:spLocks noChangeArrowheads="1"/>
              </p:cNvSpPr>
              <p:nvPr/>
            </p:nvSpPr>
            <p:spPr bwMode="auto">
              <a:xfrm>
                <a:off x="480767" y="988160"/>
                <a:ext cx="7927943" cy="26775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50000"/>
                  </a:lnSpc>
                </a:pPr>
                <a:r>
                  <a:rPr lang="zh-CN" altLang="en-US" sz="2800" b="1" dirty="0">
                    <a:latin typeface="Times New Roman Italic" pitchFamily="18" charset="0"/>
                    <a:ea typeface="黑体" panose="02010609060101010101" pitchFamily="2" charset="-122"/>
                    <a:sym typeface="Wingdings" panose="05000000000000000000" pitchFamily="2" charset="2"/>
                  </a:rPr>
                  <a:t>         </a:t>
                </a:r>
                <a:r>
                  <a:rPr lang="zh-CN" altLang="en-US" sz="2800" b="1" dirty="0">
                    <a:solidFill>
                      <a:srgbClr val="000000"/>
                    </a:solidFill>
                    <a:latin typeface="Times New Roman Italic" pitchFamily="18" charset="0"/>
                    <a:ea typeface="黑体" panose="02010609060101010101" pitchFamily="2" charset="-122"/>
                    <a:sym typeface="Wingdings" panose="05000000000000000000" pitchFamily="2" charset="2"/>
                  </a:rPr>
                  <a:t>一般地</a:t>
                </a:r>
                <a:r>
                  <a:rPr lang="en-US" altLang="zh-CN" sz="2800" b="1" dirty="0">
                    <a:solidFill>
                      <a:srgbClr val="000000"/>
                    </a:solidFill>
                    <a:latin typeface="Times New Roman Italic" pitchFamily="18" charset="0"/>
                    <a:ea typeface="黑体" panose="02010609060101010101" pitchFamily="2" charset="-122"/>
                    <a:sym typeface="Wingdings" panose="05000000000000000000" pitchFamily="2" charset="2"/>
                  </a:rPr>
                  <a:t>,</a:t>
                </a:r>
                <a:r>
                  <a:rPr lang="zh-CN" altLang="en-US" sz="2800" b="1" dirty="0">
                    <a:solidFill>
                      <a:srgbClr val="000000"/>
                    </a:solidFill>
                    <a:latin typeface="Times New Roman Italic" pitchFamily="18" charset="0"/>
                    <a:ea typeface="黑体" panose="02010609060101010101" pitchFamily="2" charset="-122"/>
                    <a:sym typeface="Wingdings" panose="05000000000000000000" pitchFamily="2" charset="2"/>
                  </a:rPr>
                  <a:t>在</a:t>
                </a:r>
                <a:r>
                  <a:rPr lang="en-US" altLang="zh-CN" sz="2800" b="1" dirty="0">
                    <a:solidFill>
                      <a:srgbClr val="0000FF"/>
                    </a:solidFill>
                    <a:latin typeface="Times New Roman Italic" pitchFamily="18" charset="0"/>
                    <a:ea typeface="黑体" panose="02010609060101010101" pitchFamily="2" charset="-122"/>
                    <a:sym typeface="Wingdings" panose="05000000000000000000" pitchFamily="2" charset="2"/>
                  </a:rPr>
                  <a:t>k</a:t>
                </a:r>
                <a:r>
                  <a:rPr lang="zh-CN" altLang="en-US" sz="2800" b="1" dirty="0">
                    <a:solidFill>
                      <a:srgbClr val="000000"/>
                    </a:solidFill>
                    <a:latin typeface="Times New Roman Italic" pitchFamily="18" charset="0"/>
                    <a:ea typeface="黑体" panose="02010609060101010101" pitchFamily="2" charset="-122"/>
                    <a:sym typeface="Wingdings" panose="05000000000000000000" pitchFamily="2" charset="2"/>
                  </a:rPr>
                  <a:t>个数据</a:t>
                </a:r>
                <a:r>
                  <a:rPr lang="en-US" altLang="zh-CN" sz="2800" b="1" i="1" dirty="0">
                    <a:solidFill>
                      <a:srgbClr val="0000FF"/>
                    </a:solidFill>
                    <a:latin typeface="Times New Roman Italic" pitchFamily="18" charset="0"/>
                    <a:ea typeface="黑体" panose="02010609060101010101" pitchFamily="2" charset="-122"/>
                    <a:sym typeface="Wingdings" panose="05000000000000000000" pitchFamily="2" charset="2"/>
                  </a:rPr>
                  <a:t>x</a:t>
                </a:r>
                <a:r>
                  <a:rPr lang="en-US" altLang="zh-CN" sz="2800" b="1" baseline="-25000" dirty="0">
                    <a:solidFill>
                      <a:srgbClr val="0000FF"/>
                    </a:solidFill>
                    <a:latin typeface="Times New Roman Italic" pitchFamily="18" charset="0"/>
                    <a:ea typeface="黑体" panose="02010609060101010101" pitchFamily="2" charset="-122"/>
                    <a:sym typeface="Wingdings" panose="05000000000000000000" pitchFamily="2" charset="2"/>
                  </a:rPr>
                  <a:t>1</a:t>
                </a:r>
                <a:r>
                  <a:rPr lang="zh-CN" altLang="en-US" sz="2800" b="1" dirty="0">
                    <a:solidFill>
                      <a:srgbClr val="0000FF"/>
                    </a:solidFill>
                    <a:latin typeface="Times New Roman Italic" pitchFamily="18" charset="0"/>
                    <a:ea typeface="黑体" panose="02010609060101010101" pitchFamily="2" charset="-122"/>
                    <a:sym typeface="Wingdings" panose="05000000000000000000" pitchFamily="2" charset="2"/>
                  </a:rPr>
                  <a:t>，</a:t>
                </a:r>
                <a:r>
                  <a:rPr lang="en-US" altLang="zh-CN" sz="2800" b="1" i="1" dirty="0">
                    <a:solidFill>
                      <a:srgbClr val="0000FF"/>
                    </a:solidFill>
                    <a:latin typeface="Times New Roman Italic" pitchFamily="18" charset="0"/>
                    <a:ea typeface="黑体" panose="02010609060101010101" pitchFamily="2" charset="-122"/>
                    <a:sym typeface="Wingdings" panose="05000000000000000000" pitchFamily="2" charset="2"/>
                  </a:rPr>
                  <a:t>x</a:t>
                </a:r>
                <a:r>
                  <a:rPr lang="en-US" altLang="zh-CN" sz="2800" b="1" baseline="-25000" dirty="0">
                    <a:solidFill>
                      <a:srgbClr val="0000FF"/>
                    </a:solidFill>
                    <a:latin typeface="Times New Roman Italic" pitchFamily="18" charset="0"/>
                    <a:ea typeface="黑体" panose="02010609060101010101" pitchFamily="2" charset="-122"/>
                    <a:sym typeface="Wingdings" panose="05000000000000000000" pitchFamily="2" charset="2"/>
                  </a:rPr>
                  <a:t>2</a:t>
                </a:r>
                <a:r>
                  <a:rPr lang="en-US" altLang="zh-CN" sz="2800" b="1" dirty="0">
                    <a:solidFill>
                      <a:srgbClr val="0000FF"/>
                    </a:solidFill>
                    <a:latin typeface="Times New Roman Italic" pitchFamily="18" charset="0"/>
                    <a:ea typeface="黑体" panose="02010609060101010101" pitchFamily="2" charset="-122"/>
                    <a:sym typeface="Wingdings" panose="05000000000000000000" pitchFamily="2" charset="2"/>
                  </a:rPr>
                  <a:t>,  …,  </a:t>
                </a:r>
                <a:r>
                  <a:rPr lang="en-US" altLang="zh-CN" sz="2800" b="1" i="1" dirty="0" err="1">
                    <a:solidFill>
                      <a:srgbClr val="0000FF"/>
                    </a:solidFill>
                    <a:latin typeface="Times New Roman Italic" pitchFamily="18" charset="0"/>
                    <a:ea typeface="黑体" panose="02010609060101010101" pitchFamily="2" charset="-122"/>
                    <a:sym typeface="Wingdings" panose="05000000000000000000" pitchFamily="2" charset="2"/>
                  </a:rPr>
                  <a:t>x</a:t>
                </a:r>
                <a:r>
                  <a:rPr lang="en-US" altLang="zh-CN" sz="2800" b="1" baseline="-25000" dirty="0" err="1">
                    <a:solidFill>
                      <a:srgbClr val="0000FF"/>
                    </a:solidFill>
                    <a:latin typeface="Times New Roman Italic" pitchFamily="18" charset="0"/>
                    <a:ea typeface="黑体" panose="02010609060101010101" pitchFamily="2" charset="-122"/>
                    <a:sym typeface="Wingdings" panose="05000000000000000000" pitchFamily="2" charset="2"/>
                  </a:rPr>
                  <a:t>k</a:t>
                </a:r>
                <a:r>
                  <a:rPr lang="zh-CN" altLang="en-US" sz="2800" b="1" dirty="0">
                    <a:latin typeface="Times New Roman Italic" pitchFamily="18" charset="0"/>
                    <a:ea typeface="黑体" panose="02010609060101010101" pitchFamily="2" charset="-122"/>
                    <a:sym typeface="Wingdings" panose="05000000000000000000" pitchFamily="2" charset="2"/>
                  </a:rPr>
                  <a:t>中，如果各个数据出现</a:t>
                </a:r>
                <a:r>
                  <a:rPr lang="zh-CN" altLang="en-US" sz="2800" b="1" dirty="0">
                    <a:solidFill>
                      <a:srgbClr val="000000"/>
                    </a:solidFill>
                    <a:latin typeface="Times New Roman Italic" pitchFamily="18" charset="0"/>
                    <a:ea typeface="黑体" panose="02010609060101010101" pitchFamily="2" charset="-122"/>
                    <a:sym typeface="Wingdings" panose="05000000000000000000" pitchFamily="2" charset="2"/>
                  </a:rPr>
                  <a:t>的次数分别为</a:t>
                </a:r>
                <a:r>
                  <a:rPr lang="en-US" altLang="zh-CN" sz="2800" b="1" i="1" dirty="0">
                    <a:solidFill>
                      <a:srgbClr val="FF0000"/>
                    </a:solidFill>
                    <a:latin typeface="Times New Roman Italic" pitchFamily="18" charset="0"/>
                    <a:ea typeface="黑体" panose="02010609060101010101" pitchFamily="2" charset="-122"/>
                    <a:sym typeface="Wingdings" panose="05000000000000000000" pitchFamily="2" charset="2"/>
                  </a:rPr>
                  <a:t>w</a:t>
                </a:r>
                <a:r>
                  <a:rPr lang="en-US" altLang="zh-CN" sz="2800" b="1" baseline="-25000" dirty="0">
                    <a:solidFill>
                      <a:srgbClr val="FF0000"/>
                    </a:solidFill>
                    <a:latin typeface="Times New Roman Italic" pitchFamily="18" charset="0"/>
                    <a:ea typeface="黑体" panose="02010609060101010101" pitchFamily="2" charset="-122"/>
                    <a:sym typeface="Wingdings" panose="05000000000000000000" pitchFamily="2" charset="2"/>
                  </a:rPr>
                  <a:t>1</a:t>
                </a:r>
                <a:r>
                  <a:rPr lang="en-US" altLang="zh-CN" sz="2800" b="1" dirty="0">
                    <a:solidFill>
                      <a:srgbClr val="000000"/>
                    </a:solidFill>
                    <a:latin typeface="Times New Roman Italic" pitchFamily="18" charset="0"/>
                    <a:ea typeface="黑体" panose="02010609060101010101" pitchFamily="2" charset="-122"/>
                    <a:sym typeface="Wingdings" panose="05000000000000000000" pitchFamily="2" charset="2"/>
                  </a:rPr>
                  <a:t>,</a:t>
                </a:r>
                <a:r>
                  <a:rPr lang="en-US" altLang="zh-CN" sz="2800" b="1" i="1" dirty="0">
                    <a:solidFill>
                      <a:srgbClr val="FF0000"/>
                    </a:solidFill>
                    <a:latin typeface="Times New Roman Italic" pitchFamily="18" charset="0"/>
                    <a:ea typeface="黑体" panose="02010609060101010101" pitchFamily="2" charset="-122"/>
                    <a:sym typeface="Wingdings" panose="05000000000000000000" pitchFamily="2" charset="2"/>
                  </a:rPr>
                  <a:t>w</a:t>
                </a:r>
                <a:r>
                  <a:rPr lang="en-US" altLang="zh-CN" sz="2800" b="1" baseline="-25000" dirty="0">
                    <a:solidFill>
                      <a:srgbClr val="FF0000"/>
                    </a:solidFill>
                    <a:latin typeface="Times New Roman Italic" pitchFamily="18" charset="0"/>
                    <a:ea typeface="黑体" panose="02010609060101010101" pitchFamily="2" charset="-122"/>
                    <a:sym typeface="Wingdings" panose="05000000000000000000" pitchFamily="2" charset="2"/>
                  </a:rPr>
                  <a:t>2</a:t>
                </a:r>
                <a:r>
                  <a:rPr lang="en-US" altLang="zh-CN" sz="2800" b="1" dirty="0">
                    <a:solidFill>
                      <a:srgbClr val="000000"/>
                    </a:solidFill>
                    <a:latin typeface="Times New Roman Italic" pitchFamily="18" charset="0"/>
                    <a:ea typeface="黑体" panose="02010609060101010101" pitchFamily="2" charset="-122"/>
                    <a:sym typeface="Wingdings" panose="05000000000000000000" pitchFamily="2" charset="2"/>
                  </a:rPr>
                  <a:t>,…,</a:t>
                </a:r>
                <a:r>
                  <a:rPr lang="en-US" altLang="zh-CN" sz="2800" b="1" i="1" dirty="0" err="1">
                    <a:solidFill>
                      <a:srgbClr val="FF0000"/>
                    </a:solidFill>
                    <a:latin typeface="Times New Roman Italic" pitchFamily="18" charset="0"/>
                    <a:ea typeface="黑体" panose="02010609060101010101" pitchFamily="2" charset="-122"/>
                    <a:sym typeface="Wingdings" panose="05000000000000000000" pitchFamily="2" charset="2"/>
                  </a:rPr>
                  <a:t>w</a:t>
                </a:r>
                <a:r>
                  <a:rPr lang="en-US" altLang="zh-CN" sz="2800" b="1" baseline="-25000" dirty="0" err="1">
                    <a:solidFill>
                      <a:srgbClr val="FF0000"/>
                    </a:solidFill>
                    <a:latin typeface="Times New Roman Italic" pitchFamily="18" charset="0"/>
                    <a:ea typeface="黑体" panose="02010609060101010101" pitchFamily="2" charset="-122"/>
                    <a:sym typeface="Wingdings" panose="05000000000000000000" pitchFamily="2" charset="2"/>
                  </a:rPr>
                  <a:t>k</a:t>
                </a:r>
                <a:r>
                  <a:rPr lang="en-US" altLang="zh-CN" sz="2800" b="1" dirty="0">
                    <a:solidFill>
                      <a:srgbClr val="000000"/>
                    </a:solidFill>
                    <a:latin typeface="Times New Roman Italic" pitchFamily="18" charset="0"/>
                    <a:ea typeface="黑体" panose="02010609060101010101" pitchFamily="2" charset="-122"/>
                    <a:sym typeface="Wingdings" panose="05000000000000000000" pitchFamily="2" charset="2"/>
                  </a:rPr>
                  <a:t>,</a:t>
                </a:r>
                <a:r>
                  <a:rPr lang="zh-CN" altLang="en-US" sz="2800" b="1" dirty="0">
                    <a:solidFill>
                      <a:srgbClr val="000000"/>
                    </a:solidFill>
                    <a:latin typeface="Times New Roman Italic" pitchFamily="18" charset="0"/>
                    <a:ea typeface="黑体" panose="02010609060101010101" pitchFamily="2" charset="-122"/>
                    <a:sym typeface="Wingdings" panose="05000000000000000000" pitchFamily="2" charset="2"/>
                  </a:rPr>
                  <a:t>记</a:t>
                </a:r>
                <a:r>
                  <a:rPr lang="en-US" altLang="zh-CN" sz="2800" b="1" i="1" dirty="0">
                    <a:solidFill>
                      <a:srgbClr val="FF0000"/>
                    </a:solidFill>
                    <a:latin typeface="Times New Roman Italic" pitchFamily="18" charset="0"/>
                    <a:ea typeface="黑体" panose="02010609060101010101" pitchFamily="2" charset="-122"/>
                    <a:sym typeface="Wingdings" panose="05000000000000000000" pitchFamily="2" charset="2"/>
                  </a:rPr>
                  <a:t>w</a:t>
                </a:r>
                <a:r>
                  <a:rPr lang="en-US" altLang="zh-CN" sz="2800" b="1" baseline="-25000" dirty="0">
                    <a:solidFill>
                      <a:srgbClr val="FF0000"/>
                    </a:solidFill>
                    <a:latin typeface="Times New Roman Italic" pitchFamily="18" charset="0"/>
                    <a:ea typeface="黑体" panose="02010609060101010101" pitchFamily="2" charset="-122"/>
                    <a:sym typeface="Wingdings" panose="05000000000000000000" pitchFamily="2" charset="2"/>
                  </a:rPr>
                  <a:t>1</a:t>
                </a:r>
                <a:r>
                  <a:rPr lang="en-US" altLang="zh-CN" sz="2800" b="1" dirty="0">
                    <a:solidFill>
                      <a:srgbClr val="FF0000"/>
                    </a:solidFill>
                    <a:latin typeface="Times New Roman Italic" pitchFamily="18" charset="0"/>
                    <a:ea typeface="黑体" panose="02010609060101010101" pitchFamily="2" charset="-122"/>
                    <a:sym typeface="Wingdings" panose="05000000000000000000" pitchFamily="2" charset="2"/>
                  </a:rPr>
                  <a:t>+</a:t>
                </a:r>
                <a:r>
                  <a:rPr lang="en-US" altLang="zh-CN" sz="2800" b="1" i="1" dirty="0">
                    <a:solidFill>
                      <a:srgbClr val="FF0000"/>
                    </a:solidFill>
                    <a:latin typeface="Times New Roman Italic" pitchFamily="18" charset="0"/>
                    <a:ea typeface="黑体" panose="02010609060101010101" pitchFamily="2" charset="-122"/>
                    <a:sym typeface="Wingdings" panose="05000000000000000000" pitchFamily="2" charset="2"/>
                  </a:rPr>
                  <a:t>w</a:t>
                </a:r>
                <a:r>
                  <a:rPr lang="en-US" altLang="zh-CN" sz="2800" b="1" baseline="-25000" dirty="0">
                    <a:solidFill>
                      <a:srgbClr val="FF0000"/>
                    </a:solidFill>
                    <a:latin typeface="Times New Roman Italic" pitchFamily="18" charset="0"/>
                    <a:ea typeface="黑体" panose="02010609060101010101" pitchFamily="2" charset="-122"/>
                    <a:sym typeface="Wingdings" panose="05000000000000000000" pitchFamily="2" charset="2"/>
                  </a:rPr>
                  <a:t>2</a:t>
                </a:r>
                <a:r>
                  <a:rPr lang="en-US" altLang="zh-CN" sz="2800" b="1" dirty="0">
                    <a:solidFill>
                      <a:srgbClr val="FF0000"/>
                    </a:solidFill>
                    <a:latin typeface="Times New Roman Italic" pitchFamily="18" charset="0"/>
                    <a:ea typeface="黑体" panose="02010609060101010101" pitchFamily="2" charset="-122"/>
                    <a:sym typeface="Wingdings" panose="05000000000000000000" pitchFamily="2" charset="2"/>
                  </a:rPr>
                  <a:t>+…+</a:t>
                </a:r>
                <a:r>
                  <a:rPr lang="en-US" altLang="zh-CN" sz="2800" b="1" i="1" dirty="0" err="1">
                    <a:solidFill>
                      <a:srgbClr val="FF0000"/>
                    </a:solidFill>
                    <a:latin typeface="Times New Roman Italic" pitchFamily="18" charset="0"/>
                    <a:ea typeface="黑体" panose="02010609060101010101" pitchFamily="2" charset="-122"/>
                    <a:sym typeface="Wingdings" panose="05000000000000000000" pitchFamily="2" charset="2"/>
                  </a:rPr>
                  <a:t>w</a:t>
                </a:r>
                <a:r>
                  <a:rPr lang="en-US" altLang="zh-CN" sz="2800" b="1" baseline="-25000" dirty="0" err="1">
                    <a:solidFill>
                      <a:srgbClr val="FF0000"/>
                    </a:solidFill>
                    <a:latin typeface="Times New Roman Italic" pitchFamily="18" charset="0"/>
                    <a:ea typeface="黑体" panose="02010609060101010101" pitchFamily="2" charset="-122"/>
                    <a:sym typeface="Wingdings" panose="05000000000000000000" pitchFamily="2" charset="2"/>
                  </a:rPr>
                  <a:t>k</a:t>
                </a:r>
                <a:r>
                  <a:rPr lang="en-US" altLang="zh-CN" sz="2800" b="1" dirty="0">
                    <a:solidFill>
                      <a:srgbClr val="FF0000"/>
                    </a:solidFill>
                    <a:latin typeface="Times New Roman Italic" pitchFamily="18" charset="0"/>
                    <a:ea typeface="黑体" panose="02010609060101010101" pitchFamily="2" charset="-122"/>
                    <a:sym typeface="Wingdings" panose="05000000000000000000" pitchFamily="2" charset="2"/>
                  </a:rPr>
                  <a:t>=n</a:t>
                </a:r>
                <a:r>
                  <a:rPr lang="en-US" altLang="zh-CN" sz="2800" b="1" dirty="0">
                    <a:solidFill>
                      <a:srgbClr val="000000"/>
                    </a:solidFill>
                    <a:latin typeface="Times New Roman Italic" pitchFamily="18" charset="0"/>
                    <a:ea typeface="黑体" panose="02010609060101010101" pitchFamily="2" charset="-122"/>
                    <a:sym typeface="Wingdings" panose="05000000000000000000" pitchFamily="2" charset="2"/>
                  </a:rPr>
                  <a:t>,</a:t>
                </a:r>
                <a:r>
                  <a:rPr lang="zh-CN" altLang="en-US" sz="2800" b="1" dirty="0">
                    <a:solidFill>
                      <a:srgbClr val="000000"/>
                    </a:solidFill>
                    <a:latin typeface="Times New Roman Italic" pitchFamily="18" charset="0"/>
                    <a:ea typeface="黑体" panose="02010609060101010101" pitchFamily="2" charset="-122"/>
                    <a:sym typeface="Wingdings" panose="05000000000000000000" pitchFamily="2" charset="2"/>
                  </a:rPr>
                  <a:t>那么比值                    分别叫做这</a:t>
                </a:r>
                <a:r>
                  <a:rPr lang="en-US" altLang="zh-CN" sz="2800" b="1" dirty="0">
                    <a:solidFill>
                      <a:srgbClr val="000000"/>
                    </a:solidFill>
                    <a:latin typeface="Times New Roman Italic" pitchFamily="18" charset="0"/>
                    <a:ea typeface="黑体" panose="02010609060101010101" pitchFamily="2" charset="-122"/>
                    <a:sym typeface="Wingdings" panose="05000000000000000000" pitchFamily="2" charset="2"/>
                  </a:rPr>
                  <a:t>k</a:t>
                </a:r>
                <a:r>
                  <a:rPr lang="zh-CN" altLang="en-US" sz="2800" b="1" dirty="0">
                    <a:solidFill>
                      <a:srgbClr val="000000"/>
                    </a:solidFill>
                    <a:latin typeface="Times New Roman Italic" pitchFamily="18" charset="0"/>
                    <a:ea typeface="黑体" panose="02010609060101010101" pitchFamily="2" charset="-122"/>
                    <a:sym typeface="Wingdings" panose="05000000000000000000" pitchFamily="2" charset="2"/>
                  </a:rPr>
                  <a:t>个数据的</a:t>
                </a:r>
                <a:r>
                  <a:rPr lang="zh-CN" altLang="en-US" sz="2800" b="1" dirty="0">
                    <a:solidFill>
                      <a:srgbClr val="CC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 Italic" pitchFamily="18" charset="0"/>
                    <a:ea typeface="黑体" panose="02010609060101010101" pitchFamily="2" charset="-122"/>
                    <a:sym typeface="Wingdings" panose="05000000000000000000" pitchFamily="2" charset="2"/>
                  </a:rPr>
                  <a:t>权</a:t>
                </a:r>
                <a:r>
                  <a:rPr lang="zh-CN" altLang="en-US" sz="2800" b="1" dirty="0">
                    <a:solidFill>
                      <a:srgbClr val="000000"/>
                    </a:solidFill>
                    <a:latin typeface="Times New Roman Italic" pitchFamily="18" charset="0"/>
                    <a:ea typeface="黑体" panose="02010609060101010101" pitchFamily="2" charset="-122"/>
                    <a:sym typeface="Wingdings" panose="05000000000000000000" pitchFamily="2" charset="2"/>
                  </a:rPr>
                  <a:t>，把</a:t>
                </a:r>
              </a:p>
            </p:txBody>
          </p:sp>
          <p:graphicFrame>
            <p:nvGraphicFramePr>
              <p:cNvPr id="41988" name="Object 12"/>
              <p:cNvGraphicFramePr>
                <a:graphicFrameLocks noChangeAspect="1"/>
              </p:cNvGraphicFramePr>
              <p:nvPr/>
            </p:nvGraphicFramePr>
            <p:xfrm>
              <a:off x="2541588" y="3665816"/>
              <a:ext cx="4191000" cy="100488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999" r:id="rId4" imgW="1600200" imgH="393700" progId="Equation.DSMT4">
                      <p:embed/>
                    </p:oleObj>
                  </mc:Choice>
                  <mc:Fallback>
                    <p:oleObj r:id="rId4" imgW="1600200" imgH="393700" progId="Equation.DSMT4">
                      <p:embed/>
                      <p:pic>
                        <p:nvPicPr>
                          <p:cNvPr id="0" name="Object 1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541588" y="3665816"/>
                            <a:ext cx="4191000" cy="100488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38100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1989" name="Text Box 13"/>
              <p:cNvSpPr txBox="1">
                <a:spLocks noChangeArrowheads="1"/>
              </p:cNvSpPr>
              <p:nvPr/>
            </p:nvSpPr>
            <p:spPr bwMode="auto">
              <a:xfrm>
                <a:off x="480767" y="4670703"/>
                <a:ext cx="4762842" cy="6568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50000"/>
                  </a:lnSpc>
                </a:pPr>
                <a:r>
                  <a:rPr lang="zh-CN" altLang="en-US" sz="2800" b="1" dirty="0">
                    <a:latin typeface="Times New Roman Italic" pitchFamily="18" charset="0"/>
                    <a:ea typeface="黑体" panose="02010609060101010101" pitchFamily="2" charset="-122"/>
                    <a:sym typeface="Wingdings" panose="05000000000000000000" pitchFamily="2" charset="2"/>
                  </a:rPr>
                  <a:t>叫做这</a:t>
                </a:r>
                <a:r>
                  <a:rPr lang="en-US" altLang="zh-CN" sz="2800" b="1" dirty="0">
                    <a:latin typeface="Times New Roman Italic" pitchFamily="18" charset="0"/>
                    <a:ea typeface="黑体" panose="02010609060101010101" pitchFamily="2" charset="-122"/>
                    <a:sym typeface="Wingdings" panose="05000000000000000000" pitchFamily="2" charset="2"/>
                  </a:rPr>
                  <a:t>k</a:t>
                </a:r>
                <a:r>
                  <a:rPr lang="zh-CN" altLang="en-US" sz="2800" b="1" dirty="0">
                    <a:latin typeface="Times New Roman Italic" pitchFamily="18" charset="0"/>
                    <a:ea typeface="黑体" panose="02010609060101010101" pitchFamily="2" charset="-122"/>
                    <a:sym typeface="Wingdings" panose="05000000000000000000" pitchFamily="2" charset="2"/>
                  </a:rPr>
                  <a:t>个数据的</a:t>
                </a:r>
                <a:r>
                  <a:rPr lang="zh-CN" altLang="en-US" sz="2800" b="1" dirty="0">
                    <a:solidFill>
                      <a:srgbClr val="0000FF"/>
                    </a:solidFill>
                    <a:latin typeface="Times New Roman Italic" pitchFamily="18" charset="0"/>
                    <a:ea typeface="黑体" panose="02010609060101010101" pitchFamily="2" charset="-122"/>
                    <a:sym typeface="Wingdings" panose="05000000000000000000" pitchFamily="2" charset="2"/>
                  </a:rPr>
                  <a:t>加权平均数</a:t>
                </a:r>
                <a:r>
                  <a:rPr lang="en-US" altLang="zh-CN" sz="2800" b="1" dirty="0">
                    <a:solidFill>
                      <a:srgbClr val="0000FF"/>
                    </a:solidFill>
                    <a:latin typeface="Times New Roman Italic" pitchFamily="18" charset="0"/>
                    <a:ea typeface="黑体" panose="02010609060101010101" pitchFamily="2" charset="-122"/>
                    <a:sym typeface="Wingdings" panose="05000000000000000000" pitchFamily="2" charset="2"/>
                  </a:rPr>
                  <a:t>.</a:t>
                </a:r>
                <a:endParaRPr lang="zh-CN" altLang="en-US" sz="2800" b="1" dirty="0">
                  <a:solidFill>
                    <a:srgbClr val="0000FF"/>
                  </a:solidFill>
                  <a:latin typeface="Times New Roman Italic" pitchFamily="18" charset="0"/>
                  <a:ea typeface="黑体" panose="02010609060101010101" pitchFamily="2" charset="-122"/>
                  <a:sym typeface="Wingdings" panose="05000000000000000000" pitchFamily="2" charset="2"/>
                </a:endParaRPr>
              </a:p>
            </p:txBody>
          </p:sp>
        </p:grpSp>
        <p:graphicFrame>
          <p:nvGraphicFramePr>
            <p:cNvPr id="41990" name="Object 11"/>
            <p:cNvGraphicFramePr>
              <a:graphicFrameLocks noChangeAspect="1"/>
            </p:cNvGraphicFramePr>
            <p:nvPr/>
          </p:nvGraphicFramePr>
          <p:xfrm>
            <a:off x="4637088" y="2209800"/>
            <a:ext cx="1804987" cy="892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000" r:id="rId6" imgW="901065" imgH="406400" progId="Equation.DSMT4">
                    <p:embed/>
                  </p:oleObj>
                </mc:Choice>
                <mc:Fallback>
                  <p:oleObj r:id="rId6" imgW="901065" imgH="406400" progId="Equation.DSMT4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37088" y="2209800"/>
                          <a:ext cx="1804987" cy="8921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 bwMode="auto">
          <a:xfrm>
            <a:off x="528638" y="1812925"/>
            <a:ext cx="8115300" cy="3394075"/>
            <a:chOff x="527899" y="1812659"/>
            <a:chExt cx="8115623" cy="3393675"/>
          </a:xfrm>
        </p:grpSpPr>
        <p:graphicFrame>
          <p:nvGraphicFramePr>
            <p:cNvPr id="44034" name="Object 4"/>
            <p:cNvGraphicFramePr>
              <a:graphicFrameLocks noChangeAspect="1"/>
            </p:cNvGraphicFramePr>
            <p:nvPr/>
          </p:nvGraphicFramePr>
          <p:xfrm>
            <a:off x="3124234" y="1812659"/>
            <a:ext cx="4191000" cy="10048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041" r:id="rId4" imgW="1600200" imgH="393700" progId="Equation.3">
                    <p:embed/>
                  </p:oleObj>
                </mc:Choice>
                <mc:Fallback>
                  <p:oleObj r:id="rId4" imgW="1600200" imgH="393700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24234" y="1812659"/>
                          <a:ext cx="4191000" cy="10048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4035" name="Text Box 5"/>
            <p:cNvSpPr txBox="1">
              <a:spLocks noChangeArrowheads="1"/>
            </p:cNvSpPr>
            <p:nvPr/>
          </p:nvSpPr>
          <p:spPr bwMode="auto">
            <a:xfrm>
              <a:off x="527899" y="1964164"/>
              <a:ext cx="8115623" cy="3242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2800" b="1" dirty="0">
                  <a:latin typeface="Times New Roman Italic" pitchFamily="18" charset="0"/>
                  <a:ea typeface="黑体" panose="02010609060101010101" pitchFamily="2" charset="-122"/>
                  <a:sym typeface="Wingdings" panose="05000000000000000000" pitchFamily="2" charset="2"/>
                </a:rPr>
                <a:t>        在这个公式                                               中，</a:t>
              </a:r>
              <a:r>
                <a:rPr lang="en-US" altLang="zh-CN" sz="2800" b="1" dirty="0">
                  <a:solidFill>
                    <a:srgbClr val="FF0000"/>
                  </a:solidFill>
                  <a:latin typeface="Times New Roman Italic" pitchFamily="18" charset="0"/>
                  <a:ea typeface="黑体" panose="02010609060101010101" pitchFamily="2" charset="-122"/>
                  <a:sym typeface="Wingdings" panose="05000000000000000000" pitchFamily="2" charset="2"/>
                </a:rPr>
                <a:t>n</a:t>
              </a:r>
              <a:r>
                <a:rPr lang="zh-CN" altLang="en-US" sz="2800" b="1" dirty="0">
                  <a:latin typeface="Times New Roman Italic" pitchFamily="18" charset="0"/>
                  <a:ea typeface="黑体" panose="02010609060101010101" pitchFamily="2" charset="-122"/>
                  <a:sym typeface="Wingdings" panose="05000000000000000000" pitchFamily="2" charset="2"/>
                </a:rPr>
                <a:t>是一组数据中所有数据的个数，</a:t>
              </a:r>
              <a:r>
                <a:rPr lang="en-US" altLang="zh-CN" sz="2800" b="1" dirty="0">
                  <a:solidFill>
                    <a:srgbClr val="FF0000"/>
                  </a:solidFill>
                  <a:latin typeface="Times New Roman Italic" pitchFamily="18" charset="0"/>
                  <a:ea typeface="黑体" panose="02010609060101010101" pitchFamily="2" charset="-122"/>
                  <a:sym typeface="Wingdings" panose="05000000000000000000" pitchFamily="2" charset="2"/>
                </a:rPr>
                <a:t>k</a:t>
              </a:r>
              <a:r>
                <a:rPr lang="zh-CN" altLang="en-US" sz="2800" b="1" dirty="0">
                  <a:latin typeface="Times New Roman Italic" pitchFamily="18" charset="0"/>
                  <a:ea typeface="黑体" panose="02010609060101010101" pitchFamily="2" charset="-122"/>
                  <a:sym typeface="Wingdings" panose="05000000000000000000" pitchFamily="2" charset="2"/>
                </a:rPr>
                <a:t>是其中所有不重复数据的个数，</a:t>
              </a:r>
              <a:r>
                <a:rPr lang="en-US" altLang="zh-CN" sz="2800" b="1" i="1" dirty="0">
                  <a:solidFill>
                    <a:srgbClr val="FF0000"/>
                  </a:solidFill>
                  <a:latin typeface="Times New Roman Italic" pitchFamily="18" charset="0"/>
                  <a:ea typeface="黑体" panose="02010609060101010101" pitchFamily="2" charset="-122"/>
                  <a:sym typeface="Wingdings" panose="05000000000000000000" pitchFamily="2" charset="2"/>
                </a:rPr>
                <a:t>x</a:t>
              </a:r>
              <a:r>
                <a:rPr lang="en-US" altLang="zh-CN" sz="2800" b="1" baseline="-25000" dirty="0">
                  <a:solidFill>
                    <a:srgbClr val="FF0000"/>
                  </a:solidFill>
                  <a:latin typeface="Times New Roman Italic" pitchFamily="18" charset="0"/>
                  <a:ea typeface="黑体" panose="02010609060101010101" pitchFamily="2" charset="-122"/>
                  <a:sym typeface="Wingdings" panose="05000000000000000000" pitchFamily="2" charset="2"/>
                </a:rPr>
                <a:t>1</a:t>
              </a:r>
              <a:r>
                <a:rPr lang="en-US" altLang="zh-CN" sz="2800" b="1" dirty="0">
                  <a:solidFill>
                    <a:srgbClr val="FF0000"/>
                  </a:solidFill>
                  <a:latin typeface="Times New Roman Italic" pitchFamily="18" charset="0"/>
                  <a:ea typeface="黑体" panose="02010609060101010101" pitchFamily="2" charset="-122"/>
                  <a:sym typeface="Wingdings" panose="05000000000000000000" pitchFamily="2" charset="2"/>
                </a:rPr>
                <a:t>,</a:t>
              </a:r>
              <a:r>
                <a:rPr lang="en-US" altLang="zh-CN" sz="2800" b="1" i="1" dirty="0">
                  <a:solidFill>
                    <a:srgbClr val="FF0000"/>
                  </a:solidFill>
                  <a:latin typeface="Times New Roman Italic" pitchFamily="18" charset="0"/>
                  <a:ea typeface="黑体" panose="02010609060101010101" pitchFamily="2" charset="-122"/>
                  <a:sym typeface="Wingdings" panose="05000000000000000000" pitchFamily="2" charset="2"/>
                </a:rPr>
                <a:t>x</a:t>
              </a:r>
              <a:r>
                <a:rPr lang="en-US" altLang="zh-CN" sz="2800" b="1" baseline="-25000" dirty="0">
                  <a:solidFill>
                    <a:srgbClr val="FF0000"/>
                  </a:solidFill>
                  <a:latin typeface="Times New Roman Italic" pitchFamily="18" charset="0"/>
                  <a:ea typeface="黑体" panose="02010609060101010101" pitchFamily="2" charset="-122"/>
                  <a:sym typeface="Wingdings" panose="05000000000000000000" pitchFamily="2" charset="2"/>
                </a:rPr>
                <a:t>2</a:t>
              </a:r>
              <a:r>
                <a:rPr lang="en-US" altLang="zh-CN" sz="2800" b="1" dirty="0">
                  <a:solidFill>
                    <a:srgbClr val="FF0000"/>
                  </a:solidFill>
                  <a:latin typeface="Times New Roman Italic" pitchFamily="18" charset="0"/>
                  <a:ea typeface="黑体" panose="02010609060101010101" pitchFamily="2" charset="-122"/>
                  <a:sym typeface="Wingdings" panose="05000000000000000000" pitchFamily="2" charset="2"/>
                </a:rPr>
                <a:t>,…,</a:t>
              </a:r>
              <a:r>
                <a:rPr lang="en-US" altLang="zh-CN" sz="2800" b="1" i="1" dirty="0">
                  <a:solidFill>
                    <a:srgbClr val="FF0000"/>
                  </a:solidFill>
                  <a:latin typeface="Times New Roman Italic" pitchFamily="18" charset="0"/>
                  <a:ea typeface="黑体" panose="02010609060101010101" pitchFamily="2" charset="-122"/>
                  <a:sym typeface="Wingdings" panose="05000000000000000000" pitchFamily="2" charset="2"/>
                </a:rPr>
                <a:t> </a:t>
              </a:r>
              <a:r>
                <a:rPr lang="en-US" altLang="zh-CN" sz="2800" b="1" i="1" dirty="0" err="1">
                  <a:solidFill>
                    <a:srgbClr val="FF0000"/>
                  </a:solidFill>
                  <a:latin typeface="Times New Roman Italic" pitchFamily="18" charset="0"/>
                  <a:ea typeface="黑体" panose="02010609060101010101" pitchFamily="2" charset="-122"/>
                  <a:sym typeface="Wingdings" panose="05000000000000000000" pitchFamily="2" charset="2"/>
                </a:rPr>
                <a:t>x</a:t>
              </a:r>
              <a:r>
                <a:rPr lang="en-US" altLang="zh-CN" sz="2800" b="1" i="1" baseline="-25000" dirty="0" err="1">
                  <a:solidFill>
                    <a:srgbClr val="FF0000"/>
                  </a:solidFill>
                  <a:latin typeface="Times New Roman Italic" pitchFamily="18" charset="0"/>
                  <a:ea typeface="黑体" panose="02010609060101010101" pitchFamily="2" charset="-122"/>
                  <a:sym typeface="Wingdings" panose="05000000000000000000" pitchFamily="2" charset="2"/>
                </a:rPr>
                <a:t>k</a:t>
              </a:r>
              <a:r>
                <a:rPr lang="en-US" altLang="zh-CN" sz="2800" b="1" i="1" baseline="-25000" dirty="0">
                  <a:solidFill>
                    <a:srgbClr val="FF0000"/>
                  </a:solidFill>
                  <a:latin typeface="Times New Roman Italic" pitchFamily="18" charset="0"/>
                  <a:ea typeface="黑体" panose="02010609060101010101" pitchFamily="2" charset="-122"/>
                  <a:sym typeface="Wingdings" panose="05000000000000000000" pitchFamily="2" charset="2"/>
                </a:rPr>
                <a:t> </a:t>
              </a:r>
              <a:r>
                <a:rPr lang="zh-CN" altLang="en-US" sz="2800" b="1" dirty="0">
                  <a:latin typeface="Times New Roman Italic" pitchFamily="18" charset="0"/>
                  <a:ea typeface="黑体" panose="02010609060101010101" pitchFamily="2" charset="-122"/>
                  <a:sym typeface="Wingdings" panose="05000000000000000000" pitchFamily="2" charset="2"/>
                </a:rPr>
                <a:t>是这组数据中所有不重复的数据，</a:t>
              </a:r>
              <a:r>
                <a:rPr lang="en-US" altLang="zh-CN" sz="2800" b="1" i="1" dirty="0">
                  <a:solidFill>
                    <a:srgbClr val="FF0000"/>
                  </a:solidFill>
                  <a:latin typeface="Times New Roman Italic" pitchFamily="18" charset="0"/>
                  <a:ea typeface="黑体" panose="02010609060101010101" pitchFamily="2" charset="-122"/>
                  <a:sym typeface="Wingdings" panose="05000000000000000000" pitchFamily="2" charset="2"/>
                </a:rPr>
                <a:t>w</a:t>
              </a:r>
              <a:r>
                <a:rPr lang="en-US" altLang="zh-CN" sz="2800" b="1" baseline="-25000" dirty="0">
                  <a:solidFill>
                    <a:srgbClr val="FF0000"/>
                  </a:solidFill>
                  <a:latin typeface="Times New Roman Italic" pitchFamily="18" charset="0"/>
                  <a:ea typeface="黑体" panose="02010609060101010101" pitchFamily="2" charset="-122"/>
                  <a:sym typeface="Wingdings" panose="05000000000000000000" pitchFamily="2" charset="2"/>
                </a:rPr>
                <a:t>1</a:t>
              </a:r>
              <a:r>
                <a:rPr lang="en-US" altLang="zh-CN" sz="2800" b="1" dirty="0">
                  <a:solidFill>
                    <a:srgbClr val="FF0000"/>
                  </a:solidFill>
                  <a:latin typeface="Times New Roman Italic" pitchFamily="18" charset="0"/>
                  <a:ea typeface="黑体" panose="02010609060101010101" pitchFamily="2" charset="-122"/>
                  <a:sym typeface="Wingdings" panose="05000000000000000000" pitchFamily="2" charset="2"/>
                </a:rPr>
                <a:t>,</a:t>
              </a:r>
              <a:r>
                <a:rPr lang="en-US" altLang="zh-CN" sz="2800" b="1" i="1" dirty="0">
                  <a:solidFill>
                    <a:srgbClr val="FF0000"/>
                  </a:solidFill>
                  <a:latin typeface="Times New Roman Italic" pitchFamily="18" charset="0"/>
                  <a:ea typeface="黑体" panose="02010609060101010101" pitchFamily="2" charset="-122"/>
                  <a:sym typeface="Wingdings" panose="05000000000000000000" pitchFamily="2" charset="2"/>
                </a:rPr>
                <a:t>w</a:t>
              </a:r>
              <a:r>
                <a:rPr lang="en-US" altLang="zh-CN" sz="2800" b="1" baseline="-25000" dirty="0">
                  <a:solidFill>
                    <a:srgbClr val="FF0000"/>
                  </a:solidFill>
                  <a:latin typeface="Times New Roman Italic" pitchFamily="18" charset="0"/>
                  <a:ea typeface="黑体" panose="02010609060101010101" pitchFamily="2" charset="-122"/>
                  <a:sym typeface="Wingdings" panose="05000000000000000000" pitchFamily="2" charset="2"/>
                </a:rPr>
                <a:t>2</a:t>
              </a:r>
              <a:r>
                <a:rPr lang="en-US" altLang="zh-CN" sz="2800" b="1" dirty="0">
                  <a:solidFill>
                    <a:srgbClr val="FF0000"/>
                  </a:solidFill>
                  <a:latin typeface="Times New Roman Italic" pitchFamily="18" charset="0"/>
                  <a:ea typeface="黑体" panose="02010609060101010101" pitchFamily="2" charset="-122"/>
                  <a:sym typeface="Wingdings" panose="05000000000000000000" pitchFamily="2" charset="2"/>
                </a:rPr>
                <a:t>,…,</a:t>
              </a:r>
              <a:r>
                <a:rPr lang="en-US" altLang="zh-CN" sz="2800" b="1" i="1" dirty="0" err="1">
                  <a:solidFill>
                    <a:srgbClr val="FF0000"/>
                  </a:solidFill>
                  <a:latin typeface="Times New Roman Italic" pitchFamily="18" charset="0"/>
                  <a:ea typeface="黑体" panose="02010609060101010101" pitchFamily="2" charset="-122"/>
                  <a:sym typeface="Wingdings" panose="05000000000000000000" pitchFamily="2" charset="2"/>
                </a:rPr>
                <a:t>w</a:t>
              </a:r>
              <a:r>
                <a:rPr lang="en-US" altLang="zh-CN" sz="2800" b="1" baseline="-25000" dirty="0" err="1">
                  <a:solidFill>
                    <a:srgbClr val="FF0000"/>
                  </a:solidFill>
                  <a:latin typeface="Times New Roman Italic" pitchFamily="18" charset="0"/>
                  <a:ea typeface="黑体" panose="02010609060101010101" pitchFamily="2" charset="-122"/>
                  <a:sym typeface="Wingdings" panose="05000000000000000000" pitchFamily="2" charset="2"/>
                </a:rPr>
                <a:t>k</a:t>
              </a:r>
              <a:r>
                <a:rPr lang="en-US" altLang="zh-CN" sz="2800" b="1" baseline="-25000" dirty="0">
                  <a:solidFill>
                    <a:srgbClr val="FF0000"/>
                  </a:solidFill>
                  <a:latin typeface="Times New Roman Italic" pitchFamily="18" charset="0"/>
                  <a:ea typeface="黑体" panose="02010609060101010101" pitchFamily="2" charset="-122"/>
                  <a:sym typeface="Wingdings" panose="05000000000000000000" pitchFamily="2" charset="2"/>
                </a:rPr>
                <a:t> </a:t>
              </a:r>
              <a:r>
                <a:rPr lang="zh-CN" altLang="en-US" sz="2800" b="1" dirty="0">
                  <a:latin typeface="Times New Roman Italic" pitchFamily="18" charset="0"/>
                  <a:ea typeface="黑体" panose="02010609060101010101" pitchFamily="2" charset="-122"/>
                  <a:sym typeface="Wingdings" panose="05000000000000000000" pitchFamily="2" charset="2"/>
                </a:rPr>
                <a:t>分别是它们在这组数据中重复出现的次数。这里，</a:t>
              </a:r>
              <a:r>
                <a:rPr lang="en-US" altLang="zh-CN" sz="2800" b="1" i="1" dirty="0">
                  <a:solidFill>
                    <a:srgbClr val="FF0000"/>
                  </a:solidFill>
                  <a:latin typeface="Times New Roman Italic" pitchFamily="18" charset="0"/>
                  <a:ea typeface="黑体" panose="02010609060101010101" pitchFamily="2" charset="-122"/>
                  <a:sym typeface="Wingdings" panose="05000000000000000000" pitchFamily="2" charset="2"/>
                </a:rPr>
                <a:t>w</a:t>
              </a:r>
              <a:r>
                <a:rPr lang="en-US" altLang="zh-CN" sz="2800" b="1" baseline="-25000" dirty="0">
                  <a:solidFill>
                    <a:srgbClr val="FF0000"/>
                  </a:solidFill>
                  <a:latin typeface="Times New Roman Italic" pitchFamily="18" charset="0"/>
                  <a:ea typeface="黑体" panose="02010609060101010101" pitchFamily="2" charset="-122"/>
                  <a:sym typeface="Wingdings" panose="05000000000000000000" pitchFamily="2" charset="2"/>
                </a:rPr>
                <a:t>1</a:t>
              </a:r>
              <a:r>
                <a:rPr lang="en-US" altLang="zh-CN" sz="2800" b="1" dirty="0">
                  <a:solidFill>
                    <a:srgbClr val="FF0000"/>
                  </a:solidFill>
                  <a:latin typeface="Times New Roman Italic" pitchFamily="18" charset="0"/>
                  <a:ea typeface="黑体" panose="02010609060101010101" pitchFamily="2" charset="-122"/>
                  <a:sym typeface="Wingdings" panose="05000000000000000000" pitchFamily="2" charset="2"/>
                </a:rPr>
                <a:t>,</a:t>
              </a:r>
              <a:r>
                <a:rPr lang="en-US" altLang="zh-CN" sz="2800" b="1" i="1" dirty="0">
                  <a:solidFill>
                    <a:srgbClr val="FF0000"/>
                  </a:solidFill>
                  <a:latin typeface="Times New Roman Italic" pitchFamily="18" charset="0"/>
                  <a:ea typeface="黑体" panose="02010609060101010101" pitchFamily="2" charset="-122"/>
                  <a:sym typeface="Wingdings" panose="05000000000000000000" pitchFamily="2" charset="2"/>
                </a:rPr>
                <a:t>w</a:t>
              </a:r>
              <a:r>
                <a:rPr lang="en-US" altLang="zh-CN" sz="2800" b="1" baseline="-25000" dirty="0">
                  <a:solidFill>
                    <a:srgbClr val="FF0000"/>
                  </a:solidFill>
                  <a:latin typeface="Times New Roman Italic" pitchFamily="18" charset="0"/>
                  <a:ea typeface="黑体" panose="02010609060101010101" pitchFamily="2" charset="-122"/>
                  <a:sym typeface="Wingdings" panose="05000000000000000000" pitchFamily="2" charset="2"/>
                </a:rPr>
                <a:t>2</a:t>
              </a:r>
              <a:r>
                <a:rPr lang="en-US" altLang="zh-CN" sz="2800" b="1" dirty="0">
                  <a:solidFill>
                    <a:srgbClr val="FF0000"/>
                  </a:solidFill>
                  <a:latin typeface="Times New Roman Italic" pitchFamily="18" charset="0"/>
                  <a:ea typeface="黑体" panose="02010609060101010101" pitchFamily="2" charset="-122"/>
                  <a:sym typeface="Wingdings" panose="05000000000000000000" pitchFamily="2" charset="2"/>
                </a:rPr>
                <a:t>,…</a:t>
              </a:r>
              <a:r>
                <a:rPr lang="en-US" altLang="zh-CN" sz="2800" b="1" i="1" dirty="0" err="1">
                  <a:solidFill>
                    <a:srgbClr val="FF0000"/>
                  </a:solidFill>
                  <a:latin typeface="Times New Roman Italic" pitchFamily="18" charset="0"/>
                  <a:ea typeface="黑体" panose="02010609060101010101" pitchFamily="2" charset="-122"/>
                  <a:sym typeface="Wingdings" panose="05000000000000000000" pitchFamily="2" charset="2"/>
                </a:rPr>
                <a:t>w</a:t>
              </a:r>
              <a:r>
                <a:rPr lang="en-US" altLang="zh-CN" sz="2800" b="1" baseline="-25000" dirty="0" err="1">
                  <a:solidFill>
                    <a:srgbClr val="FF0000"/>
                  </a:solidFill>
                  <a:latin typeface="Times New Roman Italic" pitchFamily="18" charset="0"/>
                  <a:ea typeface="黑体" panose="02010609060101010101" pitchFamily="2" charset="-122"/>
                  <a:sym typeface="Wingdings" panose="05000000000000000000" pitchFamily="2" charset="2"/>
                </a:rPr>
                <a:t>k</a:t>
              </a:r>
              <a:r>
                <a:rPr lang="zh-CN" altLang="en-US" sz="2800" b="1" dirty="0">
                  <a:solidFill>
                    <a:srgbClr val="FF0000"/>
                  </a:solidFill>
                  <a:latin typeface="Times New Roman Italic" pitchFamily="18" charset="0"/>
                  <a:ea typeface="黑体" panose="02010609060101010101" pitchFamily="2" charset="-122"/>
                  <a:sym typeface="Wingdings" panose="05000000000000000000" pitchFamily="2" charset="2"/>
                </a:rPr>
                <a:t>的和等于</a:t>
              </a:r>
              <a:r>
                <a:rPr lang="en-US" altLang="zh-CN" sz="2800" b="1" dirty="0">
                  <a:solidFill>
                    <a:srgbClr val="FF0000"/>
                  </a:solidFill>
                  <a:latin typeface="Times New Roman Italic" pitchFamily="18" charset="0"/>
                  <a:ea typeface="黑体" panose="02010609060101010101" pitchFamily="2" charset="-122"/>
                  <a:sym typeface="Wingdings" panose="05000000000000000000" pitchFamily="2" charset="2"/>
                </a:rPr>
                <a:t>n.</a:t>
              </a:r>
            </a:p>
          </p:txBody>
        </p:sp>
      </p:grp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WordArt 5"/>
          <p:cNvSpPr>
            <a:spLocks noChangeArrowheads="1" noChangeShapeType="1" noTextEdit="1"/>
          </p:cNvSpPr>
          <p:nvPr/>
        </p:nvSpPr>
        <p:spPr bwMode="auto">
          <a:xfrm>
            <a:off x="287338" y="1201738"/>
            <a:ext cx="1944687" cy="1079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noFill/>
                <a:round/>
              </a14:hiddenLine>
            </a:ext>
          </a:extLst>
        </p:spPr>
        <p:txBody>
          <a:bodyPr wrap="none" fromWordArt="1">
            <a:prstTxWarp prst="textCascadeUp">
              <a:avLst>
                <a:gd name="adj" fmla="val 59287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zh-CN" altLang="en-US" sz="2800"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黑体" panose="02010609060101010101" pitchFamily="2" charset="-122"/>
                <a:ea typeface="黑体" panose="02010609060101010101" pitchFamily="2" charset="-122"/>
              </a:rPr>
              <a:t>观察与思考</a:t>
            </a:r>
          </a:p>
        </p:txBody>
      </p:sp>
      <p:sp>
        <p:nvSpPr>
          <p:cNvPr id="171014" name="Text Box 6"/>
          <p:cNvSpPr txBox="1">
            <a:spLocks noChangeArrowheads="1"/>
          </p:cNvSpPr>
          <p:nvPr/>
        </p:nvSpPr>
        <p:spPr bwMode="auto">
          <a:xfrm>
            <a:off x="771525" y="3259138"/>
            <a:ext cx="7429500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b="1">
                <a:latin typeface="Times New Roman Italic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         对比算术平均数和加权平均数的计算公式</a:t>
            </a:r>
            <a:r>
              <a:rPr lang="en-US" altLang="zh-CN" sz="2800" b="1">
                <a:latin typeface="Times New Roman Italic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,</a:t>
            </a:r>
            <a:endParaRPr lang="zh-CN" altLang="en-US" sz="2800" b="1">
              <a:latin typeface="Times New Roman Italic" pitchFamily="18" charset="0"/>
              <a:ea typeface="黑体" panose="02010609060101010101" pitchFamily="2" charset="-122"/>
              <a:sym typeface="Wingdings" panose="05000000000000000000" pitchFamily="2" charset="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800" b="1">
                <a:latin typeface="Times New Roman Italic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你能说出二者有什么联系吗？</a:t>
            </a:r>
          </a:p>
        </p:txBody>
      </p:sp>
      <p:graphicFrame>
        <p:nvGraphicFramePr>
          <p:cNvPr id="171018" name="Object 10"/>
          <p:cNvGraphicFramePr>
            <a:graphicFrameLocks noChangeAspect="1"/>
          </p:cNvGraphicFramePr>
          <p:nvPr/>
        </p:nvGraphicFramePr>
        <p:xfrm>
          <a:off x="2663825" y="1917700"/>
          <a:ext cx="4191000" cy="1004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4" r:id="rId4" imgW="1600200" imgH="393700" progId="Equation.DSMT4">
                  <p:embed/>
                </p:oleObj>
              </mc:Choice>
              <mc:Fallback>
                <p:oleObj r:id="rId4" imgW="1600200" imgH="3937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3825" y="1917700"/>
                        <a:ext cx="4191000" cy="1004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1019" name="Text Box 11"/>
          <p:cNvSpPr txBox="1">
            <a:spLocks noChangeArrowheads="1"/>
          </p:cNvSpPr>
          <p:nvPr/>
        </p:nvSpPr>
        <p:spPr bwMode="auto">
          <a:xfrm>
            <a:off x="381000" y="4970463"/>
            <a:ext cx="8210550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b="1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         在一组数据中，把每个数据出现的次数都看作</a:t>
            </a:r>
            <a:r>
              <a:rPr lang="en-US" altLang="zh-CN" sz="2800" b="1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1</a:t>
            </a:r>
            <a:r>
              <a:rPr lang="zh-CN" altLang="en-US" sz="2800" b="1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时，这组数据的加权平均数就是算术平均数。</a:t>
            </a:r>
          </a:p>
        </p:txBody>
      </p:sp>
      <p:graphicFrame>
        <p:nvGraphicFramePr>
          <p:cNvPr id="9" name="Object 5"/>
          <p:cNvGraphicFramePr>
            <a:graphicFrameLocks noChangeAspect="1"/>
          </p:cNvGraphicFramePr>
          <p:nvPr/>
        </p:nvGraphicFramePr>
        <p:xfrm>
          <a:off x="2663825" y="774700"/>
          <a:ext cx="3944938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5" r:id="rId6" imgW="1651000" imgH="406400" progId="Equation.DSMT4">
                  <p:embed/>
                </p:oleObj>
              </mc:Choice>
              <mc:Fallback>
                <p:oleObj r:id="rId6" imgW="1651000" imgH="4064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3825" y="774700"/>
                        <a:ext cx="3944938" cy="1069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1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1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1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4" grpId="0"/>
      <p:bldP spid="1710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WordArt 5"/>
          <p:cNvSpPr>
            <a:spLocks noChangeArrowheads="1" noChangeShapeType="1" noTextEdit="1"/>
          </p:cNvSpPr>
          <p:nvPr/>
        </p:nvSpPr>
        <p:spPr bwMode="auto">
          <a:xfrm>
            <a:off x="287338" y="1201738"/>
            <a:ext cx="1944687" cy="1079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noFill/>
                <a:round/>
              </a14:hiddenLine>
            </a:ext>
          </a:extLst>
        </p:spPr>
        <p:txBody>
          <a:bodyPr wrap="none" fromWordArt="1">
            <a:prstTxWarp prst="textCascadeUp">
              <a:avLst>
                <a:gd name="adj" fmla="val 59287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zh-CN" altLang="en-US" sz="2800"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黑体" panose="02010609060101010101" pitchFamily="2" charset="-122"/>
                <a:ea typeface="黑体" panose="02010609060101010101" pitchFamily="2" charset="-122"/>
              </a:rPr>
              <a:t>观察与思考</a:t>
            </a:r>
          </a:p>
        </p:txBody>
      </p:sp>
      <p:graphicFrame>
        <p:nvGraphicFramePr>
          <p:cNvPr id="3" name="Object 10"/>
          <p:cNvGraphicFramePr>
            <a:graphicFrameLocks noChangeAspect="1"/>
          </p:cNvGraphicFramePr>
          <p:nvPr/>
        </p:nvGraphicFramePr>
        <p:xfrm>
          <a:off x="2466975" y="928688"/>
          <a:ext cx="4191000" cy="1004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2" r:id="rId3" imgW="1600200" imgH="393700" progId="Equation.DSMT4">
                  <p:embed/>
                </p:oleObj>
              </mc:Choice>
              <mc:Fallback>
                <p:oleObj r:id="rId3" imgW="1600200" imgH="3937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6975" y="928688"/>
                        <a:ext cx="4191000" cy="1004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554038" y="2466975"/>
            <a:ext cx="7431087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b="1">
                <a:latin typeface="Times New Roman Italic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      在这个公式中，所有数据的权的和是多少？</a:t>
            </a:r>
          </a:p>
        </p:txBody>
      </p:sp>
      <p:graphicFrame>
        <p:nvGraphicFramePr>
          <p:cNvPr id="6" name="Object 10"/>
          <p:cNvGraphicFramePr>
            <a:graphicFrameLocks noChangeAspect="1"/>
          </p:cNvGraphicFramePr>
          <p:nvPr/>
        </p:nvGraphicFramePr>
        <p:xfrm>
          <a:off x="2082800" y="3611563"/>
          <a:ext cx="3790950" cy="110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3" r:id="rId5" imgW="1447800" imgH="431800" progId="Equation.DSMT4">
                  <p:embed/>
                </p:oleObj>
              </mc:Choice>
              <mc:Fallback>
                <p:oleObj r:id="rId5" imgW="1447800" imgH="4318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2800" y="3611563"/>
                        <a:ext cx="3790950" cy="1101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矩形 6"/>
          <p:cNvSpPr/>
          <p:nvPr/>
        </p:nvSpPr>
        <p:spPr>
          <a:xfrm rot="2009863">
            <a:off x="5901843" y="3955722"/>
            <a:ext cx="659781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buFontTx/>
              <a:buNone/>
              <a:defRPr/>
            </a:pPr>
            <a:r>
              <a:rPr lang="zh-CN" altLang="en-US" sz="5400" b="1" dirty="0">
                <a:ln w="6600">
                  <a:solidFill>
                    <a:schemeClr val="accent2"/>
                  </a:solidFill>
                  <a:prstDash val="solid"/>
                </a:ln>
                <a:blipFill>
                  <a:blip r:embed="rId7"/>
                  <a:tile tx="0" ty="0" sx="100000" sy="100000" flip="none" algn="tl"/>
                </a:blipFill>
                <a:effectLst>
                  <a:outerShdw dist="38100" dir="2700000" algn="tl" rotWithShape="0">
                    <a:schemeClr val="accent2"/>
                  </a:outerShdw>
                </a:effectLst>
                <a:sym typeface="+mn-ea"/>
              </a:rPr>
              <a:t>？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8" name="Text Box 8"/>
          <p:cNvSpPr txBox="1">
            <a:spLocks noChangeArrowheads="1"/>
          </p:cNvSpPr>
          <p:nvPr/>
        </p:nvSpPr>
        <p:spPr bwMode="auto">
          <a:xfrm>
            <a:off x="571500" y="908050"/>
            <a:ext cx="7812088" cy="332422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800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Italic" pitchFamily="18" charset="0"/>
                <a:ea typeface="黑体" panose="02010609060101010101" pitchFamily="2" charset="-122"/>
                <a:sym typeface="+mn-ea"/>
              </a:rPr>
              <a:t>        例</a:t>
            </a:r>
            <a:r>
              <a:rPr lang="en-US" altLang="zh-CN" sz="2800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Italic" pitchFamily="18" charset="0"/>
                <a:ea typeface="黑体" panose="02010609060101010101" pitchFamily="2" charset="-122"/>
                <a:sym typeface="+mn-ea"/>
              </a:rPr>
              <a:t>1 </a:t>
            </a:r>
            <a:r>
              <a:rPr lang="zh-CN" altLang="en-US" sz="2800" dirty="0">
                <a:latin typeface="Times New Roman Italic" pitchFamily="18" charset="0"/>
                <a:ea typeface="黑体" panose="02010609060101010101" pitchFamily="2" charset="-122"/>
                <a:sym typeface="+mn-ea"/>
              </a:rPr>
              <a:t>在学校的一次卫生检查中，八年级一班的教室卫生成绩评为</a:t>
            </a:r>
            <a:r>
              <a:rPr lang="en-US" altLang="zh-CN" sz="2800" dirty="0">
                <a:latin typeface="Times New Roman Italic" pitchFamily="18" charset="0"/>
                <a:ea typeface="黑体" panose="02010609060101010101" pitchFamily="2" charset="-122"/>
                <a:sym typeface="+mn-ea"/>
              </a:rPr>
              <a:t>85</a:t>
            </a:r>
            <a:r>
              <a:rPr lang="zh-CN" altLang="en-US" sz="2800" dirty="0">
                <a:latin typeface="Times New Roman Italic" pitchFamily="18" charset="0"/>
                <a:ea typeface="黑体" panose="02010609060101010101" pitchFamily="2" charset="-122"/>
                <a:sym typeface="+mn-ea"/>
              </a:rPr>
              <a:t>分，环境卫生成绩评为</a:t>
            </a:r>
            <a:r>
              <a:rPr lang="en-US" altLang="zh-CN" sz="2800" dirty="0">
                <a:latin typeface="Times New Roman Italic" pitchFamily="18" charset="0"/>
                <a:ea typeface="黑体" panose="02010609060101010101" pitchFamily="2" charset="-122"/>
                <a:sym typeface="+mn-ea"/>
              </a:rPr>
              <a:t>90</a:t>
            </a:r>
            <a:r>
              <a:rPr lang="zh-CN" altLang="en-US" sz="2800" dirty="0">
                <a:latin typeface="Times New Roman Italic" pitchFamily="18" charset="0"/>
                <a:ea typeface="黑体" panose="02010609060101010101" pitchFamily="2" charset="-122"/>
                <a:sym typeface="+mn-ea"/>
              </a:rPr>
              <a:t>分，个人卫生成绩评为</a:t>
            </a:r>
            <a:r>
              <a:rPr lang="en-US" altLang="zh-CN" sz="2800" dirty="0">
                <a:latin typeface="Times New Roman Italic" pitchFamily="18" charset="0"/>
                <a:ea typeface="黑体" panose="02010609060101010101" pitchFamily="2" charset="-122"/>
                <a:sym typeface="+mn-ea"/>
              </a:rPr>
              <a:t>95</a:t>
            </a:r>
            <a:r>
              <a:rPr lang="zh-CN" altLang="en-US" sz="2800" dirty="0">
                <a:latin typeface="Times New Roman Italic" pitchFamily="18" charset="0"/>
                <a:ea typeface="黑体" panose="02010609060101010101" pitchFamily="2" charset="-122"/>
                <a:sym typeface="+mn-ea"/>
              </a:rPr>
              <a:t>分。如果三项成绩分别按</a:t>
            </a:r>
            <a:r>
              <a:rPr lang="en-US" altLang="zh-CN" sz="2800" dirty="0">
                <a:latin typeface="Times New Roman Italic" pitchFamily="18" charset="0"/>
                <a:ea typeface="黑体" panose="02010609060101010101" pitchFamily="2" charset="-122"/>
                <a:sym typeface="+mn-ea"/>
              </a:rPr>
              <a:t>30</a:t>
            </a:r>
            <a:r>
              <a:rPr lang="en-US" altLang="en-US" sz="2800" dirty="0">
                <a:latin typeface="Times New Roman Italic" pitchFamily="18" charset="0"/>
                <a:ea typeface="黑体" panose="02010609060101010101" pitchFamily="2" charset="-122"/>
                <a:sym typeface="+mn-ea"/>
              </a:rPr>
              <a:t>﹪</a:t>
            </a:r>
            <a:r>
              <a:rPr lang="en-US" altLang="zh-CN" sz="2800" dirty="0">
                <a:latin typeface="Times New Roman Italic" pitchFamily="18" charset="0"/>
                <a:ea typeface="黑体" panose="02010609060101010101" pitchFamily="2" charset="-122"/>
                <a:sym typeface="+mn-ea"/>
              </a:rPr>
              <a:t>， 40﹪</a:t>
            </a:r>
            <a:r>
              <a:rPr lang="zh-CN" altLang="en-US" sz="2800" dirty="0">
                <a:latin typeface="Times New Roman Italic" pitchFamily="18" charset="0"/>
                <a:ea typeface="黑体" panose="02010609060101010101" pitchFamily="2" charset="-122"/>
                <a:sym typeface="+mn-ea"/>
              </a:rPr>
              <a:t>和</a:t>
            </a:r>
            <a:r>
              <a:rPr lang="en-US" altLang="zh-CN" sz="2800" dirty="0">
                <a:latin typeface="Times New Roman Italic" pitchFamily="18" charset="0"/>
                <a:ea typeface="黑体" panose="02010609060101010101" pitchFamily="2" charset="-122"/>
                <a:sym typeface="+mn-ea"/>
              </a:rPr>
              <a:t>30﹪</a:t>
            </a:r>
            <a:r>
              <a:rPr lang="zh-CN" altLang="en-US" sz="2800" dirty="0">
                <a:latin typeface="Times New Roman Italic" pitchFamily="18" charset="0"/>
                <a:ea typeface="黑体" panose="02010609060101010101" pitchFamily="2" charset="-122"/>
                <a:sym typeface="+mn-ea"/>
              </a:rPr>
              <a:t>计入总成绩，求该班这次</a:t>
            </a:r>
          </a:p>
          <a:p>
            <a:pPr marL="342900" indent="-342900" ea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800" dirty="0">
                <a:latin typeface="Times New Roman Italic" pitchFamily="18" charset="0"/>
                <a:ea typeface="黑体" panose="02010609060101010101" pitchFamily="2" charset="-122"/>
                <a:sym typeface="+mn-ea"/>
              </a:rPr>
              <a:t>卫生检查的总成绩。</a:t>
            </a:r>
          </a:p>
        </p:txBody>
      </p:sp>
      <p:sp>
        <p:nvSpPr>
          <p:cNvPr id="87055" name="Text Box 15"/>
          <p:cNvSpPr txBox="1">
            <a:spLocks noChangeArrowheads="1"/>
          </p:cNvSpPr>
          <p:nvPr/>
        </p:nvSpPr>
        <p:spPr bwMode="auto">
          <a:xfrm>
            <a:off x="1323975" y="4083050"/>
            <a:ext cx="90646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8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sym typeface="Wingdings" panose="05000000000000000000" pitchFamily="2" charset="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sym typeface="Wingdings" panose="05000000000000000000" pitchFamily="2" charset="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sym typeface="Wingdings" panose="05000000000000000000" pitchFamily="2" charset="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sym typeface="Wingdings" panose="05000000000000000000" pitchFamily="2" charset="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sym typeface="Wingdings" panose="05000000000000000000" pitchFamily="2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sym typeface="Wingdings" panose="05000000000000000000" pitchFamily="2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sym typeface="Wingdings" panose="05000000000000000000" pitchFamily="2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sym typeface="Wingdings" panose="05000000000000000000" pitchFamily="2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sym typeface="Wingdings" panose="05000000000000000000" pitchFamily="2" charset="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Italic" pitchFamily="18" charset="0"/>
                <a:ea typeface="黑体" panose="02010609060101010101" pitchFamily="2" charset="-122"/>
              </a:rPr>
              <a:t>解：</a:t>
            </a:r>
          </a:p>
        </p:txBody>
      </p:sp>
      <p:graphicFrame>
        <p:nvGraphicFramePr>
          <p:cNvPr id="87058" name="Object 18"/>
          <p:cNvGraphicFramePr>
            <a:graphicFrameLocks noChangeAspect="1"/>
          </p:cNvGraphicFramePr>
          <p:nvPr/>
        </p:nvGraphicFramePr>
        <p:xfrm>
          <a:off x="1960563" y="4281488"/>
          <a:ext cx="4537075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3" r:id="rId4" imgW="1968500" imgH="177800" progId="Equation.DSMT4">
                  <p:embed/>
                </p:oleObj>
              </mc:Choice>
              <mc:Fallback>
                <p:oleObj r:id="rId4" imgW="1968500" imgH="17780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0563" y="4281488"/>
                        <a:ext cx="4537075" cy="407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059" name="Text Box 19"/>
          <p:cNvSpPr txBox="1">
            <a:spLocks noChangeArrowheads="1"/>
          </p:cNvSpPr>
          <p:nvPr/>
        </p:nvSpPr>
        <p:spPr bwMode="auto">
          <a:xfrm>
            <a:off x="6376988" y="4083050"/>
            <a:ext cx="1627187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800" b="1">
                <a:latin typeface="Times New Roman Italic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90</a:t>
            </a:r>
            <a:r>
              <a:rPr lang="zh-CN" altLang="en-US" sz="2800" b="1">
                <a:latin typeface="Times New Roman Italic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（分）</a:t>
            </a:r>
          </a:p>
        </p:txBody>
      </p:sp>
      <p:sp>
        <p:nvSpPr>
          <p:cNvPr id="87060" name="Text Box 20"/>
          <p:cNvSpPr txBox="1">
            <a:spLocks noChangeArrowheads="1"/>
          </p:cNvSpPr>
          <p:nvPr/>
        </p:nvSpPr>
        <p:spPr bwMode="auto">
          <a:xfrm>
            <a:off x="641350" y="4897438"/>
            <a:ext cx="7362825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-3429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b="1">
                <a:latin typeface="Times New Roman Italic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        所以，八年级一班这次卫生检查的总成绩为</a:t>
            </a:r>
            <a:r>
              <a:rPr lang="en-US" altLang="zh-CN" sz="2800" b="1">
                <a:latin typeface="Times New Roman Italic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90</a:t>
            </a:r>
            <a:r>
              <a:rPr lang="zh-CN" altLang="en-US" sz="2800" b="1">
                <a:latin typeface="Times New Roman Italic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分。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7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7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55" grpId="0"/>
      <p:bldP spid="87059" grpId="0"/>
      <p:bldP spid="8706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Text Box 3"/>
          <p:cNvSpPr txBox="1">
            <a:spLocks noChangeArrowheads="1"/>
          </p:cNvSpPr>
          <p:nvPr/>
        </p:nvSpPr>
        <p:spPr bwMode="auto">
          <a:xfrm>
            <a:off x="420688" y="1120775"/>
            <a:ext cx="8167687" cy="461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800" b="1">
                <a:latin typeface="Times New Roman Italic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       1</a:t>
            </a:r>
            <a:r>
              <a:rPr lang="zh-CN" altLang="en-US" sz="2800" b="1">
                <a:latin typeface="Times New Roman Italic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、一组数据</a:t>
            </a:r>
            <a:r>
              <a:rPr lang="en-US" altLang="zh-CN" sz="2800" b="1">
                <a:latin typeface="Times New Roman Italic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:40</a:t>
            </a:r>
            <a:r>
              <a:rPr lang="zh-CN" altLang="en-US" sz="2800" b="1">
                <a:latin typeface="Times New Roman Italic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、</a:t>
            </a:r>
            <a:r>
              <a:rPr lang="en-US" altLang="zh-CN" sz="2800" b="1">
                <a:latin typeface="Times New Roman Italic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37</a:t>
            </a:r>
            <a:r>
              <a:rPr lang="zh-CN" altLang="en-US" sz="2800" b="1">
                <a:latin typeface="Times New Roman Italic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、</a:t>
            </a:r>
            <a:r>
              <a:rPr lang="en-US" altLang="zh-CN" sz="2800" b="1">
                <a:latin typeface="Times New Roman Italic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x</a:t>
            </a:r>
            <a:r>
              <a:rPr lang="zh-CN" altLang="en-US" sz="2800" b="1">
                <a:latin typeface="Times New Roman Italic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、</a:t>
            </a:r>
            <a:r>
              <a:rPr lang="en-US" altLang="zh-CN" sz="2800" b="1">
                <a:latin typeface="Times New Roman Italic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64</a:t>
            </a:r>
            <a:r>
              <a:rPr lang="zh-CN" altLang="en-US" sz="2800" b="1">
                <a:latin typeface="Times New Roman Italic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的平均数是</a:t>
            </a:r>
            <a:r>
              <a:rPr lang="en-US" altLang="zh-CN" sz="2800" b="1">
                <a:latin typeface="Times New Roman Italic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53</a:t>
            </a:r>
            <a:r>
              <a:rPr lang="zh-CN" altLang="en-US" sz="2800" b="1">
                <a:latin typeface="Times New Roman Italic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，则</a:t>
            </a:r>
            <a:r>
              <a:rPr lang="en-US" altLang="zh-CN" sz="2800" b="1">
                <a:latin typeface="Times New Roman Italic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x</a:t>
            </a:r>
            <a:r>
              <a:rPr lang="zh-CN" altLang="en-US" sz="2800" b="1">
                <a:latin typeface="Times New Roman Italic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的值是  （     ）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800" b="1">
                <a:latin typeface="Times New Roman Italic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       </a:t>
            </a:r>
            <a:r>
              <a:rPr lang="en-US" altLang="zh-CN" sz="2800" b="1">
                <a:latin typeface="Times New Roman Italic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A  67           B  69           C  71          D  72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800" b="1">
                <a:latin typeface="Times New Roman Italic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       2</a:t>
            </a:r>
            <a:r>
              <a:rPr lang="zh-CN" altLang="en-US" sz="2800" b="1">
                <a:latin typeface="Times New Roman Italic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、甲、乙、丙三种饼干售价分别为</a:t>
            </a:r>
            <a:r>
              <a:rPr lang="en-US" altLang="zh-CN" sz="2800" b="1">
                <a:latin typeface="Times New Roman Italic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3</a:t>
            </a:r>
            <a:r>
              <a:rPr lang="zh-CN" altLang="en-US" sz="2800" b="1">
                <a:latin typeface="Times New Roman Italic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元、</a:t>
            </a:r>
            <a:r>
              <a:rPr lang="en-US" altLang="zh-CN" sz="2800" b="1">
                <a:latin typeface="Times New Roman Italic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4</a:t>
            </a:r>
            <a:r>
              <a:rPr lang="zh-CN" altLang="en-US" sz="2800" b="1">
                <a:latin typeface="Times New Roman Italic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元、</a:t>
            </a:r>
            <a:r>
              <a:rPr lang="en-US" altLang="zh-CN" sz="2800" b="1">
                <a:latin typeface="Times New Roman Italic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5</a:t>
            </a:r>
            <a:r>
              <a:rPr lang="zh-CN" altLang="en-US" sz="2800" b="1">
                <a:latin typeface="Times New Roman Italic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元，若将甲种</a:t>
            </a:r>
            <a:r>
              <a:rPr lang="en-US" altLang="zh-CN" sz="2800" b="1">
                <a:latin typeface="Times New Roman Italic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10</a:t>
            </a:r>
            <a:r>
              <a:rPr lang="zh-CN" altLang="en-US" sz="2800" b="1">
                <a:latin typeface="Times New Roman Italic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斤、乙种</a:t>
            </a:r>
            <a:r>
              <a:rPr lang="en-US" altLang="zh-CN" sz="2800" b="1">
                <a:latin typeface="Times New Roman Italic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8</a:t>
            </a:r>
            <a:r>
              <a:rPr lang="zh-CN" altLang="en-US" sz="2800" b="1">
                <a:latin typeface="Times New Roman Italic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斤、丙种</a:t>
            </a:r>
            <a:r>
              <a:rPr lang="en-US" altLang="zh-CN" sz="2800" b="1">
                <a:latin typeface="Times New Roman Italic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7</a:t>
            </a:r>
            <a:r>
              <a:rPr lang="zh-CN" altLang="en-US" sz="2800" b="1">
                <a:latin typeface="Times New Roman Italic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斤混到一起，则售价应该定为每斤   （     ）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800" b="1">
                <a:latin typeface="Times New Roman Italic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        </a:t>
            </a:r>
            <a:r>
              <a:rPr lang="en-US" altLang="zh-CN" sz="2800" b="1">
                <a:latin typeface="Times New Roman Italic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A 4.2</a:t>
            </a:r>
            <a:r>
              <a:rPr lang="zh-CN" altLang="en-US" sz="2800" b="1">
                <a:latin typeface="Times New Roman Italic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元     </a:t>
            </a:r>
            <a:r>
              <a:rPr lang="en-US" altLang="zh-CN" sz="2800" b="1">
                <a:latin typeface="Times New Roman Italic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B 4.3</a:t>
            </a:r>
            <a:r>
              <a:rPr lang="zh-CN" altLang="en-US" sz="2800" b="1">
                <a:latin typeface="Times New Roman Italic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元     </a:t>
            </a:r>
            <a:r>
              <a:rPr lang="en-US" altLang="zh-CN" sz="2800" b="1">
                <a:latin typeface="Times New Roman Italic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C 8.7</a:t>
            </a:r>
            <a:r>
              <a:rPr lang="zh-CN" altLang="en-US" sz="2800" b="1">
                <a:latin typeface="Times New Roman Italic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元     </a:t>
            </a:r>
            <a:r>
              <a:rPr lang="en-US" altLang="zh-CN" sz="2800" b="1">
                <a:latin typeface="Times New Roman Italic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D 8.8</a:t>
            </a:r>
            <a:r>
              <a:rPr lang="zh-CN" altLang="en-US" sz="2800" b="1">
                <a:latin typeface="Times New Roman Italic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元</a:t>
            </a:r>
            <a:endParaRPr lang="en-US" altLang="zh-CN" sz="2800" b="1">
              <a:latin typeface="Times New Roman Italic" pitchFamily="18" charset="0"/>
              <a:ea typeface="黑体" panose="02010609060101010101" pitchFamily="2" charset="-122"/>
              <a:sym typeface="Wingdings" panose="05000000000000000000" pitchFamily="2" charset="2"/>
            </a:endParaRPr>
          </a:p>
        </p:txBody>
      </p:sp>
      <p:sp>
        <p:nvSpPr>
          <p:cNvPr id="89092" name="Text Box 4"/>
          <p:cNvSpPr txBox="1">
            <a:spLocks noChangeArrowheads="1"/>
          </p:cNvSpPr>
          <p:nvPr/>
        </p:nvSpPr>
        <p:spPr bwMode="auto">
          <a:xfrm>
            <a:off x="2306638" y="1779588"/>
            <a:ext cx="561975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800" b="1">
                <a:solidFill>
                  <a:srgbClr val="0000FF"/>
                </a:solidFill>
                <a:latin typeface="Times New Roman Italic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C</a:t>
            </a:r>
          </a:p>
        </p:txBody>
      </p:sp>
      <p:sp>
        <p:nvSpPr>
          <p:cNvPr id="89093" name="Text Box 5"/>
          <p:cNvSpPr txBox="1">
            <a:spLocks noChangeArrowheads="1"/>
          </p:cNvSpPr>
          <p:nvPr/>
        </p:nvSpPr>
        <p:spPr bwMode="auto">
          <a:xfrm>
            <a:off x="4395788" y="4343400"/>
            <a:ext cx="404812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800" b="1">
                <a:solidFill>
                  <a:srgbClr val="0000FF"/>
                </a:solidFill>
                <a:latin typeface="Times New Roman Italic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A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9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9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9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/>
      <p:bldP spid="89092" grpId="0"/>
      <p:bldP spid="8909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Text Box 3"/>
          <p:cNvSpPr txBox="1">
            <a:spLocks noChangeArrowheads="1"/>
          </p:cNvSpPr>
          <p:nvPr/>
        </p:nvSpPr>
        <p:spPr bwMode="auto">
          <a:xfrm>
            <a:off x="477838" y="1011238"/>
            <a:ext cx="7658100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800" b="1">
                <a:latin typeface="Times New Roman Italic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        3</a:t>
            </a:r>
            <a:r>
              <a:rPr lang="zh-CN" altLang="en-US" sz="2800" b="1">
                <a:latin typeface="Times New Roman Italic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、某次考试</a:t>
            </a:r>
            <a:r>
              <a:rPr lang="en-US" altLang="zh-CN" sz="2800" b="1">
                <a:latin typeface="Times New Roman Italic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A</a:t>
            </a:r>
            <a:r>
              <a:rPr lang="zh-CN" altLang="en-US" sz="2800" b="1">
                <a:latin typeface="Times New Roman Italic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、</a:t>
            </a:r>
            <a:r>
              <a:rPr lang="en-US" altLang="zh-CN" sz="2800" b="1">
                <a:latin typeface="Times New Roman Italic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B</a:t>
            </a:r>
            <a:r>
              <a:rPr lang="zh-CN" altLang="en-US" sz="2800" b="1">
                <a:latin typeface="Times New Roman Italic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、</a:t>
            </a:r>
            <a:r>
              <a:rPr lang="en-US" altLang="zh-CN" sz="2800" b="1">
                <a:latin typeface="Times New Roman Italic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C</a:t>
            </a:r>
            <a:r>
              <a:rPr lang="zh-CN" altLang="en-US" sz="2800" b="1">
                <a:latin typeface="Times New Roman Italic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、</a:t>
            </a:r>
            <a:r>
              <a:rPr lang="en-US" altLang="zh-CN" sz="2800" b="1">
                <a:latin typeface="Times New Roman Italic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D</a:t>
            </a:r>
            <a:r>
              <a:rPr lang="zh-CN" altLang="en-US" sz="2800" b="1">
                <a:latin typeface="Times New Roman Italic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、</a:t>
            </a:r>
            <a:r>
              <a:rPr lang="en-US" altLang="zh-CN" sz="2800" b="1">
                <a:latin typeface="Times New Roman Italic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E</a:t>
            </a:r>
            <a:r>
              <a:rPr lang="zh-CN" altLang="en-US" sz="2800" b="1">
                <a:latin typeface="Times New Roman Italic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五名学生平均分为</a:t>
            </a:r>
            <a:r>
              <a:rPr lang="en-US" altLang="zh-CN" sz="2800" b="1">
                <a:latin typeface="Times New Roman Italic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62</a:t>
            </a:r>
            <a:r>
              <a:rPr lang="zh-CN" altLang="en-US" sz="2800" b="1">
                <a:latin typeface="Times New Roman Italic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分，除</a:t>
            </a:r>
            <a:r>
              <a:rPr lang="en-US" altLang="zh-CN" sz="2800" b="1">
                <a:latin typeface="Times New Roman Italic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A</a:t>
            </a:r>
            <a:r>
              <a:rPr lang="zh-CN" altLang="en-US" sz="2800" b="1">
                <a:latin typeface="Times New Roman Italic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以外四人平均分为</a:t>
            </a:r>
            <a:r>
              <a:rPr lang="en-US" altLang="zh-CN" sz="2800" b="1">
                <a:latin typeface="Times New Roman Italic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60</a:t>
            </a:r>
            <a:r>
              <a:rPr lang="zh-CN" altLang="en-US" sz="2800" b="1">
                <a:latin typeface="Times New Roman Italic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分，则</a:t>
            </a:r>
            <a:r>
              <a:rPr lang="en-US" altLang="zh-CN" sz="2800" b="1">
                <a:latin typeface="Times New Roman Italic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A</a:t>
            </a:r>
            <a:r>
              <a:rPr lang="zh-CN" altLang="en-US" sz="2800" b="1">
                <a:latin typeface="Times New Roman Italic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得分为   （     ）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800" b="1">
                <a:latin typeface="Times New Roman Italic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        A 60     B 62     C 70     D </a:t>
            </a:r>
            <a:r>
              <a:rPr lang="zh-CN" altLang="en-US" sz="2800" b="1">
                <a:latin typeface="Times New Roman Italic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无法确定</a:t>
            </a:r>
          </a:p>
        </p:txBody>
      </p:sp>
      <p:sp>
        <p:nvSpPr>
          <p:cNvPr id="89092" name="Text Box 4"/>
          <p:cNvSpPr txBox="1">
            <a:spLocks noChangeArrowheads="1"/>
          </p:cNvSpPr>
          <p:nvPr/>
        </p:nvSpPr>
        <p:spPr bwMode="auto">
          <a:xfrm>
            <a:off x="1900238" y="2270125"/>
            <a:ext cx="561975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800" b="1">
                <a:solidFill>
                  <a:srgbClr val="0000FF"/>
                </a:solidFill>
                <a:latin typeface="Times New Roman Italic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C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90550" y="3932238"/>
            <a:ext cx="7883525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>
                <a:latin typeface="Times New Roman Italic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       4</a:t>
            </a:r>
            <a:r>
              <a:rPr lang="zh-CN" altLang="en-US" sz="2800" b="1">
                <a:latin typeface="Times New Roman Italic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、某班一次语文测验的成绩如下：得</a:t>
            </a:r>
            <a:r>
              <a:rPr lang="en-US" altLang="zh-CN" sz="2800" b="1">
                <a:latin typeface="Times New Roman Italic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100 </a:t>
            </a:r>
            <a:r>
              <a:rPr lang="zh-CN" altLang="en-US" sz="2800" b="1">
                <a:latin typeface="Times New Roman Italic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分的</a:t>
            </a:r>
            <a:r>
              <a:rPr lang="en-US" altLang="zh-CN" sz="2800" b="1">
                <a:latin typeface="Times New Roman Italic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7</a:t>
            </a:r>
            <a:r>
              <a:rPr lang="zh-CN" altLang="en-US" sz="2800" b="1">
                <a:latin typeface="Times New Roman Italic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人，</a:t>
            </a:r>
            <a:r>
              <a:rPr lang="en-US" altLang="zh-CN" sz="2800" b="1">
                <a:latin typeface="Times New Roman Italic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90</a:t>
            </a:r>
            <a:r>
              <a:rPr lang="zh-CN" altLang="en-US" sz="2800" b="1">
                <a:latin typeface="Times New Roman Italic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分的</a:t>
            </a:r>
            <a:r>
              <a:rPr lang="en-US" altLang="zh-CN" sz="2800" b="1">
                <a:latin typeface="Times New Roman Italic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14</a:t>
            </a:r>
            <a:r>
              <a:rPr lang="zh-CN" altLang="en-US" sz="2800" b="1">
                <a:latin typeface="Times New Roman Italic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人，</a:t>
            </a:r>
            <a:r>
              <a:rPr lang="en-US" altLang="zh-CN" sz="2800" b="1">
                <a:latin typeface="Times New Roman Italic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80</a:t>
            </a:r>
            <a:r>
              <a:rPr lang="zh-CN" altLang="en-US" sz="2800" b="1">
                <a:latin typeface="Times New Roman Italic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分的 </a:t>
            </a:r>
            <a:r>
              <a:rPr lang="en-US" altLang="zh-CN" sz="2800" b="1">
                <a:latin typeface="Times New Roman Italic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17</a:t>
            </a:r>
            <a:r>
              <a:rPr lang="zh-CN" altLang="en-US" sz="2800" b="1">
                <a:latin typeface="Times New Roman Italic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人，</a:t>
            </a:r>
            <a:r>
              <a:rPr lang="en-US" altLang="zh-CN" sz="2800" b="1">
                <a:latin typeface="Times New Roman Italic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70</a:t>
            </a:r>
            <a:r>
              <a:rPr lang="zh-CN" altLang="en-US" sz="2800" b="1">
                <a:latin typeface="Times New Roman Italic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分的</a:t>
            </a:r>
            <a:r>
              <a:rPr lang="en-US" altLang="zh-CN" sz="2800" b="1">
                <a:latin typeface="Times New Roman Italic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8</a:t>
            </a:r>
            <a:r>
              <a:rPr lang="zh-CN" altLang="en-US" sz="2800" b="1">
                <a:latin typeface="Times New Roman Italic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人，</a:t>
            </a:r>
            <a:r>
              <a:rPr lang="en-US" altLang="zh-CN" sz="2800" b="1">
                <a:latin typeface="Times New Roman Italic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60</a:t>
            </a:r>
            <a:r>
              <a:rPr lang="zh-CN" altLang="en-US" sz="2800" b="1">
                <a:latin typeface="Times New Roman Italic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分的</a:t>
            </a:r>
            <a:r>
              <a:rPr lang="en-US" altLang="zh-CN" sz="2800" b="1">
                <a:latin typeface="Times New Roman Italic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2</a:t>
            </a:r>
            <a:r>
              <a:rPr lang="zh-CN" altLang="en-US" sz="2800" b="1">
                <a:latin typeface="Times New Roman Italic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人，</a:t>
            </a:r>
            <a:r>
              <a:rPr lang="en-US" altLang="zh-CN" sz="2800" b="1">
                <a:latin typeface="Times New Roman Italic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50</a:t>
            </a:r>
            <a:r>
              <a:rPr lang="zh-CN" altLang="en-US" sz="2800" b="1">
                <a:latin typeface="Times New Roman Italic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分</a:t>
            </a:r>
            <a:r>
              <a:rPr lang="en-US" altLang="zh-CN" sz="2800" b="1">
                <a:latin typeface="Times New Roman Italic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2</a:t>
            </a:r>
            <a:r>
              <a:rPr lang="zh-CN" altLang="en-US" sz="2800" b="1">
                <a:latin typeface="Times New Roman Italic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人，该班的平均分为</a:t>
            </a:r>
            <a:r>
              <a:rPr lang="en-US" altLang="zh-CN" sz="2800" b="1">
                <a:latin typeface="Times New Roman Italic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______.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764338" y="5221288"/>
            <a:ext cx="66357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800" b="1">
                <a:solidFill>
                  <a:srgbClr val="0000FF"/>
                </a:solidFill>
                <a:latin typeface="Times New Roman Italic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82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9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9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/>
      <p:bldP spid="89092" grpId="0"/>
      <p:bldP spid="6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Text Box 3"/>
          <p:cNvSpPr txBox="1">
            <a:spLocks noChangeArrowheads="1"/>
          </p:cNvSpPr>
          <p:nvPr/>
        </p:nvSpPr>
        <p:spPr bwMode="auto">
          <a:xfrm>
            <a:off x="1144588" y="1363663"/>
            <a:ext cx="3690937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800" b="1" dirty="0">
                <a:latin typeface="Times New Roman Italic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1.</a:t>
            </a:r>
            <a:r>
              <a:rPr lang="zh-CN" altLang="en-US" sz="2800" b="1" dirty="0">
                <a:latin typeface="Times New Roman Italic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加权平均数的概念。</a:t>
            </a:r>
          </a:p>
        </p:txBody>
      </p:sp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1144588" y="2101850"/>
            <a:ext cx="5180012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800" b="1" dirty="0">
                <a:latin typeface="Times New Roman Italic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2.</a:t>
            </a:r>
            <a:r>
              <a:rPr lang="zh-CN" altLang="en-US" sz="2800" b="1" dirty="0">
                <a:latin typeface="Times New Roman Italic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会求一组数据的加权平均数。</a:t>
            </a:r>
          </a:p>
        </p:txBody>
      </p:sp>
      <p:sp>
        <p:nvSpPr>
          <p:cNvPr id="91143" name="Text Box 7"/>
          <p:cNvSpPr txBox="1">
            <a:spLocks noChangeArrowheads="1"/>
          </p:cNvSpPr>
          <p:nvPr/>
        </p:nvSpPr>
        <p:spPr bwMode="auto">
          <a:xfrm>
            <a:off x="1144588" y="3000375"/>
            <a:ext cx="6651625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800" b="1" dirty="0">
                <a:latin typeface="Times New Roman Italic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3.</a:t>
            </a:r>
            <a:r>
              <a:rPr lang="zh-CN" altLang="en-US" sz="2800" b="1" dirty="0">
                <a:latin typeface="Times New Roman Italic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能用所学的知识解决一些实际问题，知道数学来源于生活，服务于生活。</a:t>
            </a:r>
            <a:endParaRPr lang="zh-CN" altLang="en-US" sz="2800" dirty="0">
              <a:latin typeface="Times New Roman Italic" pitchFamily="18" charset="0"/>
              <a:ea typeface="黑体" panose="02010609060101010101" pitchFamily="2" charset="-122"/>
              <a:sym typeface="Wingdings" panose="05000000000000000000" pitchFamily="2" charset="2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1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1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9" grpId="0" build="allAtOnce"/>
      <p:bldP spid="91140" grpId="0"/>
      <p:bldP spid="9114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1" name="组合 1"/>
          <p:cNvGrpSpPr/>
          <p:nvPr/>
        </p:nvGrpSpPr>
        <p:grpSpPr bwMode="auto">
          <a:xfrm>
            <a:off x="4330700" y="974725"/>
            <a:ext cx="3756025" cy="755650"/>
            <a:chOff x="4192588" y="1246188"/>
            <a:chExt cx="3755231" cy="753855"/>
          </a:xfrm>
        </p:grpSpPr>
        <p:sp>
          <p:nvSpPr>
            <p:cNvPr id="25602" name="椭圆 25"/>
            <p:cNvSpPr>
              <a:spLocks noChangeArrowheads="1"/>
            </p:cNvSpPr>
            <p:nvPr/>
          </p:nvSpPr>
          <p:spPr bwMode="auto">
            <a:xfrm>
              <a:off x="4192588" y="1246188"/>
              <a:ext cx="736600" cy="7350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150000"/>
                </a:lnSpc>
              </a:pPr>
              <a:endParaRPr lang="zh-CN" altLang="en-US" sz="2800">
                <a:solidFill>
                  <a:srgbClr val="FFFFFF"/>
                </a:solidFill>
                <a:latin typeface="Times New Roman Italic" pitchFamily="18" charset="0"/>
                <a:ea typeface="黑体" panose="02010609060101010101" pitchFamily="2" charset="-122"/>
              </a:endParaRPr>
            </a:p>
          </p:txBody>
        </p:sp>
        <p:sp>
          <p:nvSpPr>
            <p:cNvPr id="25603" name="椭圆 31"/>
            <p:cNvSpPr>
              <a:spLocks noChangeArrowheads="1"/>
            </p:cNvSpPr>
            <p:nvPr/>
          </p:nvSpPr>
          <p:spPr bwMode="auto">
            <a:xfrm>
              <a:off x="4245769" y="1291432"/>
              <a:ext cx="628650" cy="63023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 anchor="ctr"/>
            <a:lstStyle/>
            <a:p>
              <a:pPr algn="ctr">
                <a:lnSpc>
                  <a:spcPct val="150000"/>
                </a:lnSpc>
              </a:pPr>
              <a:r>
                <a:rPr lang="en-US" altLang="zh-CN" sz="2800">
                  <a:solidFill>
                    <a:srgbClr val="FFFFFF"/>
                  </a:solidFill>
                  <a:latin typeface="Times New Roman Italic" pitchFamily="18" charset="0"/>
                  <a:ea typeface="黑体" panose="02010609060101010101" pitchFamily="2" charset="-122"/>
                </a:rPr>
                <a:t>01</a:t>
              </a:r>
            </a:p>
          </p:txBody>
        </p:sp>
        <p:sp>
          <p:nvSpPr>
            <p:cNvPr id="25604" name="文本框 35"/>
            <p:cNvSpPr txBox="1">
              <a:spLocks noChangeArrowheads="1"/>
            </p:cNvSpPr>
            <p:nvPr/>
          </p:nvSpPr>
          <p:spPr bwMode="auto">
            <a:xfrm>
              <a:off x="4874419" y="1344613"/>
              <a:ext cx="3073400" cy="655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2800" dirty="0">
                  <a:solidFill>
                    <a:srgbClr val="FF0000"/>
                  </a:solidFill>
                  <a:latin typeface="Times New Roman Italic" pitchFamily="18" charset="0"/>
                  <a:ea typeface="黑体" panose="02010609060101010101" pitchFamily="2" charset="-122"/>
                </a:rPr>
                <a:t>学习目标</a:t>
              </a:r>
            </a:p>
          </p:txBody>
        </p:sp>
      </p:grpSp>
      <p:grpSp>
        <p:nvGrpSpPr>
          <p:cNvPr id="25605" name="组合 3"/>
          <p:cNvGrpSpPr/>
          <p:nvPr/>
        </p:nvGrpSpPr>
        <p:grpSpPr bwMode="auto">
          <a:xfrm>
            <a:off x="2311400" y="4633913"/>
            <a:ext cx="3808413" cy="822325"/>
            <a:chOff x="3246438" y="2955925"/>
            <a:chExt cx="3808412" cy="821946"/>
          </a:xfrm>
        </p:grpSpPr>
        <p:grpSp>
          <p:nvGrpSpPr>
            <p:cNvPr id="25606" name="组合 23"/>
            <p:cNvGrpSpPr/>
            <p:nvPr/>
          </p:nvGrpSpPr>
          <p:grpSpPr bwMode="auto">
            <a:xfrm>
              <a:off x="3246438" y="2955925"/>
              <a:ext cx="735012" cy="736600"/>
              <a:chOff x="2986088" y="3314700"/>
              <a:chExt cx="735012" cy="736600"/>
            </a:xfrm>
          </p:grpSpPr>
          <p:sp>
            <p:nvSpPr>
              <p:cNvPr id="25607" name="椭圆 29"/>
              <p:cNvSpPr>
                <a:spLocks noChangeArrowheads="1"/>
              </p:cNvSpPr>
              <p:nvPr/>
            </p:nvSpPr>
            <p:spPr bwMode="auto">
              <a:xfrm>
                <a:off x="2986088" y="3314700"/>
                <a:ext cx="735012" cy="7366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lnSpc>
                    <a:spcPct val="150000"/>
                  </a:lnSpc>
                </a:pPr>
                <a:endParaRPr lang="zh-CN" altLang="en-US" sz="2800">
                  <a:solidFill>
                    <a:srgbClr val="FFFFFF"/>
                  </a:solidFill>
                  <a:latin typeface="Times New Roman Italic" pitchFamily="18" charset="0"/>
                  <a:ea typeface="黑体" panose="02010609060101010101" pitchFamily="2" charset="-122"/>
                </a:endParaRPr>
              </a:p>
            </p:txBody>
          </p:sp>
          <p:sp>
            <p:nvSpPr>
              <p:cNvPr id="25608" name="椭圆 33"/>
              <p:cNvSpPr>
                <a:spLocks noChangeArrowheads="1"/>
              </p:cNvSpPr>
              <p:nvPr/>
            </p:nvSpPr>
            <p:spPr bwMode="auto">
              <a:xfrm>
                <a:off x="3038475" y="3367088"/>
                <a:ext cx="630238" cy="630237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2800">
                    <a:solidFill>
                      <a:srgbClr val="FFFFFF"/>
                    </a:solidFill>
                    <a:latin typeface="Times New Roman Italic" pitchFamily="18" charset="0"/>
                    <a:ea typeface="黑体" panose="02010609060101010101" pitchFamily="2" charset="-122"/>
                  </a:rPr>
                  <a:t>05</a:t>
                </a:r>
              </a:p>
            </p:txBody>
          </p:sp>
        </p:grpSp>
        <p:sp>
          <p:nvSpPr>
            <p:cNvPr id="25609" name="文本框 37"/>
            <p:cNvSpPr txBox="1">
              <a:spLocks noChangeArrowheads="1"/>
            </p:cNvSpPr>
            <p:nvPr/>
          </p:nvSpPr>
          <p:spPr bwMode="auto">
            <a:xfrm>
              <a:off x="3981450" y="3121025"/>
              <a:ext cx="3073400" cy="656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2800">
                  <a:solidFill>
                    <a:srgbClr val="FF0000"/>
                  </a:solidFill>
                  <a:latin typeface="Times New Roman Italic" pitchFamily="18" charset="0"/>
                  <a:ea typeface="黑体" panose="02010609060101010101" pitchFamily="2" charset="-122"/>
                </a:rPr>
                <a:t>随堂练习</a:t>
              </a:r>
            </a:p>
          </p:txBody>
        </p:sp>
      </p:grpSp>
      <p:grpSp>
        <p:nvGrpSpPr>
          <p:cNvPr id="25610" name="组合 4"/>
          <p:cNvGrpSpPr/>
          <p:nvPr/>
        </p:nvGrpSpPr>
        <p:grpSpPr bwMode="auto">
          <a:xfrm>
            <a:off x="1803400" y="5527675"/>
            <a:ext cx="3808413" cy="839788"/>
            <a:chOff x="2773363" y="3849688"/>
            <a:chExt cx="3808412" cy="837992"/>
          </a:xfrm>
        </p:grpSpPr>
        <p:grpSp>
          <p:nvGrpSpPr>
            <p:cNvPr id="25611" name="组合 18"/>
            <p:cNvGrpSpPr/>
            <p:nvPr/>
          </p:nvGrpSpPr>
          <p:grpSpPr bwMode="auto">
            <a:xfrm>
              <a:off x="2773363" y="3849688"/>
              <a:ext cx="735012" cy="735012"/>
              <a:chOff x="2513013" y="4183063"/>
              <a:chExt cx="735012" cy="735012"/>
            </a:xfrm>
          </p:grpSpPr>
          <p:sp>
            <p:nvSpPr>
              <p:cNvPr id="25612" name="椭圆 30"/>
              <p:cNvSpPr>
                <a:spLocks noChangeArrowheads="1"/>
              </p:cNvSpPr>
              <p:nvPr/>
            </p:nvSpPr>
            <p:spPr bwMode="auto">
              <a:xfrm>
                <a:off x="2513013" y="4183063"/>
                <a:ext cx="735012" cy="73501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lnSpc>
                    <a:spcPct val="150000"/>
                  </a:lnSpc>
                </a:pPr>
                <a:endParaRPr lang="zh-CN" altLang="en-US" sz="2800">
                  <a:solidFill>
                    <a:srgbClr val="FFFFFF"/>
                  </a:solidFill>
                  <a:latin typeface="Times New Roman Italic" pitchFamily="18" charset="0"/>
                  <a:ea typeface="黑体" panose="02010609060101010101" pitchFamily="2" charset="-122"/>
                </a:endParaRPr>
              </a:p>
            </p:txBody>
          </p:sp>
          <p:sp>
            <p:nvSpPr>
              <p:cNvPr id="25613" name="椭圆 34"/>
              <p:cNvSpPr>
                <a:spLocks noChangeArrowheads="1"/>
              </p:cNvSpPr>
              <p:nvPr/>
            </p:nvSpPr>
            <p:spPr bwMode="auto">
              <a:xfrm>
                <a:off x="2565400" y="4227513"/>
                <a:ext cx="630238" cy="630237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2800">
                    <a:solidFill>
                      <a:srgbClr val="FFFFFF"/>
                    </a:solidFill>
                    <a:latin typeface="Times New Roman Italic" pitchFamily="18" charset="0"/>
                    <a:ea typeface="黑体" panose="02010609060101010101" pitchFamily="2" charset="-122"/>
                  </a:rPr>
                  <a:t>06</a:t>
                </a:r>
              </a:p>
            </p:txBody>
          </p:sp>
        </p:grpSp>
        <p:sp>
          <p:nvSpPr>
            <p:cNvPr id="25614" name="文本框 38"/>
            <p:cNvSpPr txBox="1">
              <a:spLocks noChangeArrowheads="1"/>
            </p:cNvSpPr>
            <p:nvPr/>
          </p:nvSpPr>
          <p:spPr bwMode="auto">
            <a:xfrm>
              <a:off x="3508375" y="4032250"/>
              <a:ext cx="3073400" cy="655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2800">
                  <a:solidFill>
                    <a:srgbClr val="FF0000"/>
                  </a:solidFill>
                  <a:latin typeface="Times New Roman Italic" pitchFamily="18" charset="0"/>
                  <a:ea typeface="黑体" panose="02010609060101010101" pitchFamily="2" charset="-122"/>
                </a:rPr>
                <a:t>课堂小结</a:t>
              </a:r>
            </a:p>
          </p:txBody>
        </p:sp>
      </p:grpSp>
      <p:grpSp>
        <p:nvGrpSpPr>
          <p:cNvPr id="25615" name="组合 2"/>
          <p:cNvGrpSpPr/>
          <p:nvPr/>
        </p:nvGrpSpPr>
        <p:grpSpPr bwMode="auto">
          <a:xfrm>
            <a:off x="3321050" y="2795588"/>
            <a:ext cx="3802063" cy="777875"/>
            <a:chOff x="3709988" y="2103438"/>
            <a:chExt cx="3802062" cy="778133"/>
          </a:xfrm>
        </p:grpSpPr>
        <p:sp>
          <p:nvSpPr>
            <p:cNvPr id="25616" name="椭圆 28"/>
            <p:cNvSpPr>
              <a:spLocks noChangeArrowheads="1"/>
            </p:cNvSpPr>
            <p:nvPr/>
          </p:nvSpPr>
          <p:spPr bwMode="auto">
            <a:xfrm>
              <a:off x="3709988" y="2103438"/>
              <a:ext cx="736600" cy="7366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150000"/>
                </a:lnSpc>
              </a:pPr>
              <a:endParaRPr lang="zh-CN" altLang="en-US" sz="2800">
                <a:solidFill>
                  <a:srgbClr val="FFFFFF"/>
                </a:solidFill>
                <a:latin typeface="Times New Roman Italic" pitchFamily="18" charset="0"/>
                <a:ea typeface="黑体" panose="02010609060101010101" pitchFamily="2" charset="-122"/>
              </a:endParaRPr>
            </a:p>
          </p:txBody>
        </p:sp>
        <p:sp>
          <p:nvSpPr>
            <p:cNvPr id="25617" name="椭圆 32"/>
            <p:cNvSpPr>
              <a:spLocks noChangeArrowheads="1"/>
            </p:cNvSpPr>
            <p:nvPr/>
          </p:nvSpPr>
          <p:spPr bwMode="auto">
            <a:xfrm>
              <a:off x="3762375" y="2157413"/>
              <a:ext cx="630238" cy="62865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 anchor="ctr"/>
            <a:lstStyle/>
            <a:p>
              <a:pPr algn="ctr">
                <a:lnSpc>
                  <a:spcPct val="150000"/>
                </a:lnSpc>
              </a:pPr>
              <a:r>
                <a:rPr lang="en-US" altLang="zh-CN" sz="2800">
                  <a:solidFill>
                    <a:srgbClr val="FFFFFF"/>
                  </a:solidFill>
                  <a:latin typeface="Times New Roman Italic" pitchFamily="18" charset="0"/>
                  <a:ea typeface="黑体" panose="02010609060101010101" pitchFamily="2" charset="-122"/>
                </a:rPr>
                <a:t>03</a:t>
              </a:r>
            </a:p>
          </p:txBody>
        </p:sp>
        <p:sp>
          <p:nvSpPr>
            <p:cNvPr id="25618" name="文本框 37"/>
            <p:cNvSpPr txBox="1">
              <a:spLocks noChangeArrowheads="1"/>
            </p:cNvSpPr>
            <p:nvPr/>
          </p:nvSpPr>
          <p:spPr bwMode="auto">
            <a:xfrm>
              <a:off x="4438650" y="2224725"/>
              <a:ext cx="3073400" cy="656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2800">
                  <a:solidFill>
                    <a:srgbClr val="FF0000"/>
                  </a:solidFill>
                  <a:latin typeface="Times New Roman Italic" pitchFamily="18" charset="0"/>
                  <a:ea typeface="黑体" panose="02010609060101010101" pitchFamily="2" charset="-122"/>
                </a:rPr>
                <a:t>新知探究</a:t>
              </a:r>
            </a:p>
          </p:txBody>
        </p:sp>
      </p:grpSp>
      <p:grpSp>
        <p:nvGrpSpPr>
          <p:cNvPr id="25619" name="组合 2"/>
          <p:cNvGrpSpPr/>
          <p:nvPr/>
        </p:nvGrpSpPr>
        <p:grpSpPr bwMode="auto">
          <a:xfrm>
            <a:off x="3822700" y="1879600"/>
            <a:ext cx="3808413" cy="776288"/>
            <a:chOff x="3709988" y="2103438"/>
            <a:chExt cx="3808412" cy="776826"/>
          </a:xfrm>
        </p:grpSpPr>
        <p:sp>
          <p:nvSpPr>
            <p:cNvPr id="25620" name="椭圆 28"/>
            <p:cNvSpPr>
              <a:spLocks noChangeArrowheads="1"/>
            </p:cNvSpPr>
            <p:nvPr/>
          </p:nvSpPr>
          <p:spPr bwMode="auto">
            <a:xfrm>
              <a:off x="3709988" y="2103438"/>
              <a:ext cx="736600" cy="7366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150000"/>
                </a:lnSpc>
              </a:pPr>
              <a:endParaRPr lang="zh-CN" altLang="en-US" sz="2800">
                <a:solidFill>
                  <a:srgbClr val="FFFFFF"/>
                </a:solidFill>
                <a:latin typeface="Times New Roman Italic" pitchFamily="18" charset="0"/>
                <a:ea typeface="黑体" panose="02010609060101010101" pitchFamily="2" charset="-122"/>
              </a:endParaRPr>
            </a:p>
          </p:txBody>
        </p:sp>
        <p:sp>
          <p:nvSpPr>
            <p:cNvPr id="25621" name="椭圆 32"/>
            <p:cNvSpPr>
              <a:spLocks noChangeArrowheads="1"/>
            </p:cNvSpPr>
            <p:nvPr/>
          </p:nvSpPr>
          <p:spPr bwMode="auto">
            <a:xfrm>
              <a:off x="3762375" y="2157413"/>
              <a:ext cx="630238" cy="62865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 anchor="ctr"/>
            <a:lstStyle/>
            <a:p>
              <a:pPr algn="ctr">
                <a:lnSpc>
                  <a:spcPct val="150000"/>
                </a:lnSpc>
              </a:pPr>
              <a:r>
                <a:rPr lang="en-US" altLang="zh-CN" sz="2800">
                  <a:solidFill>
                    <a:srgbClr val="FFFFFF"/>
                  </a:solidFill>
                  <a:latin typeface="Times New Roman Italic" pitchFamily="18" charset="0"/>
                  <a:ea typeface="黑体" panose="02010609060101010101" pitchFamily="2" charset="-122"/>
                </a:rPr>
                <a:t>02</a:t>
              </a:r>
            </a:p>
          </p:txBody>
        </p:sp>
        <p:sp>
          <p:nvSpPr>
            <p:cNvPr id="25622" name="文本框 37"/>
            <p:cNvSpPr txBox="1">
              <a:spLocks noChangeArrowheads="1"/>
            </p:cNvSpPr>
            <p:nvPr/>
          </p:nvSpPr>
          <p:spPr bwMode="auto">
            <a:xfrm>
              <a:off x="4445000" y="2223418"/>
              <a:ext cx="3073400" cy="656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2800">
                  <a:solidFill>
                    <a:srgbClr val="FF0000"/>
                  </a:solidFill>
                  <a:latin typeface="Times New Roman Italic" pitchFamily="18" charset="0"/>
                  <a:ea typeface="黑体" panose="02010609060101010101" pitchFamily="2" charset="-122"/>
                </a:rPr>
                <a:t>旧知回顾</a:t>
              </a:r>
            </a:p>
          </p:txBody>
        </p:sp>
      </p:grpSp>
      <p:grpSp>
        <p:nvGrpSpPr>
          <p:cNvPr id="25623" name="组合 2"/>
          <p:cNvGrpSpPr/>
          <p:nvPr/>
        </p:nvGrpSpPr>
        <p:grpSpPr bwMode="auto">
          <a:xfrm>
            <a:off x="2819400" y="3711575"/>
            <a:ext cx="3802063" cy="777875"/>
            <a:chOff x="3709988" y="2103438"/>
            <a:chExt cx="3802062" cy="778133"/>
          </a:xfrm>
        </p:grpSpPr>
        <p:sp>
          <p:nvSpPr>
            <p:cNvPr id="25624" name="椭圆 28"/>
            <p:cNvSpPr>
              <a:spLocks noChangeArrowheads="1"/>
            </p:cNvSpPr>
            <p:nvPr/>
          </p:nvSpPr>
          <p:spPr bwMode="auto">
            <a:xfrm>
              <a:off x="3709988" y="2103438"/>
              <a:ext cx="736600" cy="7366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150000"/>
                </a:lnSpc>
              </a:pPr>
              <a:endParaRPr lang="zh-CN" altLang="en-US" sz="2800">
                <a:solidFill>
                  <a:srgbClr val="FFFFFF"/>
                </a:solidFill>
                <a:latin typeface="Times New Roman Italic" pitchFamily="18" charset="0"/>
                <a:ea typeface="黑体" panose="02010609060101010101" pitchFamily="2" charset="-122"/>
              </a:endParaRPr>
            </a:p>
          </p:txBody>
        </p:sp>
        <p:sp>
          <p:nvSpPr>
            <p:cNvPr id="25625" name="椭圆 32"/>
            <p:cNvSpPr>
              <a:spLocks noChangeArrowheads="1"/>
            </p:cNvSpPr>
            <p:nvPr/>
          </p:nvSpPr>
          <p:spPr bwMode="auto">
            <a:xfrm>
              <a:off x="3762375" y="2157413"/>
              <a:ext cx="630238" cy="62865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 anchor="ctr"/>
            <a:lstStyle/>
            <a:p>
              <a:pPr algn="ctr">
                <a:lnSpc>
                  <a:spcPct val="150000"/>
                </a:lnSpc>
              </a:pPr>
              <a:r>
                <a:rPr lang="en-US" altLang="zh-CN" sz="2800">
                  <a:solidFill>
                    <a:srgbClr val="FFFFFF"/>
                  </a:solidFill>
                  <a:latin typeface="Times New Roman Italic" pitchFamily="18" charset="0"/>
                  <a:ea typeface="黑体" panose="02010609060101010101" pitchFamily="2" charset="-122"/>
                </a:rPr>
                <a:t>04</a:t>
              </a:r>
            </a:p>
          </p:txBody>
        </p:sp>
        <p:sp>
          <p:nvSpPr>
            <p:cNvPr id="25626" name="文本框 37"/>
            <p:cNvSpPr txBox="1">
              <a:spLocks noChangeArrowheads="1"/>
            </p:cNvSpPr>
            <p:nvPr/>
          </p:nvSpPr>
          <p:spPr bwMode="auto">
            <a:xfrm>
              <a:off x="4438650" y="2224725"/>
              <a:ext cx="3073400" cy="656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2800">
                  <a:solidFill>
                    <a:srgbClr val="FF0000"/>
                  </a:solidFill>
                  <a:latin typeface="Times New Roman Italic" pitchFamily="18" charset="0"/>
                  <a:ea typeface="黑体" panose="02010609060101010101" pitchFamily="2" charset="-122"/>
                </a:rPr>
                <a:t>例题精讲</a:t>
              </a:r>
            </a:p>
          </p:txBody>
        </p:sp>
      </p:grpSp>
    </p:spTree>
  </p:cSld>
  <p:clrMapOvr>
    <a:masterClrMapping/>
  </p:clrMapOvr>
  <p:transition spd="slow">
    <p:randomBar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Text Box 2"/>
          <p:cNvSpPr txBox="1">
            <a:spLocks noChangeArrowheads="1"/>
          </p:cNvSpPr>
          <p:nvPr/>
        </p:nvSpPr>
        <p:spPr bwMode="auto">
          <a:xfrm>
            <a:off x="990600" y="1458913"/>
            <a:ext cx="2971800" cy="8175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kumimoji="1" lang="zh-CN" altLang="en-US" sz="36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 Italic" pitchFamily="18" charset="0"/>
                <a:ea typeface="黑体" panose="02010609060101010101" pitchFamily="2" charset="-122"/>
                <a:sym typeface="+mn-ea"/>
              </a:rPr>
              <a:t>作业：</a:t>
            </a:r>
          </a:p>
        </p:txBody>
      </p:sp>
      <p:sp>
        <p:nvSpPr>
          <p:cNvPr id="154627" name="Text Box 3"/>
          <p:cNvSpPr txBox="1">
            <a:spLocks noChangeArrowheads="1"/>
          </p:cNvSpPr>
          <p:nvPr/>
        </p:nvSpPr>
        <p:spPr bwMode="auto">
          <a:xfrm>
            <a:off x="1830388" y="2774950"/>
            <a:ext cx="2368550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800" b="1">
                <a:latin typeface="Times New Roman Italic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1.</a:t>
            </a:r>
            <a:r>
              <a:rPr lang="zh-CN" altLang="en-US" sz="2800" b="1">
                <a:latin typeface="Times New Roman Italic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练习</a:t>
            </a:r>
            <a:r>
              <a:rPr lang="en-US" altLang="zh-CN" sz="2800" b="1">
                <a:latin typeface="Times New Roman Italic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T1,2</a:t>
            </a:r>
          </a:p>
        </p:txBody>
      </p:sp>
      <p:sp>
        <p:nvSpPr>
          <p:cNvPr id="154628" name="Text Box 4"/>
          <p:cNvSpPr txBox="1">
            <a:spLocks noChangeArrowheads="1"/>
          </p:cNvSpPr>
          <p:nvPr/>
        </p:nvSpPr>
        <p:spPr bwMode="auto">
          <a:xfrm>
            <a:off x="1830388" y="3783013"/>
            <a:ext cx="5141912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800" b="1">
                <a:latin typeface="Times New Roman Italic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2.</a:t>
            </a:r>
            <a:r>
              <a:rPr lang="zh-CN" altLang="en-US" sz="2800" b="1">
                <a:latin typeface="Times New Roman Italic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编一道求加权平均数的题目。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4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4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6" grpId="0"/>
      <p:bldP spid="154627" grpId="0" build="allAtOnce"/>
      <p:bldP spid="1546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68375" y="1738313"/>
            <a:ext cx="7075488" cy="267811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04800" eaLnBrk="0" hangingPunct="0">
              <a:lnSpc>
                <a:spcPct val="15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zh-CN" sz="2800" kern="100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  1.</a:t>
            </a:r>
            <a:r>
              <a:rPr lang="zh-CN" altLang="zh-CN" sz="2800" kern="100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掌握加权平均数的概念，利用公式计算加权平均数；</a:t>
            </a:r>
            <a:endParaRPr lang="zh-CN" altLang="zh-CN" sz="2800" kern="100" dirty="0"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pPr indent="304800" eaLnBrk="0" hangingPunct="0">
              <a:lnSpc>
                <a:spcPct val="15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zh-CN" sz="2800" kern="100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  2.</a:t>
            </a:r>
            <a:r>
              <a:rPr lang="zh-CN" altLang="zh-CN" sz="2800" kern="100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了解平均数是反映一组数据的集中趋势。</a:t>
            </a:r>
            <a:endParaRPr lang="zh-CN" altLang="zh-CN" sz="2800" kern="100" dirty="0"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76" descr="图片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3188" y="5108575"/>
            <a:ext cx="1857375" cy="158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069" name="Text Box 77"/>
          <p:cNvSpPr txBox="1">
            <a:spLocks noChangeArrowheads="1"/>
          </p:cNvSpPr>
          <p:nvPr/>
        </p:nvSpPr>
        <p:spPr bwMode="auto">
          <a:xfrm>
            <a:off x="1420813" y="1195388"/>
            <a:ext cx="6672262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b="1" dirty="0">
                <a:latin typeface="Times New Roman Italic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        </a:t>
            </a:r>
            <a:r>
              <a:rPr lang="en-US" altLang="zh-CN" sz="2800" b="1" dirty="0">
                <a:latin typeface="Times New Roman Italic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1.</a:t>
            </a:r>
            <a:r>
              <a:rPr lang="zh-CN" altLang="en-US" sz="2800" b="1" dirty="0">
                <a:latin typeface="Times New Roman Italic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我们过去已经学过平均数</a:t>
            </a:r>
            <a:r>
              <a:rPr lang="en-US" altLang="zh-CN" sz="2800" b="1" dirty="0">
                <a:latin typeface="Times New Roman Italic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,</a:t>
            </a:r>
            <a:r>
              <a:rPr lang="zh-CN" altLang="en-US" sz="2800" b="1" dirty="0">
                <a:latin typeface="Times New Roman Italic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你能举例</a:t>
            </a:r>
            <a:endParaRPr lang="en-US" altLang="zh-CN" sz="2800" b="1" dirty="0">
              <a:latin typeface="Times New Roman Italic" pitchFamily="18" charset="0"/>
              <a:ea typeface="黑体" panose="02010609060101010101" pitchFamily="2" charset="-122"/>
              <a:sym typeface="Wingdings" panose="05000000000000000000" pitchFamily="2" charset="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800" b="1" dirty="0">
                <a:latin typeface="Times New Roman Italic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说明如何计算一组数据的平均数吗？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800" b="1" dirty="0">
                <a:latin typeface="Times New Roman Italic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          </a:t>
            </a:r>
          </a:p>
          <a:p>
            <a:pPr eaLnBrk="1" hangingPunct="1">
              <a:lnSpc>
                <a:spcPct val="150000"/>
              </a:lnSpc>
            </a:pPr>
            <a:endParaRPr lang="zh-CN" altLang="en-US" sz="2800" b="1" dirty="0">
              <a:latin typeface="Times New Roman Italic" pitchFamily="18" charset="0"/>
              <a:ea typeface="黑体" panose="02010609060101010101" pitchFamily="2" charset="-122"/>
              <a:sym typeface="Wingdings" panose="05000000000000000000" pitchFamily="2" charset="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800" b="1" dirty="0">
                <a:latin typeface="Times New Roman Italic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        </a:t>
            </a:r>
            <a:r>
              <a:rPr lang="en-US" altLang="zh-CN" sz="2800" b="1" dirty="0">
                <a:latin typeface="Times New Roman Italic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2.</a:t>
            </a:r>
            <a:r>
              <a:rPr lang="zh-CN" altLang="en-US" sz="2800" b="1" dirty="0">
                <a:latin typeface="Times New Roman Italic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如果已知一组数据为</a:t>
            </a:r>
            <a:r>
              <a:rPr lang="en-US" altLang="zh-CN" sz="2800" b="1" i="1" dirty="0">
                <a:latin typeface="Times New Roman Italic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x</a:t>
            </a:r>
            <a:r>
              <a:rPr lang="en-US" altLang="zh-CN" sz="2800" b="1" baseline="-25000" dirty="0">
                <a:latin typeface="Times New Roman Italic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1</a:t>
            </a:r>
            <a:r>
              <a:rPr lang="en-US" altLang="zh-CN" sz="2800" b="1" dirty="0">
                <a:latin typeface="Times New Roman Italic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,   </a:t>
            </a:r>
            <a:r>
              <a:rPr lang="en-US" altLang="zh-CN" sz="2800" b="1" i="1" dirty="0">
                <a:latin typeface="Times New Roman Italic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x</a:t>
            </a:r>
            <a:r>
              <a:rPr lang="en-US" altLang="zh-CN" sz="2800" b="1" baseline="-25000" dirty="0">
                <a:latin typeface="Times New Roman Italic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2</a:t>
            </a:r>
            <a:r>
              <a:rPr lang="en-US" altLang="zh-CN" sz="2800" b="1" dirty="0">
                <a:latin typeface="Times New Roman Italic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,  …,  </a:t>
            </a:r>
            <a:r>
              <a:rPr lang="en-US" altLang="zh-CN" sz="2800" b="1" i="1" dirty="0" err="1">
                <a:latin typeface="Times New Roman Italic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x</a:t>
            </a:r>
            <a:r>
              <a:rPr lang="en-US" altLang="zh-CN" sz="2800" b="1" i="1" baseline="-25000" dirty="0" err="1">
                <a:latin typeface="Times New Roman Italic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n</a:t>
            </a:r>
            <a:r>
              <a:rPr lang="en-US" altLang="zh-CN" sz="2800" b="1" dirty="0">
                <a:latin typeface="Times New Roman Italic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,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800" b="1" dirty="0">
                <a:latin typeface="Times New Roman Italic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这组数据的平均数应该怎样计算？</a:t>
            </a:r>
          </a:p>
        </p:txBody>
      </p:sp>
      <p:sp>
        <p:nvSpPr>
          <p:cNvPr id="85078" name="Rectangle 86"/>
          <p:cNvSpPr>
            <a:spLocks noChangeArrowheads="1"/>
          </p:cNvSpPr>
          <p:nvPr/>
        </p:nvSpPr>
        <p:spPr bwMode="auto">
          <a:xfrm>
            <a:off x="1420813" y="2549525"/>
            <a:ext cx="6427787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latin typeface="Times New Roman Italic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        数据</a:t>
            </a:r>
            <a:r>
              <a:rPr lang="en-US" altLang="zh-CN" sz="2800" b="1" dirty="0">
                <a:latin typeface="Times New Roman Italic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2</a:t>
            </a:r>
            <a:r>
              <a:rPr lang="zh-CN" altLang="en-US" sz="2800" b="1" dirty="0">
                <a:latin typeface="Times New Roman Italic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、</a:t>
            </a:r>
            <a:r>
              <a:rPr lang="en-US" altLang="zh-CN" sz="2800" b="1" dirty="0">
                <a:latin typeface="Times New Roman Italic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3</a:t>
            </a:r>
            <a:r>
              <a:rPr lang="zh-CN" altLang="en-US" sz="2800" b="1" dirty="0">
                <a:latin typeface="Times New Roman Italic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、</a:t>
            </a:r>
            <a:r>
              <a:rPr lang="en-US" altLang="zh-CN" sz="2800" b="1" dirty="0">
                <a:latin typeface="Times New Roman Italic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4</a:t>
            </a:r>
            <a:r>
              <a:rPr lang="zh-CN" altLang="en-US" sz="2800" b="1" dirty="0">
                <a:latin typeface="Times New Roman Italic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、</a:t>
            </a:r>
            <a:r>
              <a:rPr lang="en-US" altLang="zh-CN" sz="2800" b="1" dirty="0">
                <a:latin typeface="Times New Roman Italic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1</a:t>
            </a:r>
            <a:r>
              <a:rPr lang="zh-CN" altLang="en-US" sz="2800" b="1" dirty="0">
                <a:latin typeface="Times New Roman Italic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、</a:t>
            </a:r>
            <a:r>
              <a:rPr lang="en-US" altLang="zh-CN" sz="2800" b="1" dirty="0">
                <a:latin typeface="Times New Roman Italic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2</a:t>
            </a:r>
            <a:r>
              <a:rPr lang="zh-CN" altLang="en-US" sz="2800" b="1" dirty="0">
                <a:latin typeface="Times New Roman Italic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的平均数</a:t>
            </a:r>
            <a:r>
              <a:rPr lang="en-US" altLang="zh-CN" sz="2800" b="1" dirty="0">
                <a:latin typeface="Times New Roman Italic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_____,</a:t>
            </a:r>
            <a:r>
              <a:rPr lang="zh-CN" altLang="en-US" sz="2800" b="1" dirty="0">
                <a:latin typeface="Times New Roman Italic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这个平均数叫做</a:t>
            </a:r>
            <a:r>
              <a:rPr lang="en-US" altLang="zh-CN" sz="2800" b="1" dirty="0">
                <a:latin typeface="Times New Roman Italic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_____.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5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5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7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636588" y="2854325"/>
            <a:ext cx="7704137" cy="130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dirty="0">
                <a:latin typeface="Times New Roman Italic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       </a:t>
            </a:r>
            <a:r>
              <a:rPr lang="zh-CN" altLang="en-US" sz="2800" b="1" dirty="0">
                <a:latin typeface="Times New Roman Italic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日常生活中，我们常用平均数表示一组数据的“</a:t>
            </a:r>
            <a:r>
              <a:rPr lang="zh-CN" altLang="en-US" sz="2800" b="1" dirty="0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平均水平</a:t>
            </a:r>
            <a:r>
              <a:rPr lang="zh-CN" altLang="en-US" sz="2800" b="1" dirty="0">
                <a:latin typeface="Times New Roman Italic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”。</a:t>
            </a:r>
          </a:p>
        </p:txBody>
      </p:sp>
      <p:pic>
        <p:nvPicPr>
          <p:cNvPr id="29698" name="Picture 12" descr="图片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7258050" y="4791075"/>
            <a:ext cx="1649413" cy="158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组合 5"/>
          <p:cNvGrpSpPr/>
          <p:nvPr/>
        </p:nvGrpSpPr>
        <p:grpSpPr bwMode="auto">
          <a:xfrm>
            <a:off x="636588" y="962025"/>
            <a:ext cx="7100887" cy="1892300"/>
            <a:chOff x="636588" y="961549"/>
            <a:chExt cx="7101312" cy="1892776"/>
          </a:xfrm>
        </p:grpSpPr>
        <p:grpSp>
          <p:nvGrpSpPr>
            <p:cNvPr id="29700" name="组合 3"/>
            <p:cNvGrpSpPr/>
            <p:nvPr/>
          </p:nvGrpSpPr>
          <p:grpSpPr bwMode="auto">
            <a:xfrm>
              <a:off x="636588" y="961549"/>
              <a:ext cx="6744600" cy="1892776"/>
              <a:chOff x="636588" y="961549"/>
              <a:chExt cx="6744600" cy="1892776"/>
            </a:xfrm>
          </p:grpSpPr>
          <p:sp>
            <p:nvSpPr>
              <p:cNvPr id="29701" name="Text Box 3"/>
              <p:cNvSpPr txBox="1">
                <a:spLocks noChangeArrowheads="1"/>
              </p:cNvSpPr>
              <p:nvPr/>
            </p:nvSpPr>
            <p:spPr bwMode="auto">
              <a:xfrm>
                <a:off x="703312" y="961549"/>
                <a:ext cx="6677876" cy="6568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50000"/>
                  </a:lnSpc>
                </a:pPr>
                <a:r>
                  <a:rPr lang="zh-CN" altLang="en-US" sz="2800" b="1" dirty="0">
                    <a:latin typeface="Times New Roman Italic" pitchFamily="18" charset="0"/>
                    <a:ea typeface="黑体" panose="02010609060101010101" pitchFamily="2" charset="-122"/>
                    <a:sym typeface="Wingdings" panose="05000000000000000000" pitchFamily="2" charset="2"/>
                  </a:rPr>
                  <a:t>        一组数据</a:t>
                </a:r>
                <a:r>
                  <a:rPr lang="en-US" altLang="zh-CN" sz="2800" b="1" dirty="0">
                    <a:latin typeface="Times New Roman Italic" pitchFamily="18" charset="0"/>
                    <a:ea typeface="黑体" panose="02010609060101010101" pitchFamily="2" charset="-122"/>
                    <a:sym typeface="Wingdings" panose="05000000000000000000" pitchFamily="2" charset="2"/>
                  </a:rPr>
                  <a:t>x</a:t>
                </a:r>
                <a:r>
                  <a:rPr lang="en-US" altLang="zh-CN" sz="2800" b="1" baseline="-25000" dirty="0">
                    <a:latin typeface="Times New Roman Italic" pitchFamily="18" charset="0"/>
                    <a:ea typeface="黑体" panose="02010609060101010101" pitchFamily="2" charset="-122"/>
                    <a:sym typeface="Wingdings" panose="05000000000000000000" pitchFamily="2" charset="2"/>
                  </a:rPr>
                  <a:t>1 </a:t>
                </a:r>
                <a:r>
                  <a:rPr lang="zh-CN" altLang="en-US" sz="2800" b="1" dirty="0">
                    <a:latin typeface="Times New Roman Italic" pitchFamily="18" charset="0"/>
                    <a:ea typeface="黑体" panose="02010609060101010101" pitchFamily="2" charset="-122"/>
                    <a:sym typeface="Wingdings" panose="05000000000000000000" pitchFamily="2" charset="2"/>
                  </a:rPr>
                  <a:t>，</a:t>
                </a:r>
                <a:r>
                  <a:rPr lang="en-US" altLang="zh-CN" sz="2800" b="1" dirty="0">
                    <a:latin typeface="Times New Roman Italic" pitchFamily="18" charset="0"/>
                    <a:ea typeface="黑体" panose="02010609060101010101" pitchFamily="2" charset="-122"/>
                    <a:sym typeface="Wingdings" panose="05000000000000000000" pitchFamily="2" charset="2"/>
                  </a:rPr>
                  <a:t>x</a:t>
                </a:r>
                <a:r>
                  <a:rPr lang="en-US" altLang="zh-CN" sz="2800" b="1" baseline="-25000" dirty="0">
                    <a:latin typeface="Times New Roman Italic" pitchFamily="18" charset="0"/>
                    <a:ea typeface="黑体" panose="02010609060101010101" pitchFamily="2" charset="-122"/>
                    <a:sym typeface="Wingdings" panose="05000000000000000000" pitchFamily="2" charset="2"/>
                  </a:rPr>
                  <a:t>2</a:t>
                </a:r>
                <a:r>
                  <a:rPr lang="en-US" altLang="zh-CN" sz="2800" b="1" dirty="0">
                    <a:latin typeface="Times New Roman Italic" pitchFamily="18" charset="0"/>
                    <a:ea typeface="黑体" panose="02010609060101010101" pitchFamily="2" charset="-122"/>
                    <a:sym typeface="Wingdings" panose="05000000000000000000" pitchFamily="2" charset="2"/>
                  </a:rPr>
                  <a:t> </a:t>
                </a:r>
                <a:r>
                  <a:rPr lang="zh-CN" altLang="en-US" sz="2800" b="1" dirty="0">
                    <a:latin typeface="Times New Roman Italic" pitchFamily="18" charset="0"/>
                    <a:ea typeface="黑体" panose="02010609060101010101" pitchFamily="2" charset="-122"/>
                    <a:sym typeface="Wingdings" panose="05000000000000000000" pitchFamily="2" charset="2"/>
                  </a:rPr>
                  <a:t>，</a:t>
                </a:r>
                <a:r>
                  <a:rPr lang="en-US" altLang="zh-CN" sz="2800" b="1" dirty="0">
                    <a:latin typeface="Times New Roman Italic" pitchFamily="18" charset="0"/>
                    <a:ea typeface="黑体" panose="02010609060101010101" pitchFamily="2" charset="-122"/>
                    <a:sym typeface="Wingdings" panose="05000000000000000000" pitchFamily="2" charset="2"/>
                  </a:rPr>
                  <a:t>… </a:t>
                </a:r>
                <a:r>
                  <a:rPr lang="zh-CN" altLang="en-US" sz="2800" b="1" dirty="0">
                    <a:latin typeface="Times New Roman Italic" pitchFamily="18" charset="0"/>
                    <a:ea typeface="黑体" panose="02010609060101010101" pitchFamily="2" charset="-122"/>
                    <a:sym typeface="Wingdings" panose="05000000000000000000" pitchFamily="2" charset="2"/>
                  </a:rPr>
                  <a:t>，</a:t>
                </a:r>
                <a:r>
                  <a:rPr lang="en-US" altLang="zh-CN" sz="2800" b="1" dirty="0" err="1">
                    <a:latin typeface="Times New Roman Italic" pitchFamily="18" charset="0"/>
                    <a:ea typeface="黑体" panose="02010609060101010101" pitchFamily="2" charset="-122"/>
                    <a:sym typeface="Wingdings" panose="05000000000000000000" pitchFamily="2" charset="2"/>
                  </a:rPr>
                  <a:t>x</a:t>
                </a:r>
                <a:r>
                  <a:rPr lang="en-US" altLang="zh-CN" sz="2800" b="1" baseline="-25000" dirty="0" err="1">
                    <a:latin typeface="Times New Roman Italic" pitchFamily="18" charset="0"/>
                    <a:ea typeface="黑体" panose="02010609060101010101" pitchFamily="2" charset="-122"/>
                    <a:sym typeface="Wingdings" panose="05000000000000000000" pitchFamily="2" charset="2"/>
                  </a:rPr>
                  <a:t>n</a:t>
                </a:r>
                <a:r>
                  <a:rPr lang="zh-CN" altLang="en-US" sz="2800" b="1" dirty="0">
                    <a:latin typeface="Times New Roman Italic" pitchFamily="18" charset="0"/>
                    <a:ea typeface="黑体" panose="02010609060101010101" pitchFamily="2" charset="-122"/>
                    <a:sym typeface="Wingdings" panose="05000000000000000000" pitchFamily="2" charset="2"/>
                  </a:rPr>
                  <a:t>的平均数为            </a:t>
                </a:r>
              </a:p>
            </p:txBody>
          </p:sp>
          <p:graphicFrame>
            <p:nvGraphicFramePr>
              <p:cNvPr id="29702" name="Object 5"/>
              <p:cNvGraphicFramePr>
                <a:graphicFrameLocks noChangeAspect="1"/>
              </p:cNvGraphicFramePr>
              <p:nvPr/>
            </p:nvGraphicFramePr>
            <p:xfrm>
              <a:off x="636588" y="1784350"/>
              <a:ext cx="4344987" cy="10699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9714" r:id="rId5" imgW="1651000" imgH="406400" progId="Equation.DSMT4">
                      <p:embed/>
                    </p:oleObj>
                  </mc:Choice>
                  <mc:Fallback>
                    <p:oleObj r:id="rId5" imgW="1651000" imgH="406400" progId="Equation.DSMT4">
                      <p:embed/>
                      <p:pic>
                        <p:nvPicPr>
                          <p:cNvPr id="0" name="Object 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36588" y="1784350"/>
                            <a:ext cx="4344987" cy="10699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38100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29703" name="组合 4"/>
            <p:cNvGrpSpPr/>
            <p:nvPr/>
          </p:nvGrpSpPr>
          <p:grpSpPr bwMode="auto">
            <a:xfrm>
              <a:off x="4981575" y="1824033"/>
              <a:ext cx="2756325" cy="656846"/>
              <a:chOff x="703312" y="2854557"/>
              <a:chExt cx="2756325" cy="656846"/>
            </a:xfrm>
          </p:grpSpPr>
          <p:sp>
            <p:nvSpPr>
              <p:cNvPr id="29704" name="Text Box 8"/>
              <p:cNvSpPr txBox="1">
                <a:spLocks noChangeArrowheads="1"/>
              </p:cNvSpPr>
              <p:nvPr/>
            </p:nvSpPr>
            <p:spPr bwMode="auto">
              <a:xfrm>
                <a:off x="703312" y="2854557"/>
                <a:ext cx="2756325" cy="6568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50000"/>
                  </a:lnSpc>
                </a:pPr>
                <a:r>
                  <a:rPr lang="zh-CN" altLang="en-US" sz="2800" b="1">
                    <a:latin typeface="Times New Roman Italic" pitchFamily="18" charset="0"/>
                    <a:ea typeface="黑体" panose="02010609060101010101" pitchFamily="2" charset="-122"/>
                    <a:sym typeface="Wingdings" panose="05000000000000000000" pitchFamily="2" charset="2"/>
                  </a:rPr>
                  <a:t>其中   </a:t>
                </a:r>
                <a:r>
                  <a:rPr lang="zh-CN" altLang="en-US" sz="2800" b="1">
                    <a:solidFill>
                      <a:srgbClr val="FF3300"/>
                    </a:solidFill>
                    <a:latin typeface="Times New Roman Italic" pitchFamily="18" charset="0"/>
                    <a:ea typeface="黑体" panose="02010609060101010101" pitchFamily="2" charset="-122"/>
                    <a:sym typeface="Wingdings" panose="05000000000000000000" pitchFamily="2" charset="2"/>
                  </a:rPr>
                  <a:t>读作</a:t>
                </a:r>
                <a:r>
                  <a:rPr lang="en-US" altLang="zh-CN" sz="2800" b="1">
                    <a:solidFill>
                      <a:srgbClr val="FF3300"/>
                    </a:solidFill>
                    <a:latin typeface="Times New Roman Italic" pitchFamily="18" charset="0"/>
                    <a:ea typeface="黑体" panose="02010609060101010101" pitchFamily="2" charset="-122"/>
                    <a:sym typeface="Wingdings" panose="05000000000000000000" pitchFamily="2" charset="2"/>
                  </a:rPr>
                  <a:t>x</a:t>
                </a:r>
                <a:r>
                  <a:rPr lang="zh-CN" altLang="en-US" sz="2800" b="1">
                    <a:solidFill>
                      <a:srgbClr val="FF3300"/>
                    </a:solidFill>
                    <a:latin typeface="Times New Roman Italic" pitchFamily="18" charset="0"/>
                    <a:ea typeface="黑体" panose="02010609060101010101" pitchFamily="2" charset="-122"/>
                    <a:sym typeface="Wingdings" panose="05000000000000000000" pitchFamily="2" charset="2"/>
                  </a:rPr>
                  <a:t>拔</a:t>
                </a:r>
                <a:r>
                  <a:rPr lang="en-US" altLang="zh-CN" sz="2800" b="1">
                    <a:solidFill>
                      <a:srgbClr val="FF3300"/>
                    </a:solidFill>
                    <a:latin typeface="Times New Roman Italic" pitchFamily="18" charset="0"/>
                    <a:ea typeface="黑体" panose="02010609060101010101" pitchFamily="2" charset="-122"/>
                    <a:sym typeface="Wingdings" panose="05000000000000000000" pitchFamily="2" charset="2"/>
                  </a:rPr>
                  <a:t>).</a:t>
                </a:r>
              </a:p>
            </p:txBody>
          </p:sp>
          <p:graphicFrame>
            <p:nvGraphicFramePr>
              <p:cNvPr id="29705" name="Object 5"/>
              <p:cNvGraphicFramePr>
                <a:graphicFrameLocks noChangeAspect="1"/>
              </p:cNvGraphicFramePr>
              <p:nvPr/>
            </p:nvGraphicFramePr>
            <p:xfrm>
              <a:off x="1419076" y="3068751"/>
              <a:ext cx="368300" cy="4333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9715" r:id="rId7" imgW="139700" imgH="165100" progId="Equation.DSMT4">
                      <p:embed/>
                    </p:oleObj>
                  </mc:Choice>
                  <mc:Fallback>
                    <p:oleObj r:id="rId7" imgW="139700" imgH="165100" progId="Equation.DSMT4">
                      <p:embed/>
                      <p:pic>
                        <p:nvPicPr>
                          <p:cNvPr id="0" name="Object 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19076" y="3068751"/>
                            <a:ext cx="368300" cy="43338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38100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39"/>
          <p:cNvSpPr txBox="1">
            <a:spLocks noChangeArrowheads="1"/>
          </p:cNvSpPr>
          <p:nvPr/>
        </p:nvSpPr>
        <p:spPr bwMode="auto">
          <a:xfrm>
            <a:off x="628650" y="2103438"/>
            <a:ext cx="7874000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-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b="1" dirty="0">
                <a:latin typeface="Times New Roman Italic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       为满足顾客的需要，某商场将</a:t>
            </a:r>
            <a:r>
              <a:rPr lang="en-US" altLang="zh-CN" sz="2800" b="1" dirty="0">
                <a:latin typeface="Times New Roman Italic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15</a:t>
            </a:r>
            <a:r>
              <a:rPr lang="zh-CN" altLang="en-US" sz="2800" b="1" dirty="0">
                <a:latin typeface="Times New Roman Italic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千克奶糖、</a:t>
            </a:r>
            <a:r>
              <a:rPr lang="en-US" altLang="zh-CN" sz="2800" b="1" dirty="0">
                <a:latin typeface="Times New Roman Italic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3</a:t>
            </a:r>
            <a:r>
              <a:rPr lang="zh-CN" altLang="en-US" sz="2800" b="1" dirty="0">
                <a:latin typeface="Times New Roman Italic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千克酥心糖和</a:t>
            </a:r>
            <a:r>
              <a:rPr lang="en-US" altLang="zh-CN" sz="2800" b="1" dirty="0">
                <a:latin typeface="Times New Roman Italic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2</a:t>
            </a:r>
            <a:r>
              <a:rPr lang="zh-CN" altLang="en-US" sz="2800" b="1" dirty="0">
                <a:latin typeface="Times New Roman Italic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千克话梅糖混合成什锦糖出售。已知奶糖的售价为每千克</a:t>
            </a:r>
            <a:r>
              <a:rPr lang="en-US" altLang="zh-CN" sz="2800" b="1" dirty="0">
                <a:latin typeface="Times New Roman Italic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40</a:t>
            </a:r>
            <a:r>
              <a:rPr lang="zh-CN" altLang="en-US" sz="2800" b="1" dirty="0">
                <a:latin typeface="Times New Roman Italic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元，酥心糖为每千克</a:t>
            </a:r>
            <a:r>
              <a:rPr lang="en-US" altLang="zh-CN" sz="2800" b="1" dirty="0">
                <a:latin typeface="Times New Roman Italic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20</a:t>
            </a:r>
            <a:r>
              <a:rPr lang="zh-CN" altLang="en-US" sz="2800" b="1" dirty="0">
                <a:latin typeface="Times New Roman Italic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元，话梅糖为每千克</a:t>
            </a:r>
            <a:r>
              <a:rPr lang="en-US" altLang="zh-CN" sz="2800" b="1" dirty="0">
                <a:latin typeface="Times New Roman Italic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15</a:t>
            </a:r>
            <a:r>
              <a:rPr lang="zh-CN" altLang="en-US" sz="2800" b="1" dirty="0">
                <a:latin typeface="Times New Roman Italic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元。混合后什锦糖的售价应为每千克多少元？</a:t>
            </a:r>
          </a:p>
        </p:txBody>
      </p:sp>
      <p:sp>
        <p:nvSpPr>
          <p:cNvPr id="31746" name="WordArt 48"/>
          <p:cNvSpPr>
            <a:spLocks noChangeArrowheads="1" noChangeShapeType="1" noTextEdit="1"/>
          </p:cNvSpPr>
          <p:nvPr/>
        </p:nvSpPr>
        <p:spPr bwMode="auto">
          <a:xfrm>
            <a:off x="393700" y="676275"/>
            <a:ext cx="2339975" cy="9080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Wave1">
              <a:avLst>
                <a:gd name="adj1" fmla="val 20000"/>
                <a:gd name="adj2" fmla="val -3037"/>
              </a:avLst>
            </a:prstTxWarp>
          </a:bodyPr>
          <a:lstStyle/>
          <a:p>
            <a:pPr algn="ctr"/>
            <a:r>
              <a:rPr lang="zh-CN" altLang="en-US" sz="2800" dirty="0">
                <a:solidFill>
                  <a:srgbClr val="FF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交流与发现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7866" name="Object 42"/>
          <p:cNvGraphicFramePr>
            <a:graphicFrameLocks noChangeAspect="1"/>
          </p:cNvGraphicFramePr>
          <p:nvPr/>
        </p:nvGraphicFramePr>
        <p:xfrm>
          <a:off x="2767013" y="4321175"/>
          <a:ext cx="3608387" cy="93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7" r:id="rId4" imgW="1524000" imgH="393700" progId="Equation.DSMT4">
                  <p:embed/>
                </p:oleObj>
              </mc:Choice>
              <mc:Fallback>
                <p:oleObj r:id="rId4" imgW="1524000" imgH="393700" progId="Equation.DSMT4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7013" y="4321175"/>
                        <a:ext cx="3608387" cy="931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组合 3"/>
          <p:cNvGrpSpPr/>
          <p:nvPr/>
        </p:nvGrpSpPr>
        <p:grpSpPr bwMode="auto">
          <a:xfrm>
            <a:off x="427038" y="3101975"/>
            <a:ext cx="1619250" cy="1924050"/>
            <a:chOff x="410246" y="1037342"/>
            <a:chExt cx="1618669" cy="1922963"/>
          </a:xfrm>
        </p:grpSpPr>
        <p:sp>
          <p:nvSpPr>
            <p:cNvPr id="33795" name="Text Box 43"/>
            <p:cNvSpPr txBox="1">
              <a:spLocks noChangeArrowheads="1"/>
            </p:cNvSpPr>
            <p:nvPr/>
          </p:nvSpPr>
          <p:spPr bwMode="auto">
            <a:xfrm>
              <a:off x="816783" y="2384057"/>
              <a:ext cx="898525" cy="576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2400" b="1">
                  <a:solidFill>
                    <a:srgbClr val="FF0000"/>
                  </a:solidFill>
                  <a:latin typeface="Times New Roman Italic" pitchFamily="18" charset="0"/>
                  <a:ea typeface="黑体" panose="02010609060101010101" pitchFamily="2" charset="-122"/>
                  <a:sym typeface="Wingdings" panose="05000000000000000000" pitchFamily="2" charset="2"/>
                </a:rPr>
                <a:t>小亮</a:t>
              </a:r>
            </a:p>
          </p:txBody>
        </p:sp>
        <p:pic>
          <p:nvPicPr>
            <p:cNvPr id="33796" name="图片 2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10246" y="1037342"/>
              <a:ext cx="1618669" cy="1652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组合 5"/>
          <p:cNvGrpSpPr/>
          <p:nvPr/>
        </p:nvGrpSpPr>
        <p:grpSpPr bwMode="auto">
          <a:xfrm>
            <a:off x="3052763" y="1584325"/>
            <a:ext cx="4802187" cy="1531938"/>
            <a:chOff x="2103571" y="1181271"/>
            <a:chExt cx="4802868" cy="1533002"/>
          </a:xfrm>
        </p:grpSpPr>
        <p:sp>
          <p:nvSpPr>
            <p:cNvPr id="2" name="云形标注 1"/>
            <p:cNvSpPr/>
            <p:nvPr/>
          </p:nvSpPr>
          <p:spPr>
            <a:xfrm>
              <a:off x="2103571" y="1181271"/>
              <a:ext cx="4802868" cy="1533002"/>
            </a:xfrm>
            <a:prstGeom prst="cloudCallout">
              <a:avLst>
                <a:gd name="adj1" fmla="val -69509"/>
                <a:gd name="adj2" fmla="val 79417"/>
              </a:avLst>
            </a:prstGeom>
            <a:gradFill flip="none" rotWithShape="1">
              <a:gsLst>
                <a:gs pos="0">
                  <a:srgbClr val="CC00FF">
                    <a:tint val="66000"/>
                    <a:satMod val="160000"/>
                  </a:srgbClr>
                </a:gs>
                <a:gs pos="50000">
                  <a:srgbClr val="CC00FF">
                    <a:tint val="44500"/>
                    <a:satMod val="160000"/>
                  </a:srgbClr>
                </a:gs>
                <a:gs pos="100000">
                  <a:srgbClr val="CC00FF">
                    <a:tint val="23500"/>
                    <a:satMod val="160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50000"/>
                </a:lnSpc>
                <a:buFontTx/>
                <a:buNone/>
                <a:defRPr/>
              </a:pPr>
              <a:endParaRPr lang="zh-CN" altLang="en-US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33799" name="矩形 4"/>
            <p:cNvSpPr>
              <a:spLocks noChangeArrowheads="1"/>
            </p:cNvSpPr>
            <p:nvPr/>
          </p:nvSpPr>
          <p:spPr bwMode="auto">
            <a:xfrm>
              <a:off x="2299522" y="1254276"/>
              <a:ext cx="4410967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lnSpc>
                  <a:spcPct val="150000"/>
                </a:lnSpc>
              </a:pPr>
              <a:r>
                <a:rPr lang="zh-CN" altLang="en-US" sz="2400" b="1" dirty="0"/>
                <a:t>        混合后每千克什锦糖的售价是</a:t>
              </a:r>
              <a:r>
                <a:rPr lang="en-US" altLang="zh-CN" sz="2400" b="1" dirty="0"/>
                <a:t>3</a:t>
              </a:r>
              <a:r>
                <a:rPr lang="zh-CN" altLang="en-US" sz="2400" b="1" dirty="0"/>
                <a:t>种糖单价的平均数</a:t>
              </a:r>
              <a:r>
                <a:rPr lang="en-US" altLang="zh-CN" sz="2400" b="1" dirty="0"/>
                <a:t>.</a:t>
              </a:r>
              <a:endParaRPr lang="zh-CN" altLang="en-US" sz="2400" b="1" dirty="0"/>
            </a:p>
          </p:txBody>
        </p:sp>
      </p:grpSp>
      <p:sp>
        <p:nvSpPr>
          <p:cNvPr id="7" name="矩形 6"/>
          <p:cNvSpPr/>
          <p:nvPr/>
        </p:nvSpPr>
        <p:spPr>
          <a:xfrm rot="20657658">
            <a:off x="5890485" y="4608658"/>
            <a:ext cx="2254274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buFontTx/>
              <a:buNone/>
              <a:defRPr/>
            </a:pPr>
            <a:r>
              <a:rPr lang="zh-CN" altLang="en-US" sz="5400" b="1" dirty="0">
                <a:ln w="6600">
                  <a:solidFill>
                    <a:schemeClr val="accent2"/>
                  </a:solidFill>
                  <a:prstDash val="solid"/>
                </a:ln>
                <a:blipFill>
                  <a:blip r:embed="rId7"/>
                  <a:tile tx="0" ty="0" sx="100000" sy="100000" flip="none" algn="tl"/>
                </a:blipFill>
                <a:effectLst>
                  <a:outerShdw dist="38100" dir="2700000" algn="tl" rotWithShape="0">
                    <a:schemeClr val="accent2"/>
                  </a:outerShdw>
                </a:effectLst>
                <a:sym typeface="+mn-ea"/>
              </a:rPr>
              <a:t>对吗？</a:t>
            </a:r>
          </a:p>
        </p:txBody>
      </p:sp>
      <p:sp>
        <p:nvSpPr>
          <p:cNvPr id="33801" name="WordArt 48"/>
          <p:cNvSpPr>
            <a:spLocks noChangeArrowheads="1" noChangeShapeType="1" noTextEdit="1"/>
          </p:cNvSpPr>
          <p:nvPr/>
        </p:nvSpPr>
        <p:spPr bwMode="auto">
          <a:xfrm>
            <a:off x="393700" y="676275"/>
            <a:ext cx="2339975" cy="9080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Wave1">
              <a:avLst>
                <a:gd name="adj1" fmla="val 20000"/>
                <a:gd name="adj2" fmla="val -3037"/>
              </a:avLst>
            </a:prstTxWarp>
          </a:bodyPr>
          <a:lstStyle/>
          <a:p>
            <a:pPr algn="ctr"/>
            <a:r>
              <a:rPr lang="zh-CN" altLang="en-US" sz="2800">
                <a:solidFill>
                  <a:srgbClr val="FF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交流与发现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7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WordArt 48"/>
          <p:cNvSpPr>
            <a:spLocks noChangeArrowheads="1" noChangeShapeType="1" noTextEdit="1"/>
          </p:cNvSpPr>
          <p:nvPr/>
        </p:nvSpPr>
        <p:spPr bwMode="auto">
          <a:xfrm>
            <a:off x="393700" y="676275"/>
            <a:ext cx="2339975" cy="9080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Wave1">
              <a:avLst>
                <a:gd name="adj1" fmla="val 20000"/>
                <a:gd name="adj2" fmla="val -3037"/>
              </a:avLst>
            </a:prstTxWarp>
          </a:bodyPr>
          <a:lstStyle/>
          <a:p>
            <a:pPr algn="ctr"/>
            <a:r>
              <a:rPr lang="zh-CN" altLang="en-US" sz="2800">
                <a:solidFill>
                  <a:srgbClr val="FF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交流与发现</a:t>
            </a:r>
          </a:p>
        </p:txBody>
      </p:sp>
      <p:grpSp>
        <p:nvGrpSpPr>
          <p:cNvPr id="6" name="组合 5"/>
          <p:cNvGrpSpPr/>
          <p:nvPr/>
        </p:nvGrpSpPr>
        <p:grpSpPr bwMode="auto">
          <a:xfrm>
            <a:off x="2446338" y="1212850"/>
            <a:ext cx="5903912" cy="2386013"/>
            <a:chOff x="1830715" y="1246375"/>
            <a:chExt cx="5009006" cy="2143511"/>
          </a:xfrm>
        </p:grpSpPr>
        <p:sp>
          <p:nvSpPr>
            <p:cNvPr id="7" name="云形标注 6"/>
            <p:cNvSpPr/>
            <p:nvPr/>
          </p:nvSpPr>
          <p:spPr>
            <a:xfrm>
              <a:off x="1830715" y="1246375"/>
              <a:ext cx="5009006" cy="2143511"/>
            </a:xfrm>
            <a:prstGeom prst="cloudCallout">
              <a:avLst>
                <a:gd name="adj1" fmla="val -59263"/>
                <a:gd name="adj2" fmla="val 20504"/>
              </a:avLst>
            </a:prstGeom>
            <a:gradFill flip="none" rotWithShape="1">
              <a:gsLst>
                <a:gs pos="0">
                  <a:srgbClr val="CC00FF">
                    <a:tint val="66000"/>
                    <a:satMod val="160000"/>
                  </a:srgbClr>
                </a:gs>
                <a:gs pos="50000">
                  <a:srgbClr val="CC00FF">
                    <a:tint val="44500"/>
                    <a:satMod val="160000"/>
                  </a:srgbClr>
                </a:gs>
                <a:gs pos="100000">
                  <a:srgbClr val="CC00FF">
                    <a:tint val="23500"/>
                    <a:satMod val="160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50000"/>
                </a:lnSpc>
                <a:buFontTx/>
                <a:buNone/>
                <a:defRPr/>
              </a:pPr>
              <a:endParaRPr lang="zh-CN" altLang="en-US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35844" name="矩形 7"/>
            <p:cNvSpPr>
              <a:spLocks noChangeArrowheads="1"/>
            </p:cNvSpPr>
            <p:nvPr/>
          </p:nvSpPr>
          <p:spPr bwMode="auto">
            <a:xfrm>
              <a:off x="2080085" y="1480735"/>
              <a:ext cx="4510266" cy="1575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lnSpc>
                  <a:spcPct val="150000"/>
                </a:lnSpc>
              </a:pPr>
              <a:r>
                <a:rPr lang="zh-CN" altLang="en-US" sz="2400" b="1" dirty="0"/>
                <a:t>        总体中三种糖的质量不相等，计算什锦糖的单价时，应求出混合后</a:t>
              </a:r>
              <a:r>
                <a:rPr lang="en-US" altLang="zh-CN" sz="2400" b="1" dirty="0"/>
                <a:t>3</a:t>
              </a:r>
              <a:r>
                <a:rPr lang="zh-CN" altLang="en-US" sz="2400" b="1" dirty="0"/>
                <a:t>种糖的总价格，再除以总质量数</a:t>
              </a:r>
              <a:r>
                <a:rPr lang="en-US" altLang="zh-CN" sz="2400" b="1" dirty="0"/>
                <a:t>.</a:t>
              </a:r>
              <a:endParaRPr lang="zh-CN" altLang="en-US" sz="2400" b="1" dirty="0"/>
            </a:p>
          </p:txBody>
        </p:sp>
      </p:grpSp>
      <p:grpSp>
        <p:nvGrpSpPr>
          <p:cNvPr id="10" name="组合 9"/>
          <p:cNvGrpSpPr/>
          <p:nvPr/>
        </p:nvGrpSpPr>
        <p:grpSpPr bwMode="auto">
          <a:xfrm>
            <a:off x="568325" y="2400300"/>
            <a:ext cx="1724025" cy="2374900"/>
            <a:chOff x="585157" y="2372272"/>
            <a:chExt cx="1725105" cy="2374029"/>
          </a:xfrm>
        </p:grpSpPr>
        <p:sp>
          <p:nvSpPr>
            <p:cNvPr id="35846" name="Text Box 43"/>
            <p:cNvSpPr txBox="1">
              <a:spLocks noChangeArrowheads="1"/>
            </p:cNvSpPr>
            <p:nvPr/>
          </p:nvSpPr>
          <p:spPr bwMode="auto">
            <a:xfrm>
              <a:off x="862378" y="4166334"/>
              <a:ext cx="898525" cy="579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2400" b="1">
                  <a:solidFill>
                    <a:srgbClr val="FF0000"/>
                  </a:solidFill>
                  <a:latin typeface="Times New Roman Italic" pitchFamily="18" charset="0"/>
                  <a:ea typeface="黑体" panose="02010609060101010101" pitchFamily="2" charset="-122"/>
                  <a:sym typeface="Wingdings" panose="05000000000000000000" pitchFamily="2" charset="2"/>
                </a:rPr>
                <a:t>小莹</a:t>
              </a:r>
            </a:p>
          </p:txBody>
        </p:sp>
        <p:pic>
          <p:nvPicPr>
            <p:cNvPr id="35847" name="图片 8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BCD7E0"/>
                </a:clrFrom>
                <a:clrTo>
                  <a:srgbClr val="BCD7E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585157" y="2372272"/>
              <a:ext cx="1725105" cy="2262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12" name="Object 42"/>
          <p:cNvGraphicFramePr>
            <a:graphicFrameLocks noChangeAspect="1"/>
          </p:cNvGraphicFramePr>
          <p:nvPr/>
        </p:nvGraphicFramePr>
        <p:xfrm>
          <a:off x="2216150" y="4554538"/>
          <a:ext cx="5743575" cy="931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5" r:id="rId4" imgW="2425700" imgH="393700" progId="Equation.DSMT4">
                  <p:embed/>
                </p:oleObj>
              </mc:Choice>
              <mc:Fallback>
                <p:oleObj r:id="rId4" imgW="2425700" imgH="393700" progId="Equation.DSMT4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6150" y="4554538"/>
                        <a:ext cx="5743575" cy="931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矩形 13"/>
          <p:cNvSpPr/>
          <p:nvPr/>
        </p:nvSpPr>
        <p:spPr>
          <a:xfrm>
            <a:off x="6080289" y="5323912"/>
            <a:ext cx="2516957" cy="12003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buFontTx/>
              <a:buNone/>
              <a:defRPr/>
            </a:pPr>
            <a:r>
              <a:rPr lang="zh-CN" altLang="en-US" sz="3600" b="1" dirty="0">
                <a:ln w="6600">
                  <a:solidFill>
                    <a:schemeClr val="accent2"/>
                  </a:solidFill>
                  <a:prstDash val="solid"/>
                </a:ln>
                <a:blipFill>
                  <a:blip r:embed="rId6"/>
                  <a:tile tx="0" ty="0" sx="100000" sy="100000" flip="none" algn="tl"/>
                </a:blipFill>
                <a:effectLst>
                  <a:outerShdw dist="38100" dir="2700000" algn="tl" rotWithShape="0">
                    <a:schemeClr val="accent2"/>
                  </a:outerShdw>
                </a:effectLst>
                <a:sym typeface="+mn-ea"/>
              </a:rPr>
              <a:t>小莹的理解对吗？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5"/>
          <p:cNvGraphicFramePr>
            <a:graphicFrameLocks noChangeAspect="1"/>
          </p:cNvGraphicFramePr>
          <p:nvPr/>
        </p:nvGraphicFramePr>
        <p:xfrm>
          <a:off x="1563688" y="4130675"/>
          <a:ext cx="5113337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3" r:id="rId3" imgW="2260600" imgH="393700" progId="Equation.DSMT4">
                  <p:embed/>
                </p:oleObj>
              </mc:Choice>
              <mc:Fallback>
                <p:oleObj r:id="rId3" imgW="2260600" imgH="393700" progId="Equation.DSMT4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3688" y="4130675"/>
                        <a:ext cx="5113337" cy="1057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Box 47"/>
          <p:cNvSpPr txBox="1">
            <a:spLocks noChangeArrowheads="1"/>
          </p:cNvSpPr>
          <p:nvPr/>
        </p:nvSpPr>
        <p:spPr bwMode="auto">
          <a:xfrm>
            <a:off x="487363" y="2009775"/>
            <a:ext cx="7835900" cy="194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b="1" dirty="0">
                <a:latin typeface="Times New Roman" panose="02020603050405020304" charset="0"/>
                <a:sym typeface="Wingdings" panose="05000000000000000000" pitchFamily="2" charset="2"/>
              </a:rPr>
              <a:t>        什锦糖的单价不仅与混合前的奶糖、酥心糖以及话梅糖的单价有关，也与混合后这三种糖的质量在什锦糖质量中所占的比值有关。 </a:t>
            </a:r>
            <a:endParaRPr lang="en-US" altLang="zh-CN" sz="2800" b="1" dirty="0">
              <a:latin typeface="Times New Roman" panose="02020603050405020304" charset="0"/>
              <a:sym typeface="Wingdings" panose="05000000000000000000" pitchFamily="2" charset="2"/>
            </a:endParaRPr>
          </a:p>
        </p:txBody>
      </p:sp>
      <p:sp>
        <p:nvSpPr>
          <p:cNvPr id="36867" name="WordArt 48"/>
          <p:cNvSpPr>
            <a:spLocks noChangeArrowheads="1" noChangeShapeType="1" noTextEdit="1"/>
          </p:cNvSpPr>
          <p:nvPr/>
        </p:nvSpPr>
        <p:spPr bwMode="auto">
          <a:xfrm>
            <a:off x="393700" y="676275"/>
            <a:ext cx="2339975" cy="9080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Wave1">
              <a:avLst>
                <a:gd name="adj1" fmla="val 20000"/>
                <a:gd name="adj2" fmla="val -3037"/>
              </a:avLst>
            </a:prstTxWarp>
          </a:bodyPr>
          <a:lstStyle/>
          <a:p>
            <a:pPr algn="ctr"/>
            <a:r>
              <a:rPr lang="zh-CN" altLang="en-US" sz="2800" dirty="0">
                <a:solidFill>
                  <a:srgbClr val="FF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交流与发现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模板</Template>
  <TotalTime>0</TotalTime>
  <Words>981</Words>
  <Application>Microsoft Office PowerPoint</Application>
  <PresentationFormat>全屏显示(4:3)</PresentationFormat>
  <Paragraphs>105</Paragraphs>
  <Slides>20</Slides>
  <Notes>14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20</vt:i4>
      </vt:variant>
    </vt:vector>
  </HeadingPairs>
  <TitlesOfParts>
    <vt:vector size="33" baseType="lpstr">
      <vt:lpstr>黑体</vt:lpstr>
      <vt:lpstr>宋体</vt:lpstr>
      <vt:lpstr>微软雅黑</vt:lpstr>
      <vt:lpstr>Arial</vt:lpstr>
      <vt:lpstr>Arial Black</vt:lpstr>
      <vt:lpstr>Calibri</vt:lpstr>
      <vt:lpstr>Calibri Light</vt:lpstr>
      <vt:lpstr>Times New Roman</vt:lpstr>
      <vt:lpstr>Times New Roman Italic</vt:lpstr>
      <vt:lpstr>Wingdings</vt:lpstr>
      <vt:lpstr>WWW.2PPT.COM
</vt:lpstr>
      <vt:lpstr>Equation.DSMT4</vt:lpstr>
      <vt:lpstr>Equation.3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2016-07-29T08:06:00Z</dcterms:created>
  <dcterms:modified xsi:type="dcterms:W3CDTF">2023-01-16T14:57:05Z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0AB0EDB85FA94852A1E47906F2B85364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