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B4B4160-F0D6-4260-B55D-E5AE1177ADE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B4160-F0D6-4260-B55D-E5AE1177ADE1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F96181-E49F-4E6C-B486-39C5AA79D063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4BA407B-D3EC-45A7-BBA3-C8A48FB48717}" type="slidenum">
              <a:rPr lang="en-US" altLang="zh-CN" sz="1200"/>
              <a:t>13</a:t>
            </a:fld>
            <a:endParaRPr lang="en-US" altLang="zh-CN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24AF-824E-4394-BA57-A78F9D5787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061EF-48A9-46B6-9E3B-99C1223797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4989D-87D7-4E07-B224-2E933C479C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4D83-67B3-4E21-B27B-008E2717D9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CE246-A4E0-40F0-96DB-CD117B40AA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B03E-DF83-4631-A211-250D52AEA0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7224-9AD5-4A39-A42D-50F20056EC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15BD-2536-40C7-BE2B-BF19008636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D2CB-6FED-4C6E-ADB3-BE2D53D406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0760E-8A87-472A-A98D-F7D0355E0D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788A7E7-2757-432D-A5CA-FEE97FD9FBA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finance.sina.com.cn/roll/20050815/1131264729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0.jpeg"/><Relationship Id="rId2" Type="http://schemas.openxmlformats.org/officeDocument/2006/relationships/hyperlink" Target="http://finance.sina.com.cn/roll/20050815/1131264729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bs.shunde.net.cn/bbs_post_show.aspx?clncode=101003&amp;BtId=35785&amp;Page=5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477838" y="434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 Let’s celebrate!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(II)</a:t>
            </a:r>
          </a:p>
        </p:txBody>
      </p:sp>
      <p:sp>
        <p:nvSpPr>
          <p:cNvPr id="4" name="矩形 3"/>
          <p:cNvSpPr/>
          <p:nvPr/>
        </p:nvSpPr>
        <p:spPr>
          <a:xfrm>
            <a:off x="2935867" y="5867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5848350" y="4437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09571" name="Text Box 17"/>
          <p:cNvSpPr txBox="1">
            <a:spLocks noChangeArrowheads="1"/>
          </p:cNvSpPr>
          <p:nvPr/>
        </p:nvSpPr>
        <p:spPr bwMode="auto">
          <a:xfrm>
            <a:off x="1331913" y="1628776"/>
            <a:ext cx="58880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1. Thank you for doing …  	</a:t>
            </a:r>
          </a:p>
          <a:p>
            <a:r>
              <a:rPr lang="en-US" altLang="zh-CN" sz="2400" b="1" dirty="0"/>
              <a:t>2. have lots of fun</a:t>
            </a:r>
          </a:p>
          <a:p>
            <a:r>
              <a:rPr lang="en-US" altLang="zh-CN" sz="2400" b="1" dirty="0"/>
              <a:t>3. dress up     		 	</a:t>
            </a:r>
          </a:p>
          <a:p>
            <a:r>
              <a:rPr lang="en-US" altLang="zh-CN" sz="2400" b="1" dirty="0"/>
              <a:t>4. wear masks       </a:t>
            </a:r>
          </a:p>
          <a:p>
            <a:r>
              <a:rPr lang="en-US" altLang="zh-CN" sz="2400" b="1" dirty="0"/>
              <a:t>5. paint our faces     	</a:t>
            </a:r>
          </a:p>
          <a:p>
            <a:r>
              <a:rPr lang="en-US" altLang="zh-CN" sz="2400" b="1" dirty="0"/>
              <a:t>6. make pumpkin lanterns</a:t>
            </a:r>
          </a:p>
          <a:p>
            <a:r>
              <a:rPr lang="en-US" altLang="zh-CN" sz="2400" b="1" dirty="0"/>
              <a:t>7. play a game with</a:t>
            </a:r>
            <a:r>
              <a:rPr lang="en-US" altLang="zh-CN" sz="2400" dirty="0"/>
              <a:t> </a:t>
            </a:r>
            <a:r>
              <a:rPr lang="en-US" altLang="zh-CN" sz="2400" b="1" dirty="0"/>
              <a:t>the people inside  </a:t>
            </a:r>
          </a:p>
          <a:p>
            <a:r>
              <a:rPr lang="en-US" altLang="zh-CN" sz="2400" b="1" dirty="0"/>
              <a:t>8. knock on the door  </a:t>
            </a:r>
          </a:p>
          <a:p>
            <a:r>
              <a:rPr lang="en-US" altLang="zh-CN" sz="2400" b="1" dirty="0"/>
              <a:t>9. shout “trick or treat” 	</a:t>
            </a:r>
          </a:p>
          <a:p>
            <a:r>
              <a:rPr lang="en-US" altLang="zh-CN" sz="2400" b="1" dirty="0"/>
              <a:t>10. give us some candy as a treat </a:t>
            </a:r>
          </a:p>
          <a:p>
            <a:r>
              <a:rPr lang="en-US" altLang="zh-CN" sz="2400" b="1" dirty="0"/>
              <a:t>11. play a trick on </a:t>
            </a:r>
            <a:r>
              <a:rPr lang="en-US" altLang="zh-CN" sz="2400" b="1" dirty="0" err="1"/>
              <a:t>sb</a:t>
            </a:r>
            <a:endParaRPr lang="en-US" altLang="zh-CN" sz="2400" b="1" dirty="0"/>
          </a:p>
          <a:p>
            <a:r>
              <a:rPr lang="en-US" altLang="zh-CN" sz="2400" b="1" dirty="0"/>
              <a:t>12. enjoy nice food and drinks</a:t>
            </a:r>
            <a:r>
              <a:rPr lang="en-US" altLang="zh-CN" sz="2400" dirty="0"/>
              <a:t> </a:t>
            </a:r>
            <a:endParaRPr lang="en-US" altLang="zh-CN" sz="2400" b="1" dirty="0"/>
          </a:p>
          <a:p>
            <a:r>
              <a:rPr lang="en-US" altLang="zh-CN" sz="2400" b="1" dirty="0"/>
              <a:t>13. a special day   </a:t>
            </a:r>
          </a:p>
        </p:txBody>
      </p:sp>
      <p:sp>
        <p:nvSpPr>
          <p:cNvPr id="109572" name="WordArt 8" descr="water"/>
          <p:cNvSpPr>
            <a:spLocks noChangeArrowheads="1" noChangeShapeType="1"/>
          </p:cNvSpPr>
          <p:nvPr/>
        </p:nvSpPr>
        <p:spPr bwMode="auto">
          <a:xfrm>
            <a:off x="1331913" y="6858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Review the phrases</a:t>
            </a:r>
            <a:endParaRPr lang="zh-CN" altLang="en-US" sz="3600" b="1" kern="10" dirty="0">
              <a:ln w="9525">
                <a:solidFill>
                  <a:srgbClr val="0066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WordArt 5" descr="water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2763"/>
            <a:ext cx="6565900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6"/>
          <p:cNvSpPr txBox="1">
            <a:spLocks noChangeArrowheads="1"/>
          </p:cNvSpPr>
          <p:nvPr/>
        </p:nvSpPr>
        <p:spPr bwMode="auto">
          <a:xfrm>
            <a:off x="1384300" y="2514600"/>
            <a:ext cx="309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3200" b="1">
              <a:solidFill>
                <a:srgbClr val="003399"/>
              </a:solidFill>
              <a:latin typeface="Comic Sans MS" panose="030F0702030302020204" pitchFamily="66" charset="0"/>
              <a:ea typeface="新宋体" panose="0201060903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3697288" y="2079625"/>
            <a:ext cx="384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装扮，乔装打扮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5651500" y="2889250"/>
            <a:ext cx="1836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戴面具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2735263" y="2943225"/>
            <a:ext cx="2700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用颜料涂脸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-127000" y="3482975"/>
            <a:ext cx="2751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做南瓜灯笼</a:t>
            </a:r>
          </a:p>
        </p:txBody>
      </p:sp>
      <p:sp>
        <p:nvSpPr>
          <p:cNvPr id="110600" name="Text Box 12"/>
          <p:cNvSpPr txBox="1">
            <a:spLocks noChangeArrowheads="1"/>
          </p:cNvSpPr>
          <p:nvPr/>
        </p:nvSpPr>
        <p:spPr bwMode="auto">
          <a:xfrm>
            <a:off x="2951163" y="3698875"/>
            <a:ext cx="3935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和屋里的人玩游戏</a:t>
            </a:r>
          </a:p>
        </p:txBody>
      </p:sp>
      <p:sp>
        <p:nvSpPr>
          <p:cNvPr id="110601" name="Text Box 13"/>
          <p:cNvSpPr txBox="1">
            <a:spLocks noChangeArrowheads="1"/>
          </p:cNvSpPr>
          <p:nvPr/>
        </p:nvSpPr>
        <p:spPr bwMode="auto">
          <a:xfrm>
            <a:off x="358775" y="4292600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敲门</a:t>
            </a:r>
          </a:p>
        </p:txBody>
      </p:sp>
      <p:sp>
        <p:nvSpPr>
          <p:cNvPr id="110602" name="Text Box 15"/>
          <p:cNvSpPr txBox="1">
            <a:spLocks noChangeArrowheads="1"/>
          </p:cNvSpPr>
          <p:nvPr/>
        </p:nvSpPr>
        <p:spPr bwMode="auto">
          <a:xfrm>
            <a:off x="6434138" y="1430338"/>
            <a:ext cx="218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捉弄某人</a:t>
            </a:r>
            <a:endParaRPr lang="zh-CN" altLang="en-US" sz="3200" b="1">
              <a:solidFill>
                <a:srgbClr val="0000FF"/>
              </a:solidFill>
              <a:latin typeface="Comic Sans MS" panose="030F0702030302020204" pitchFamily="66" charset="0"/>
              <a:ea typeface="新宋体" panose="02010609030101010101" pitchFamily="49" charset="-122"/>
            </a:endParaRPr>
          </a:p>
        </p:txBody>
      </p:sp>
      <p:sp>
        <p:nvSpPr>
          <p:cNvPr id="110603" name="Text Box 16"/>
          <p:cNvSpPr txBox="1">
            <a:spLocks noChangeArrowheads="1"/>
          </p:cNvSpPr>
          <p:nvPr/>
        </p:nvSpPr>
        <p:spPr bwMode="auto">
          <a:xfrm>
            <a:off x="2524125" y="4454525"/>
            <a:ext cx="343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喊“不招待就使坏”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4" name="Text Box 17"/>
          <p:cNvSpPr txBox="1">
            <a:spLocks noChangeArrowheads="1"/>
          </p:cNvSpPr>
          <p:nvPr/>
        </p:nvSpPr>
        <p:spPr bwMode="auto">
          <a:xfrm>
            <a:off x="3551238" y="5859463"/>
            <a:ext cx="3673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   </a:t>
            </a:r>
            <a:r>
              <a:rPr lang="zh-CN" altLang="en-US" sz="3200" b="1">
                <a:solidFill>
                  <a:srgbClr val="0000FF"/>
                </a:solidFill>
              </a:rPr>
              <a:t>享受美食和饮料</a:t>
            </a:r>
          </a:p>
        </p:txBody>
      </p:sp>
      <p:sp>
        <p:nvSpPr>
          <p:cNvPr id="110605" name="Text Box 18"/>
          <p:cNvSpPr txBox="1">
            <a:spLocks noChangeArrowheads="1"/>
          </p:cNvSpPr>
          <p:nvPr/>
        </p:nvSpPr>
        <p:spPr bwMode="auto">
          <a:xfrm>
            <a:off x="352425" y="2565400"/>
            <a:ext cx="2760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玩得很开心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6" name="Rectangle 17"/>
          <p:cNvSpPr>
            <a:spLocks noChangeArrowheads="1"/>
          </p:cNvSpPr>
          <p:nvPr/>
        </p:nvSpPr>
        <p:spPr bwMode="auto">
          <a:xfrm>
            <a:off x="142875" y="5103813"/>
            <a:ext cx="415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</a:rPr>
              <a:t>给我们糖果作为招待</a:t>
            </a:r>
          </a:p>
        </p:txBody>
      </p:sp>
      <p:sp>
        <p:nvSpPr>
          <p:cNvPr id="110607" name="Rectangle 18"/>
          <p:cNvSpPr>
            <a:spLocks noChangeArrowheads="1"/>
          </p:cNvSpPr>
          <p:nvPr/>
        </p:nvSpPr>
        <p:spPr bwMode="auto">
          <a:xfrm>
            <a:off x="304800" y="5927725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</a:rPr>
              <a:t>感谢你做某事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1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/>
      <p:bldP spid="110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1"/>
          <p:cNvSpPr txBox="1">
            <a:spLocks noChangeArrowheads="1"/>
          </p:cNvSpPr>
          <p:nvPr/>
        </p:nvSpPr>
        <p:spPr bwMode="auto">
          <a:xfrm>
            <a:off x="468313" y="2511425"/>
            <a:ext cx="2833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   Thank you for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    = Thanks for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738188" y="3971925"/>
            <a:ext cx="71262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400"/>
              </a:lnSpc>
            </a:pPr>
            <a:r>
              <a:rPr lang="en-US" altLang="zh-CN" sz="3200" b="1" dirty="0"/>
              <a:t>Thank you/Thanks for  your _____.</a:t>
            </a:r>
          </a:p>
          <a:p>
            <a:pPr>
              <a:lnSpc>
                <a:spcPts val="4400"/>
              </a:lnSpc>
            </a:pPr>
            <a:r>
              <a:rPr lang="en-US" altLang="zh-CN" sz="3200" b="1" dirty="0"/>
              <a:t>Thank you/Thanks for ________ me.</a:t>
            </a:r>
          </a:p>
        </p:txBody>
      </p:sp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792163" y="5224463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/>
              <a:t>—</a:t>
            </a:r>
            <a:r>
              <a:rPr lang="en-US" altLang="zh-CN" sz="3200" b="1" dirty="0">
                <a:solidFill>
                  <a:srgbClr val="9900FF"/>
                </a:solidFill>
              </a:rPr>
              <a:t>You are welcome. / That’s all right. /</a:t>
            </a:r>
          </a:p>
          <a:p>
            <a:r>
              <a:rPr lang="en-US" altLang="zh-CN" sz="3200" b="1" dirty="0">
                <a:solidFill>
                  <a:srgbClr val="9900FF"/>
                </a:solidFill>
              </a:rPr>
              <a:t>   Not at all.</a:t>
            </a:r>
          </a:p>
        </p:txBody>
      </p:sp>
      <p:pic>
        <p:nvPicPr>
          <p:cNvPr id="111621" name="Picture 6" descr="ani-pnk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75" y="2143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738188" y="3590925"/>
            <a:ext cx="232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6600"/>
                </a:solidFill>
              </a:rPr>
              <a:t>谢谢你帮忙。</a:t>
            </a:r>
          </a:p>
        </p:txBody>
      </p:sp>
      <p:sp>
        <p:nvSpPr>
          <p:cNvPr id="111623" name="Text Box 9"/>
          <p:cNvSpPr txBox="1">
            <a:spLocks noChangeArrowheads="1"/>
          </p:cNvSpPr>
          <p:nvPr/>
        </p:nvSpPr>
        <p:spPr bwMode="auto">
          <a:xfrm>
            <a:off x="6532563" y="206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11624" name="Text Box 10"/>
          <p:cNvSpPr txBox="1">
            <a:spLocks noChangeArrowheads="1"/>
          </p:cNvSpPr>
          <p:nvPr/>
        </p:nvSpPr>
        <p:spPr bwMode="auto">
          <a:xfrm>
            <a:off x="6100763" y="3524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11625" name="Text Box 11"/>
          <p:cNvSpPr txBox="1">
            <a:spLocks noChangeArrowheads="1"/>
          </p:cNvSpPr>
          <p:nvPr/>
        </p:nvSpPr>
        <p:spPr bwMode="auto">
          <a:xfrm>
            <a:off x="6284913" y="3940175"/>
            <a:ext cx="1017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help</a:t>
            </a:r>
          </a:p>
        </p:txBody>
      </p:sp>
      <p:sp>
        <p:nvSpPr>
          <p:cNvPr id="111626" name="Text Box 12"/>
          <p:cNvSpPr txBox="1">
            <a:spLocks noChangeArrowheads="1"/>
          </p:cNvSpPr>
          <p:nvPr/>
        </p:nvSpPr>
        <p:spPr bwMode="auto">
          <a:xfrm>
            <a:off x="5287963" y="4533900"/>
            <a:ext cx="162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helping</a:t>
            </a:r>
          </a:p>
        </p:txBody>
      </p:sp>
      <p:sp>
        <p:nvSpPr>
          <p:cNvPr id="111627" name="WordArt 14"/>
          <p:cNvSpPr>
            <a:spLocks noChangeArrowheads="1" noChangeShapeType="1" noTextEdit="1"/>
          </p:cNvSpPr>
          <p:nvPr/>
        </p:nvSpPr>
        <p:spPr bwMode="auto">
          <a:xfrm>
            <a:off x="539750" y="498475"/>
            <a:ext cx="4572000" cy="82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altLang="zh-CN" sz="48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Language points</a:t>
            </a:r>
            <a:endParaRPr lang="zh-CN" altLang="en-US" sz="48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1628" name="Text Box 17"/>
          <p:cNvSpPr txBox="1">
            <a:spLocks noChangeArrowheads="1"/>
          </p:cNvSpPr>
          <p:nvPr/>
        </p:nvSpPr>
        <p:spPr bwMode="auto">
          <a:xfrm>
            <a:off x="738188" y="1403350"/>
            <a:ext cx="7127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What does Wendy say at the beginning of her letter?</a:t>
            </a:r>
          </a:p>
        </p:txBody>
      </p:sp>
      <p:sp>
        <p:nvSpPr>
          <p:cNvPr id="111629" name="Text Box 18"/>
          <p:cNvSpPr txBox="1">
            <a:spLocks noChangeArrowheads="1"/>
          </p:cNvSpPr>
          <p:nvPr/>
        </p:nvSpPr>
        <p:spPr bwMode="auto">
          <a:xfrm>
            <a:off x="738188" y="1644650"/>
            <a:ext cx="6750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Thank you </a:t>
            </a:r>
            <a:r>
              <a:rPr lang="en-US" altLang="zh-CN" sz="2800" b="1" dirty="0">
                <a:solidFill>
                  <a:srgbClr val="FF0000"/>
                </a:solidFill>
              </a:rPr>
              <a:t>for</a:t>
            </a:r>
            <a:r>
              <a:rPr lang="en-US" altLang="zh-CN" sz="2800" b="1" dirty="0">
                <a:solidFill>
                  <a:srgbClr val="0000FF"/>
                </a:solidFill>
              </a:rPr>
              <a:t> telling her about the Mid-Autumn Festival.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546475" y="2781300"/>
            <a:ext cx="2725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</a:rPr>
              <a:t>+ </a:t>
            </a:r>
            <a:r>
              <a:rPr lang="en-US" altLang="zh-CN" sz="2800" b="1" dirty="0" err="1">
                <a:solidFill>
                  <a:srgbClr val="FF0000"/>
                </a:solidFill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</a:rPr>
              <a:t>/doing </a:t>
            </a:r>
            <a:r>
              <a:rPr lang="en-US" altLang="zh-CN" sz="2800" b="1" dirty="0" err="1">
                <a:solidFill>
                  <a:srgbClr val="FF0000"/>
                </a:solidFill>
              </a:rPr>
              <a:t>sth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/>
      <p:bldP spid="111620" grpId="0"/>
      <p:bldP spid="111622" grpId="0"/>
      <p:bldP spid="111625" grpId="0"/>
      <p:bldP spid="111626" grpId="0"/>
      <p:bldP spid="111629" grpId="0"/>
      <p:bldP spid="111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2638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work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20351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What does your classmate do for you?</a:t>
            </a:r>
          </a:p>
          <a:p>
            <a:pPr>
              <a:buFontTx/>
              <a:buNone/>
            </a:pPr>
            <a:r>
              <a:rPr lang="en-US" altLang="zh-CN" b="1" dirty="0"/>
              <a:t>Please make a small dialogue to say</a:t>
            </a:r>
          </a:p>
          <a:p>
            <a:pPr>
              <a:buFontTx/>
              <a:buNone/>
            </a:pPr>
            <a:r>
              <a:rPr lang="en-US" altLang="zh-CN" b="1" dirty="0"/>
              <a:t>“thank you” to him/her.</a:t>
            </a:r>
          </a:p>
          <a:p>
            <a:pPr>
              <a:buFontTx/>
              <a:buNone/>
            </a:pPr>
            <a:endParaRPr lang="en-US" altLang="zh-CN" b="1" dirty="0"/>
          </a:p>
          <a:p>
            <a:pPr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A: …, thank you/thanks for </a:t>
            </a:r>
            <a:r>
              <a:rPr lang="en-US" altLang="zh-CN" b="1" dirty="0">
                <a:solidFill>
                  <a:srgbClr val="FF0000"/>
                </a:solidFill>
              </a:rPr>
              <a:t>...</a:t>
            </a:r>
            <a:endParaRPr lang="en-US" altLang="zh-CN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9900FF"/>
                </a:solidFill>
              </a:rPr>
              <a:t>B: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9900FF"/>
                </a:solidFill>
              </a:rPr>
              <a:t>You are welcome. / That’s all right. 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9900FF"/>
                </a:solidFill>
              </a:rPr>
              <a:t>     Not at all.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b="1" dirty="0"/>
          </a:p>
          <a:p>
            <a:pPr>
              <a:buFontTx/>
              <a:buNone/>
            </a:pPr>
            <a:endParaRPr lang="en-US" altLang="zh-CN" b="1" dirty="0"/>
          </a:p>
        </p:txBody>
      </p:sp>
      <p:sp>
        <p:nvSpPr>
          <p:cNvPr id="112644" name="TextBox 4"/>
          <p:cNvSpPr txBox="1">
            <a:spLocks noChangeArrowheads="1"/>
          </p:cNvSpPr>
          <p:nvPr/>
        </p:nvSpPr>
        <p:spPr bwMode="auto">
          <a:xfrm>
            <a:off x="792163" y="25241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  </a:t>
            </a:r>
            <a:endParaRPr lang="en-US" altLang="zh-CN" sz="3200" b="1">
              <a:solidFill>
                <a:srgbClr val="9900FF"/>
              </a:solidFill>
            </a:endParaRPr>
          </a:p>
        </p:txBody>
      </p:sp>
      <p:pic>
        <p:nvPicPr>
          <p:cNvPr id="112645" name="Picture 7" descr="trick_ga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0"/>
            <a:ext cx="14160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792163" y="1970088"/>
            <a:ext cx="333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FF"/>
                </a:solidFill>
              </a:rPr>
              <a:t> have (great) fun</a:t>
            </a:r>
          </a:p>
        </p:txBody>
      </p:sp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792163" y="2565400"/>
            <a:ext cx="360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 have a good time</a:t>
            </a:r>
          </a:p>
        </p:txBody>
      </p:sp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522288" y="1376363"/>
            <a:ext cx="3787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   have (lots of) fun</a:t>
            </a:r>
          </a:p>
        </p:txBody>
      </p:sp>
      <p:sp>
        <p:nvSpPr>
          <p:cNvPr id="115717" name="右大括号 4"/>
          <p:cNvSpPr/>
          <p:nvPr/>
        </p:nvSpPr>
        <p:spPr bwMode="auto">
          <a:xfrm>
            <a:off x="4625975" y="1484313"/>
            <a:ext cx="357188" cy="1512887"/>
          </a:xfrm>
          <a:prstGeom prst="rightBrace">
            <a:avLst>
              <a:gd name="adj1" fmla="val 705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l"/>
            <a:endParaRPr lang="zh-CN" altLang="zh-CN"/>
          </a:p>
        </p:txBody>
      </p:sp>
      <p:sp>
        <p:nvSpPr>
          <p:cNvPr id="115718" name="TextBox 5"/>
          <p:cNvSpPr txBox="1">
            <a:spLocks noChangeArrowheads="1"/>
          </p:cNvSpPr>
          <p:nvPr/>
        </p:nvSpPr>
        <p:spPr bwMode="auto">
          <a:xfrm>
            <a:off x="5111750" y="1916113"/>
            <a:ext cx="2008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doing sth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80975" y="3346450"/>
            <a:ext cx="86598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/>
              <a:t>我们在公园里放风筝玩的很开心。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/>
              <a:t>We _____ a good _____ _______ kites in the park.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/>
              <a:t>We have ____ ____ fun _______ kites in the park.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775075" y="88900"/>
            <a:ext cx="184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zh-CN" sz="2400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74713" y="3833813"/>
            <a:ext cx="4548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FF00FF"/>
                </a:solidFill>
              </a:rPr>
              <a:t>have               time    flying</a:t>
            </a:r>
          </a:p>
        </p:txBody>
      </p:sp>
      <p:sp>
        <p:nvSpPr>
          <p:cNvPr id="115722" name="Text Box 11"/>
          <p:cNvSpPr txBox="1">
            <a:spLocks noChangeArrowheads="1"/>
          </p:cNvSpPr>
          <p:nvPr/>
        </p:nvSpPr>
        <p:spPr bwMode="auto">
          <a:xfrm>
            <a:off x="1500188" y="4279900"/>
            <a:ext cx="4071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FF00FF"/>
                </a:solidFill>
              </a:rPr>
              <a:t>   lots     of            flying</a:t>
            </a:r>
          </a:p>
        </p:txBody>
      </p:sp>
      <p:sp>
        <p:nvSpPr>
          <p:cNvPr id="115723" name="Text Box 19"/>
          <p:cNvSpPr txBox="1">
            <a:spLocks noChangeArrowheads="1"/>
          </p:cNvSpPr>
          <p:nvPr/>
        </p:nvSpPr>
        <p:spPr bwMode="auto">
          <a:xfrm>
            <a:off x="2033588" y="4899025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_________</a:t>
            </a:r>
          </a:p>
        </p:txBody>
      </p:sp>
      <p:sp>
        <p:nvSpPr>
          <p:cNvPr id="115724" name="Text Box 20"/>
          <p:cNvSpPr txBox="1">
            <a:spLocks noChangeArrowheads="1"/>
          </p:cNvSpPr>
          <p:nvPr/>
        </p:nvSpPr>
        <p:spPr bwMode="auto">
          <a:xfrm>
            <a:off x="2111375" y="4692650"/>
            <a:ext cx="1055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FF"/>
                </a:solidFill>
              </a:rPr>
              <a:t>great</a:t>
            </a:r>
          </a:p>
        </p:txBody>
      </p:sp>
      <p:sp>
        <p:nvSpPr>
          <p:cNvPr id="115725" name="Text Box 22"/>
          <p:cNvSpPr txBox="1">
            <a:spLocks noChangeArrowheads="1"/>
          </p:cNvSpPr>
          <p:nvPr/>
        </p:nvSpPr>
        <p:spPr bwMode="auto">
          <a:xfrm>
            <a:off x="846138" y="728663"/>
            <a:ext cx="675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How do children feel on Halloween?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7" grpId="0"/>
      <p:bldP spid="115718" grpId="0"/>
      <p:bldP spid="115719" grpId="0"/>
      <p:bldP spid="115721" grpId="0"/>
      <p:bldP spid="115722" grpId="0"/>
      <p:bldP spid="115723" grpId="0"/>
      <p:bldP spid="115724" grpId="0"/>
      <p:bldP spid="1157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50838"/>
            <a:ext cx="7516813" cy="669925"/>
          </a:xfrm>
        </p:spPr>
        <p:txBody>
          <a:bodyPr/>
          <a:lstStyle/>
          <a:p>
            <a:r>
              <a:rPr lang="en-US" altLang="zh-CN" sz="2800" b="1"/>
              <a:t>Say something about the pictures</a:t>
            </a:r>
          </a:p>
        </p:txBody>
      </p:sp>
      <p:pic>
        <p:nvPicPr>
          <p:cNvPr id="213000" name="Picture 8" descr="t0118297a2c924c57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2151063"/>
            <a:ext cx="30781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10" descr="t0168229014243c18e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133600"/>
            <a:ext cx="2862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4" name="Picture 12" descr="t0161789b8381112ac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38" y="4238625"/>
            <a:ext cx="3079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14"/>
          <p:cNvSpPr txBox="1">
            <a:spLocks noChangeArrowheads="1"/>
          </p:cNvSpPr>
          <p:nvPr/>
        </p:nvSpPr>
        <p:spPr bwMode="auto">
          <a:xfrm>
            <a:off x="1008063" y="998538"/>
            <a:ext cx="675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</a:rPr>
              <a:t>have (lots of/great) fun doing sth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</a:rPr>
              <a:t>have a good time doing sth</a:t>
            </a:r>
          </a:p>
        </p:txBody>
      </p:sp>
      <p:pic>
        <p:nvPicPr>
          <p:cNvPr id="17418" name="Picture 10" descr="c:\documents and settings\administrator\application data\360se6\User Data\temp\4487fcd7fc6614b6bfab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4238625"/>
            <a:ext cx="28622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4"/>
          <p:cNvSpPr txBox="1">
            <a:spLocks noChangeArrowheads="1"/>
          </p:cNvSpPr>
          <p:nvPr/>
        </p:nvSpPr>
        <p:spPr bwMode="auto">
          <a:xfrm>
            <a:off x="527050" y="1495425"/>
            <a:ext cx="2370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on</a:t>
            </a:r>
            <a:r>
              <a:rPr lang="en-US" altLang="zh-CN" sz="3200" b="1"/>
              <a:t> Sunday 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520700" y="1095375"/>
            <a:ext cx="14589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/>
              <a:t>在星期日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140200" y="1584325"/>
            <a:ext cx="3667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/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29 October, 2014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248150" y="1160463"/>
            <a:ext cx="27622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/>
              <a:t>在</a:t>
            </a:r>
            <a:r>
              <a:rPr lang="en-US" altLang="zh-CN" sz="2400" b="1"/>
              <a:t>2014</a:t>
            </a:r>
            <a:r>
              <a:rPr lang="zh-CN" altLang="en-US" sz="2400" b="1"/>
              <a:t>年</a:t>
            </a:r>
            <a:r>
              <a:rPr lang="en-US" altLang="zh-CN" sz="2400" b="1"/>
              <a:t>10</a:t>
            </a:r>
            <a:r>
              <a:rPr lang="zh-CN" altLang="en-US" sz="2400" b="1"/>
              <a:t>月</a:t>
            </a:r>
            <a:r>
              <a:rPr lang="en-US" altLang="zh-CN" sz="2400" b="1"/>
              <a:t>29</a:t>
            </a:r>
            <a:r>
              <a:rPr lang="zh-CN" altLang="en-US" sz="2400" b="1"/>
              <a:t>号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76263" y="404813"/>
            <a:ext cx="588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When is Halloween?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76263" y="404813"/>
            <a:ext cx="675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</a:t>
            </a:r>
            <a:r>
              <a:rPr lang="en-US" altLang="zh-CN" sz="2800" b="1">
                <a:solidFill>
                  <a:srgbClr val="0000FF"/>
                </a:solidFill>
              </a:rPr>
              <a:t> 31 October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492500" y="4462463"/>
            <a:ext cx="5346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a Wednesday morning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an autumn afternoon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the evening of 1 October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on</a:t>
            </a:r>
            <a:r>
              <a:rPr lang="en-US" altLang="zh-CN" sz="2800" b="1"/>
              <a:t> a cold night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04800" y="4600575"/>
            <a:ext cx="32400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在一个星期三的早晨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在一个秋天的下午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</a:t>
            </a:r>
            <a:r>
              <a:rPr lang="en-US" altLang="zh-CN" sz="2400" b="1"/>
              <a:t>10</a:t>
            </a:r>
            <a:r>
              <a:rPr lang="zh-CN" altLang="en-US" sz="2400" b="1"/>
              <a:t>月</a:t>
            </a:r>
            <a:r>
              <a:rPr lang="en-US" altLang="zh-CN" sz="2400" b="1"/>
              <a:t>1</a:t>
            </a:r>
            <a:r>
              <a:rPr lang="zh-CN" altLang="en-US" sz="2400" b="1"/>
              <a:t>日的晚上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在一个寒冷的夜里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58775" y="2384425"/>
            <a:ext cx="19446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在早晨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在下午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在晚上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/>
              <a:t>在夜里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3600450" y="2295525"/>
            <a:ext cx="3852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in </a:t>
            </a:r>
            <a:r>
              <a:rPr lang="en-US" altLang="zh-CN" sz="2800" b="1">
                <a:solidFill>
                  <a:srgbClr val="0000FF"/>
                </a:solidFill>
              </a:rPr>
              <a:t>the morning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In </a:t>
            </a:r>
            <a:r>
              <a:rPr lang="en-US" altLang="zh-CN" sz="2800" b="1">
                <a:solidFill>
                  <a:srgbClr val="0000FF"/>
                </a:solidFill>
              </a:rPr>
              <a:t>the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</a:rPr>
              <a:t>afternoon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in </a:t>
            </a:r>
            <a:r>
              <a:rPr lang="en-US" altLang="zh-CN" sz="2800" b="1">
                <a:solidFill>
                  <a:srgbClr val="0000FF"/>
                </a:solidFill>
              </a:rPr>
              <a:t>the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</a:rPr>
              <a:t>evening</a:t>
            </a:r>
          </a:p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at </a:t>
            </a:r>
            <a:r>
              <a:rPr lang="en-US" altLang="zh-CN" sz="2800" b="1">
                <a:solidFill>
                  <a:srgbClr val="0000FF"/>
                </a:solidFill>
              </a:rPr>
              <a:t>night</a:t>
            </a: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0" y="43465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7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7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7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7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7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5" grpId="0"/>
      <p:bldP spid="117767" grpId="0"/>
      <p:bldP spid="117769" grpId="0"/>
      <p:bldP spid="117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274638"/>
            <a:ext cx="8229600" cy="1143000"/>
          </a:xfrm>
        </p:spPr>
        <p:txBody>
          <a:bodyPr/>
          <a:lstStyle/>
          <a:p>
            <a:r>
              <a:rPr lang="en-US" altLang="zh-CN" sz="3200" b="1"/>
              <a:t>What do people do on Halloween?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268413"/>
            <a:ext cx="8567737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dress up (as …) </a:t>
            </a:r>
            <a:r>
              <a:rPr lang="zh-CN" altLang="en-US" sz="2400" b="1" dirty="0">
                <a:solidFill>
                  <a:srgbClr val="0000FF"/>
                </a:solidFill>
              </a:rPr>
              <a:t>装扮（成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……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）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dress  </a:t>
            </a:r>
            <a:r>
              <a:rPr lang="en-US" altLang="zh-CN" sz="2400" b="1" dirty="0" err="1">
                <a:solidFill>
                  <a:srgbClr val="0000FF"/>
                </a:solidFill>
              </a:rPr>
              <a:t>sb</a:t>
            </a:r>
            <a:r>
              <a:rPr lang="en-US" altLang="zh-CN" sz="2400" b="1" dirty="0">
                <a:solidFill>
                  <a:srgbClr val="0000FF"/>
                </a:solidFill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</a:rPr>
              <a:t>给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</a:rPr>
              <a:t>穿衣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wear  </a:t>
            </a:r>
            <a:r>
              <a:rPr lang="zh-CN" altLang="en-US" sz="2400" b="1" dirty="0">
                <a:solidFill>
                  <a:srgbClr val="0000FF"/>
                </a:solidFill>
              </a:rPr>
              <a:t>穿着（状态）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put on </a:t>
            </a:r>
            <a:r>
              <a:rPr lang="zh-CN" altLang="en-US" sz="2400" b="1" dirty="0">
                <a:solidFill>
                  <a:srgbClr val="0000FF"/>
                </a:solidFill>
              </a:rPr>
              <a:t>穿上（动作）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zh-CN" altLang="en-US" sz="24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/>
              <a:t>1. It’s cold outside. Please _________ your coat.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/>
              <a:t>2. Students ______ school uniforms at school.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/>
              <a:t>3. His mother often _______ him in blue.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/>
              <a:t>4. Amy likes _______________ a ghost on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/>
              <a:t>    Halloween.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zh-CN" sz="2800" b="1" dirty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39775" y="620713"/>
            <a:ext cx="691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They </a:t>
            </a:r>
            <a:r>
              <a:rPr lang="en-US" altLang="zh-CN" sz="2800" b="1">
                <a:solidFill>
                  <a:srgbClr val="FF3300"/>
                </a:solidFill>
              </a:rPr>
              <a:t>dress</a:t>
            </a:r>
            <a:r>
              <a:rPr lang="en-US" altLang="zh-CN" sz="2800" b="1"/>
              <a:t> up and </a:t>
            </a:r>
            <a:r>
              <a:rPr lang="en-US" altLang="zh-CN" sz="2800" b="1">
                <a:solidFill>
                  <a:srgbClr val="FF3300"/>
                </a:solidFill>
              </a:rPr>
              <a:t>wear</a:t>
            </a:r>
            <a:r>
              <a:rPr lang="en-US" altLang="zh-CN" sz="2800" b="1"/>
              <a:t> masks.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402263" y="3233738"/>
            <a:ext cx="1601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put on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628900" y="3698875"/>
            <a:ext cx="1601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wear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925888" y="4184650"/>
            <a:ext cx="1601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dresses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844800" y="4724400"/>
            <a:ext cx="2970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dressing up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/>
      <p:bldP spid="118790" grpId="0"/>
      <p:bldP spid="118791" grpId="0"/>
      <p:bldP spid="1187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3"/>
          <p:cNvSpPr>
            <a:spLocks noChangeArrowheads="1"/>
          </p:cNvSpPr>
          <p:nvPr/>
        </p:nvSpPr>
        <p:spPr bwMode="auto">
          <a:xfrm>
            <a:off x="792163" y="2943225"/>
            <a:ext cx="2970212" cy="356393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684213" y="1792288"/>
            <a:ext cx="4941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give sb sth  =  give sth to sb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688975" y="2316163"/>
            <a:ext cx="7069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give me the book = __________________</a:t>
            </a: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4086225" y="2225675"/>
            <a:ext cx="352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give the book </a:t>
            </a:r>
            <a:r>
              <a:rPr lang="en-US" altLang="zh-CN" sz="2800" b="1">
                <a:solidFill>
                  <a:srgbClr val="FF0000"/>
                </a:solidFill>
              </a:rPr>
              <a:t>to</a:t>
            </a:r>
            <a:r>
              <a:rPr lang="en-US" altLang="zh-CN" sz="2800" b="1">
                <a:solidFill>
                  <a:srgbClr val="0000FF"/>
                </a:solidFill>
              </a:rPr>
              <a:t> me</a:t>
            </a:r>
          </a:p>
        </p:txBody>
      </p:sp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754063" y="185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1366838" y="674688"/>
            <a:ext cx="7777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What do people usually do when children knock on their doors?</a:t>
            </a:r>
          </a:p>
        </p:txBody>
      </p:sp>
      <p:sp>
        <p:nvSpPr>
          <p:cNvPr id="119816" name="TextBox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728663"/>
            <a:ext cx="8262937" cy="8096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</a:rPr>
              <a:t>They give children some candy </a:t>
            </a:r>
            <a:r>
              <a:rPr lang="en-US" altLang="zh-CN" b="1">
                <a:solidFill>
                  <a:srgbClr val="FF0000"/>
                </a:solidFill>
              </a:rPr>
              <a:t>as a treat.</a:t>
            </a:r>
          </a:p>
        </p:txBody>
      </p:sp>
      <p:sp>
        <p:nvSpPr>
          <p:cNvPr id="119817" name="Text Box 10"/>
          <p:cNvSpPr txBox="1">
            <a:spLocks noChangeArrowheads="1"/>
          </p:cNvSpPr>
          <p:nvPr/>
        </p:nvSpPr>
        <p:spPr bwMode="auto">
          <a:xfrm>
            <a:off x="1331913" y="31051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19818" name="Text Box 11"/>
          <p:cNvSpPr txBox="1">
            <a:spLocks noChangeArrowheads="1"/>
          </p:cNvSpPr>
          <p:nvPr/>
        </p:nvSpPr>
        <p:spPr bwMode="auto">
          <a:xfrm>
            <a:off x="792163" y="3097213"/>
            <a:ext cx="3431381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an apple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it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the present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the pumpkin lantern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some flowers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/>
              <a:t>them</a:t>
            </a:r>
          </a:p>
        </p:txBody>
      </p:sp>
      <p:sp>
        <p:nvSpPr>
          <p:cNvPr id="119819" name="Text Box 12"/>
          <p:cNvSpPr txBox="1">
            <a:spLocks noChangeArrowheads="1"/>
          </p:cNvSpPr>
          <p:nvPr/>
        </p:nvSpPr>
        <p:spPr bwMode="auto">
          <a:xfrm>
            <a:off x="4841875" y="3386138"/>
            <a:ext cx="243046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/>
              <a:t>me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/>
              <a:t>my teacher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/>
              <a:t>an old man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/>
              <a:t>his friend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/>
              <a:t>the children </a:t>
            </a:r>
          </a:p>
        </p:txBody>
      </p:sp>
      <p:sp>
        <p:nvSpPr>
          <p:cNvPr id="119820" name="Text Box 13"/>
          <p:cNvSpPr txBox="1">
            <a:spLocks noChangeArrowheads="1"/>
          </p:cNvSpPr>
          <p:nvPr/>
        </p:nvSpPr>
        <p:spPr bwMode="auto">
          <a:xfrm>
            <a:off x="468313" y="674688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☆ </a:t>
            </a:r>
            <a:r>
              <a:rPr kumimoji="1" lang="en-US" altLang="zh-CN" sz="2800" b="1" dirty="0" err="1">
                <a:solidFill>
                  <a:srgbClr val="0000FF"/>
                </a:solidFill>
              </a:rPr>
              <a:t>sth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是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it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或者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them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时，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it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或者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them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只能放中间： </a:t>
            </a:r>
          </a:p>
          <a:p>
            <a:r>
              <a:rPr kumimoji="1" lang="zh-CN" altLang="en-US" sz="2800" b="1" dirty="0">
                <a:solidFill>
                  <a:srgbClr val="0000FF"/>
                </a:solidFill>
              </a:rPr>
              <a:t>    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give it/them to </a:t>
            </a:r>
            <a:r>
              <a:rPr kumimoji="1" lang="en-US" altLang="zh-CN" sz="2800" b="1" dirty="0" err="1">
                <a:solidFill>
                  <a:srgbClr val="0000FF"/>
                </a:solidFill>
              </a:rPr>
              <a:t>sb</a:t>
            </a:r>
            <a:endParaRPr kumimoji="1"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19821" name="AutoShape 14"/>
          <p:cNvSpPr>
            <a:spLocks noChangeArrowheads="1"/>
          </p:cNvSpPr>
          <p:nvPr/>
        </p:nvSpPr>
        <p:spPr bwMode="auto">
          <a:xfrm>
            <a:off x="4841875" y="3429000"/>
            <a:ext cx="2484438" cy="2916238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9822" name="AutoShape 15"/>
          <p:cNvSpPr>
            <a:spLocks noChangeArrowheads="1"/>
          </p:cNvSpPr>
          <p:nvPr/>
        </p:nvSpPr>
        <p:spPr bwMode="auto">
          <a:xfrm>
            <a:off x="468313" y="674688"/>
            <a:ext cx="8099425" cy="971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99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2" grpId="0"/>
      <p:bldP spid="119813" grpId="0"/>
      <p:bldP spid="119816" grpId="0" build="p"/>
      <p:bldP spid="119818" grpId="0"/>
      <p:bldP spid="119819" grpId="0"/>
      <p:bldP spid="119820" grpId="0"/>
      <p:bldP spid="119821" grpId="0"/>
      <p:bldP spid="1198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6858000" cy="1143000"/>
          </a:xfrm>
        </p:spPr>
        <p:txBody>
          <a:bodyPr/>
          <a:lstStyle/>
          <a:p>
            <a:pPr algn="l"/>
            <a:r>
              <a:rPr lang="en-US" altLang="zh-CN" sz="2800" b="1"/>
              <a:t>What do children do if people don’t </a:t>
            </a:r>
            <a:r>
              <a:rPr lang="en-US" altLang="zh-CN" sz="2800" b="1">
                <a:solidFill>
                  <a:srgbClr val="FF3300"/>
                </a:solidFill>
              </a:rPr>
              <a:t>give them a treat</a:t>
            </a:r>
            <a:r>
              <a:rPr lang="en-US" altLang="zh-CN" sz="2800" b="1"/>
              <a:t>?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30238" y="1106488"/>
            <a:ext cx="5670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Children </a:t>
            </a:r>
            <a:r>
              <a:rPr lang="en-US" altLang="zh-CN" sz="2800" b="1">
                <a:solidFill>
                  <a:srgbClr val="FF3300"/>
                </a:solidFill>
              </a:rPr>
              <a:t>play a trick on</a:t>
            </a:r>
            <a:r>
              <a:rPr lang="en-US" altLang="zh-CN" sz="2800" b="1"/>
              <a:t> people.</a:t>
            </a: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630238" y="674688"/>
            <a:ext cx="8513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give sb a treat (of …)/give sb sth as a treat   </a:t>
            </a:r>
            <a:endParaRPr lang="en-US" altLang="zh-CN" sz="2800" b="1">
              <a:solidFill>
                <a:srgbClr val="FF3300"/>
              </a:solidFill>
            </a:endParaRPr>
          </a:p>
        </p:txBody>
      </p:sp>
      <p:sp>
        <p:nvSpPr>
          <p:cNvPr id="120837" name="Text Box 8"/>
          <p:cNvSpPr txBox="1">
            <a:spLocks noChangeArrowheads="1"/>
          </p:cNvSpPr>
          <p:nvPr/>
        </p:nvSpPr>
        <p:spPr bwMode="auto">
          <a:xfrm>
            <a:off x="522288" y="1663700"/>
            <a:ext cx="8318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He often ________ foreign guests ____ ______ of the traditional Chinese food.</a:t>
            </a:r>
          </a:p>
        </p:txBody>
      </p:sp>
      <p:sp>
        <p:nvSpPr>
          <p:cNvPr id="120838" name="Text Box 10"/>
          <p:cNvSpPr txBox="1">
            <a:spLocks noChangeArrowheads="1"/>
          </p:cNvSpPr>
          <p:nvPr/>
        </p:nvSpPr>
        <p:spPr bwMode="auto">
          <a:xfrm>
            <a:off x="522288" y="1717675"/>
            <a:ext cx="8207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               gives                           a   treat</a:t>
            </a:r>
          </a:p>
        </p:txBody>
      </p:sp>
      <p:sp>
        <p:nvSpPr>
          <p:cNvPr id="120839" name="Text Box 9"/>
          <p:cNvSpPr txBox="1">
            <a:spLocks noChangeArrowheads="1"/>
          </p:cNvSpPr>
          <p:nvPr/>
        </p:nvSpPr>
        <p:spPr bwMode="auto">
          <a:xfrm>
            <a:off x="522288" y="2473325"/>
            <a:ext cx="8318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He often _______ foreign guests the traditional Chinese food _______ ______ _______.</a:t>
            </a:r>
          </a:p>
        </p:txBody>
      </p:sp>
      <p:pic>
        <p:nvPicPr>
          <p:cNvPr id="220167" name="Picture 7" descr="t01ecd3c82866c8ad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5" y="4346575"/>
            <a:ext cx="22717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1" name="Text Box 11"/>
          <p:cNvSpPr txBox="1">
            <a:spLocks noChangeArrowheads="1"/>
          </p:cNvSpPr>
          <p:nvPr/>
        </p:nvSpPr>
        <p:spPr bwMode="auto">
          <a:xfrm>
            <a:off x="900113" y="2473325"/>
            <a:ext cx="50212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            gives                                     </a:t>
            </a:r>
          </a:p>
          <a:p>
            <a:pPr>
              <a:lnSpc>
                <a:spcPct val="85000"/>
              </a:lnSpc>
            </a:pPr>
            <a:r>
              <a:rPr lang="en-US" altLang="zh-CN" sz="2800" b="1">
                <a:solidFill>
                  <a:srgbClr val="FF3300"/>
                </a:solidFill>
              </a:rPr>
              <a:t>      as        a          treat</a:t>
            </a:r>
          </a:p>
        </p:txBody>
      </p:sp>
      <p:sp>
        <p:nvSpPr>
          <p:cNvPr id="120842" name="Text Box 12"/>
          <p:cNvSpPr txBox="1">
            <a:spLocks noChangeArrowheads="1"/>
          </p:cNvSpPr>
          <p:nvPr/>
        </p:nvSpPr>
        <p:spPr bwMode="auto">
          <a:xfrm>
            <a:off x="628650" y="3784600"/>
            <a:ext cx="831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It’s not polite _____ _____ ______ _____ others.</a:t>
            </a:r>
          </a:p>
        </p:txBody>
      </p:sp>
      <p:sp>
        <p:nvSpPr>
          <p:cNvPr id="120843" name="Text Box 13"/>
          <p:cNvSpPr txBox="1">
            <a:spLocks noChangeArrowheads="1"/>
          </p:cNvSpPr>
          <p:nvPr/>
        </p:nvSpPr>
        <p:spPr bwMode="auto">
          <a:xfrm>
            <a:off x="2573338" y="3760788"/>
            <a:ext cx="38877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 to     play  tricks  on</a:t>
            </a:r>
          </a:p>
        </p:txBody>
      </p:sp>
      <p:sp>
        <p:nvSpPr>
          <p:cNvPr id="120844" name="Text Box 14"/>
          <p:cNvSpPr txBox="1">
            <a:spLocks noChangeArrowheads="1"/>
          </p:cNvSpPr>
          <p:nvPr/>
        </p:nvSpPr>
        <p:spPr bwMode="auto">
          <a:xfrm>
            <a:off x="684213" y="3270250"/>
            <a:ext cx="5075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play a trick on/play tricks on</a:t>
            </a:r>
          </a:p>
        </p:txBody>
      </p:sp>
      <p:pic>
        <p:nvPicPr>
          <p:cNvPr id="120845" name="Picture 13" descr="60b1OOOPIC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454525"/>
            <a:ext cx="2463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5" grpId="1"/>
      <p:bldP spid="120836" grpId="0"/>
      <p:bldP spid="120837" grpId="0"/>
      <p:bldP spid="120838" grpId="0"/>
      <p:bldP spid="120839" grpId="0"/>
      <p:bldP spid="120841" grpId="0"/>
      <p:bldP spid="120842" grpId="0"/>
      <p:bldP spid="120843" grpId="0"/>
      <p:bldP spid="120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838200" y="2714625"/>
            <a:ext cx="79470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ts val="5000"/>
              </a:lnSpc>
              <a:tabLst>
                <a:tab pos="800100" algn="l"/>
              </a:tabLst>
            </a:pPr>
            <a:r>
              <a:rPr lang="en-US" altLang="zh-CN" sz="3600" b="1" dirty="0">
                <a:latin typeface="Tahoma" panose="020B0604030504040204" pitchFamily="34" charset="0"/>
                <a:sym typeface="Symbol" panose="05050102010706020507" pitchFamily="18" charset="2"/>
              </a:rPr>
              <a:t>What activities do people usually do on Halloween?	</a:t>
            </a:r>
          </a:p>
        </p:txBody>
      </p:sp>
      <p:pic>
        <p:nvPicPr>
          <p:cNvPr id="101379" name="Picture 3" descr="pumpkin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052513"/>
            <a:ext cx="754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10" descr="trick_g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674688"/>
            <a:ext cx="790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21" descr="AEF1685D"/>
          <p:cNvPicPr>
            <a:picLocks noChangeAspect="1" noChangeArrowheads="1"/>
          </p:cNvPicPr>
          <p:nvPr/>
        </p:nvPicPr>
        <p:blipFill>
          <a:blip r:embed="rId4" cstate="email">
            <a:lum contrast="42000"/>
          </a:blip>
          <a:srcRect r="-75"/>
          <a:stretch>
            <a:fillRect/>
          </a:stretch>
        </p:blipFill>
        <p:spPr bwMode="auto">
          <a:xfrm>
            <a:off x="304800" y="4184650"/>
            <a:ext cx="2546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23" descr="2E218A37"/>
          <p:cNvPicPr>
            <a:picLocks noChangeAspect="1" noChangeArrowheads="1"/>
          </p:cNvPicPr>
          <p:nvPr/>
        </p:nvPicPr>
        <p:blipFill>
          <a:blip r:embed="rId5" cstate="email">
            <a:lum contrast="72000"/>
          </a:blip>
          <a:srcRect r="-67"/>
          <a:stretch>
            <a:fillRect/>
          </a:stretch>
        </p:blipFill>
        <p:spPr bwMode="auto">
          <a:xfrm>
            <a:off x="6300788" y="3644900"/>
            <a:ext cx="2441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/>
          <p:nvPr/>
        </p:nvGrpSpPr>
        <p:grpSpPr bwMode="auto">
          <a:xfrm>
            <a:off x="3276600" y="4130675"/>
            <a:ext cx="2514600" cy="2667000"/>
            <a:chOff x="0" y="2655"/>
            <a:chExt cx="820" cy="1277"/>
          </a:xfrm>
        </p:grpSpPr>
        <p:pic>
          <p:nvPicPr>
            <p:cNvPr id="101384" name="Picture 22" descr="3424EECC"/>
            <p:cNvPicPr>
              <a:picLocks noChangeAspect="1" noChangeArrowheads="1"/>
            </p:cNvPicPr>
            <p:nvPr/>
          </p:nvPicPr>
          <p:blipFill>
            <a:blip r:embed="rId6" cstate="email">
              <a:lum contrast="66000"/>
            </a:blip>
            <a:srcRect r="-76" b="-72"/>
            <a:stretch>
              <a:fillRect/>
            </a:stretch>
          </p:blipFill>
          <p:spPr bwMode="auto">
            <a:xfrm>
              <a:off x="0" y="3312"/>
              <a:ext cx="81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5" name="Picture 25" descr="AD6C22D8"/>
            <p:cNvPicPr>
              <a:picLocks noChangeAspect="1" noChangeArrowheads="1"/>
            </p:cNvPicPr>
            <p:nvPr/>
          </p:nvPicPr>
          <p:blipFill>
            <a:blip r:embed="rId7" cstate="email">
              <a:lum contrast="72000"/>
            </a:blip>
            <a:srcRect r="-89" b="-50"/>
            <a:stretch>
              <a:fillRect/>
            </a:stretch>
          </p:blipFill>
          <p:spPr bwMode="auto">
            <a:xfrm>
              <a:off x="0" y="2655"/>
              <a:ext cx="820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566738"/>
            <a:ext cx="22082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572000" y="1214438"/>
            <a:ext cx="3092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On October 31.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50825" y="1671638"/>
            <a:ext cx="7688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/>
              <a:t>Halloween is on … → have lots of fun → dress up → wear … → paint … → make …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239838" y="5522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49288" y="3429000"/>
            <a:ext cx="83518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When … → visit → play a game with → knock on → shout → give … as a treat → play a trick on …</a:t>
            </a:r>
            <a:r>
              <a:rPr lang="en-US" altLang="zh-CN" sz="2800" dirty="0"/>
              <a:t>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76263" y="5318125"/>
            <a:ext cx="809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have a party on … → enjoy … → a special day</a:t>
            </a:r>
            <a:r>
              <a:rPr lang="en-US" altLang="zh-CN" dirty="0"/>
              <a:t>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8900" y="998538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6600CC"/>
                </a:solidFill>
              </a:rPr>
              <a:t>Para 2.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8900" y="2671763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6600CC"/>
                </a:solidFill>
              </a:rPr>
              <a:t>Para 3.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0" y="47244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6600CC"/>
                </a:solidFill>
              </a:rPr>
              <a:t>Para 4.</a:t>
            </a:r>
          </a:p>
        </p:txBody>
      </p:sp>
      <p:sp>
        <p:nvSpPr>
          <p:cNvPr id="121865" name="Text Box 15"/>
          <p:cNvSpPr txBox="1">
            <a:spLocks noChangeArrowheads="1"/>
          </p:cNvSpPr>
          <p:nvPr/>
        </p:nvSpPr>
        <p:spPr bwMode="auto">
          <a:xfrm>
            <a:off x="2141538" y="1189038"/>
            <a:ext cx="4973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6600FF"/>
                </a:solidFill>
              </a:rPr>
              <a:t>How do we celebrate Halloween?</a:t>
            </a:r>
          </a:p>
        </p:txBody>
      </p:sp>
      <p:sp>
        <p:nvSpPr>
          <p:cNvPr id="121866" name="Text Box 16"/>
          <p:cNvSpPr txBox="1">
            <a:spLocks noChangeArrowheads="1"/>
          </p:cNvSpPr>
          <p:nvPr/>
        </p:nvSpPr>
        <p:spPr bwMode="auto">
          <a:xfrm>
            <a:off x="2087563" y="2809875"/>
            <a:ext cx="485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6600FF"/>
                </a:solidFill>
              </a:rPr>
              <a:t>How do we play “trick or treat”?</a:t>
            </a:r>
          </a:p>
        </p:txBody>
      </p:sp>
      <p:sp>
        <p:nvSpPr>
          <p:cNvPr id="121867" name="Text Box 17"/>
          <p:cNvSpPr txBox="1">
            <a:spLocks noChangeArrowheads="1"/>
          </p:cNvSpPr>
          <p:nvPr/>
        </p:nvSpPr>
        <p:spPr bwMode="auto">
          <a:xfrm>
            <a:off x="1655763" y="4833938"/>
            <a:ext cx="762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6600FF"/>
                </a:solidFill>
              </a:rPr>
              <a:t>What do we do in the evening and how do we feel?</a:t>
            </a:r>
          </a:p>
        </p:txBody>
      </p:sp>
      <p:pic>
        <p:nvPicPr>
          <p:cNvPr id="121868" name="Picture 19" descr="trick_ga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620713"/>
            <a:ext cx="17049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WordArt 13" descr="窄竖线"/>
          <p:cNvSpPr>
            <a:spLocks noChangeArrowheads="1" noChangeShapeType="1" noTextEdit="1"/>
          </p:cNvSpPr>
          <p:nvPr/>
        </p:nvSpPr>
        <p:spPr bwMode="auto">
          <a:xfrm>
            <a:off x="4895850" y="0"/>
            <a:ext cx="184467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/>
              </a:rPr>
              <a:t>Retell</a:t>
            </a:r>
            <a:endParaRPr lang="zh-CN" alt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20650"/>
            <a:ext cx="8362950" cy="1379538"/>
          </a:xfrm>
        </p:spPr>
        <p:txBody>
          <a:bodyPr lIns="90170" tIns="46990" rIns="90170" bIns="46990"/>
          <a:lstStyle/>
          <a:p>
            <a:r>
              <a:rPr lang="en-US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endParaRPr lang="en-US" altLang="zh-CN" sz="720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84213" y="2060575"/>
            <a:ext cx="7634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96875" y="1773238"/>
            <a:ext cx="87471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052638" y="3551238"/>
            <a:ext cx="5256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Mid-Autumn Festival</a:t>
            </a:r>
          </a:p>
        </p:txBody>
      </p:sp>
      <p:pic>
        <p:nvPicPr>
          <p:cNvPr id="122886" name="Picture 6" descr="1124076478_c7ai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106488"/>
            <a:ext cx="34290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7" descr="8488195_220320711000_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106488"/>
            <a:ext cx="39243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-73025" y="4313238"/>
            <a:ext cx="7097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get together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303463" y="4960938"/>
            <a:ext cx="6234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watch the moon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58775" y="5664200"/>
            <a:ext cx="688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eat moon cakes</a:t>
            </a:r>
          </a:p>
        </p:txBody>
      </p:sp>
      <p:sp>
        <p:nvSpPr>
          <p:cNvPr id="122891" name="Rectangle 12"/>
          <p:cNvSpPr>
            <a:spLocks noChangeArrowheads="1"/>
          </p:cNvSpPr>
          <p:nvPr/>
        </p:nvSpPr>
        <p:spPr bwMode="auto">
          <a:xfrm>
            <a:off x="3059113" y="338138"/>
            <a:ext cx="419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0000FF"/>
                </a:solidFill>
              </a:rPr>
              <a:t>What festival is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utoUpdateAnimBg="0"/>
      <p:bldP spid="122888" grpId="0" bldLvl="0" autoUpdateAnimBg="0"/>
      <p:bldP spid="122889" grpId="0" bldLvl="0" autoUpdateAnimBg="0"/>
      <p:bldP spid="122890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827088" y="2997200"/>
            <a:ext cx="7777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907" name="Rectangle 5"/>
          <p:cNvSpPr>
            <a:spLocks noChangeArrowheads="1"/>
          </p:cNvSpPr>
          <p:nvPr/>
        </p:nvSpPr>
        <p:spPr bwMode="auto">
          <a:xfrm>
            <a:off x="2484438" y="3267075"/>
            <a:ext cx="451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Teachers’ Day</a:t>
            </a:r>
          </a:p>
        </p:txBody>
      </p:sp>
      <p:sp>
        <p:nvSpPr>
          <p:cNvPr id="123908" name="TextBox 9"/>
          <p:cNvSpPr txBox="1">
            <a:spLocks noChangeArrowheads="1"/>
          </p:cNvSpPr>
          <p:nvPr/>
        </p:nvSpPr>
        <p:spPr bwMode="auto">
          <a:xfrm>
            <a:off x="1331913" y="4346575"/>
            <a:ext cx="6678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give flowers or cards to teachers</a:t>
            </a:r>
          </a:p>
        </p:txBody>
      </p:sp>
      <p:pic>
        <p:nvPicPr>
          <p:cNvPr id="123909" name="Picture 11" descr="c:\DOCUME~1\ADMINI~1\APPLIC~1\360se6\USERDA~1\Temp\200997~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63" y="566738"/>
            <a:ext cx="392906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19" descr="c:\DOCUME~1\ADMINI~1\APPLIC~1\360se6\USERDA~1\Temp\201209~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1750" y="566738"/>
            <a:ext cx="28575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TextBox 9"/>
          <p:cNvSpPr txBox="1">
            <a:spLocks noChangeArrowheads="1"/>
          </p:cNvSpPr>
          <p:nvPr/>
        </p:nvSpPr>
        <p:spPr bwMode="auto">
          <a:xfrm>
            <a:off x="1349375" y="4962525"/>
            <a:ext cx="6678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say “Thank you” to teachers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08" grpId="0"/>
      <p:bldP spid="1239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5"/>
          <p:cNvSpPr txBox="1">
            <a:spLocks noChangeArrowheads="1"/>
          </p:cNvSpPr>
          <p:nvPr/>
        </p:nvSpPr>
        <p:spPr bwMode="auto">
          <a:xfrm>
            <a:off x="1277938" y="4292600"/>
            <a:ext cx="6881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get a lot of presents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have activities to celebrate it</a:t>
            </a:r>
          </a:p>
        </p:txBody>
      </p:sp>
      <p:pic>
        <p:nvPicPr>
          <p:cNvPr id="124931" name="Picture 4" descr="c:\users\administrator\appdata\roaming\360se6\User Data\temp\201405270928552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836613"/>
            <a:ext cx="3943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2" descr="c:\users\administrator\appdata\roaming\360se6\User Data\temp\u=948266919,1576191928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4625" y="890588"/>
            <a:ext cx="3889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8"/>
          <p:cNvSpPr txBox="1">
            <a:spLocks noChangeArrowheads="1"/>
          </p:cNvSpPr>
          <p:nvPr/>
        </p:nvSpPr>
        <p:spPr bwMode="auto">
          <a:xfrm>
            <a:off x="1979613" y="3536950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Children’s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ldLvl="0" autoUpdateAnimBg="0"/>
      <p:bldP spid="124933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60400" y="4832350"/>
            <a:ext cx="8334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/>
              <a:t>Christmas tree</a:t>
            </a:r>
          </a:p>
        </p:txBody>
      </p: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3500438" y="3375025"/>
            <a:ext cx="453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Christmas </a:t>
            </a:r>
          </a:p>
        </p:txBody>
      </p:sp>
      <p:sp>
        <p:nvSpPr>
          <p:cNvPr id="125956" name="Text Box 9"/>
          <p:cNvSpPr txBox="1">
            <a:spLocks noChangeArrowheads="1"/>
          </p:cNvSpPr>
          <p:nvPr/>
        </p:nvSpPr>
        <p:spPr bwMode="auto">
          <a:xfrm>
            <a:off x="677863" y="4292600"/>
            <a:ext cx="8466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/>
              <a:t>get a lot of presents</a:t>
            </a:r>
          </a:p>
        </p:txBody>
      </p:sp>
      <p:pic>
        <p:nvPicPr>
          <p:cNvPr id="125957" name="Picture 5" descr="2136-120105151A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90588"/>
            <a:ext cx="3530600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10415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1875" y="404813"/>
            <a:ext cx="2239963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/>
      <p:bldP spid="1259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1124076478_c7ai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3806825"/>
            <a:ext cx="35639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c:\DOCUME~1\ADMINI~1\APPLIC~1\360se6\USERDA~1\Temp\201209~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484313"/>
            <a:ext cx="34559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c:\users\administrator\appdata\roaming\360se6\User Data\temp\u=948266919,1576191928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48150" y="3806825"/>
            <a:ext cx="350996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024x768_02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263" y="1484313"/>
            <a:ext cx="35639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522288" y="620713"/>
            <a:ext cx="7667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/>
              <a:t>Group work: Talk about  festivals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Homework</a:t>
            </a:r>
            <a:r>
              <a:rPr lang="en-US" altLang="zh-CN" dirty="0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3400" b="1" dirty="0"/>
              <a:t>Write about your </a:t>
            </a:r>
            <a:r>
              <a:rPr lang="en-US" altLang="zh-CN" sz="3400" b="1" dirty="0" err="1"/>
              <a:t>favourite</a:t>
            </a:r>
            <a:r>
              <a:rPr lang="en-US" altLang="zh-CN" sz="3400" b="1" dirty="0"/>
              <a:t> festival in about 70 words</a:t>
            </a:r>
            <a:r>
              <a:rPr lang="en-US" altLang="zh-CN" sz="3400" b="1" dirty="0" smtClean="0"/>
              <a:t>.  </a:t>
            </a:r>
            <a:endParaRPr lang="en-US" altLang="zh-CN" sz="3400" b="1" dirty="0"/>
          </a:p>
        </p:txBody>
      </p:sp>
      <p:pic>
        <p:nvPicPr>
          <p:cNvPr id="128004" name="Picture 4" descr="BJQ3M@2@)J4%GN]ACB5_2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8" y="2781300"/>
            <a:ext cx="6264275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735263" y="3914775"/>
            <a:ext cx="3781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i="1">
                <a:latin typeface="Calibri" panose="020F0502020204030204" pitchFamily="34" charset="0"/>
              </a:rPr>
              <a:t>My favourite festival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25" y="1430338"/>
            <a:ext cx="2979738" cy="1139825"/>
          </a:xfrm>
        </p:spPr>
        <p:txBody>
          <a:bodyPr/>
          <a:lstStyle/>
          <a:p>
            <a:r>
              <a:rPr lang="en-US" altLang="zh-CN" sz="4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masks</a:t>
            </a:r>
            <a:endParaRPr lang="en-US" altLang="zh-CN" sz="3800" b="1">
              <a:solidFill>
                <a:srgbClr val="800080"/>
              </a:solidFill>
            </a:endParaRPr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 rot="679562">
            <a:off x="900113" y="944563"/>
            <a:ext cx="3406775" cy="4857750"/>
          </a:xfr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69988" name="Picture 4" descr="1067301099_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2565400"/>
            <a:ext cx="3262313" cy="35639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2225" y="4184650"/>
            <a:ext cx="3519488" cy="1139825"/>
          </a:xfrm>
        </p:spPr>
        <p:txBody>
          <a:bodyPr/>
          <a:lstStyle/>
          <a:p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our faces</a:t>
            </a:r>
            <a:endParaRPr lang="en-US" altLang="zh-CN" sz="4000" b="1">
              <a:solidFill>
                <a:srgbClr val="9900FF"/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09381">
            <a:off x="549275" y="682625"/>
            <a:ext cx="3973513" cy="5230813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1012" name="Picture 4" descr="u=637713312,38541973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890588"/>
            <a:ext cx="242093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260350"/>
            <a:ext cx="8509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4800" b="1">
              <a:solidFill>
                <a:srgbClr val="00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982663" y="4833938"/>
            <a:ext cx="2887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i="1">
                <a:solidFill>
                  <a:srgbClr val="FF0000"/>
                </a:solidFill>
              </a:rPr>
              <a:t>dress </a:t>
            </a:r>
            <a:r>
              <a:rPr lang="en-US" altLang="zh-CN" sz="3600">
                <a:solidFill>
                  <a:srgbClr val="FF0000"/>
                </a:solidFill>
              </a:rPr>
              <a:t>up</a:t>
            </a:r>
            <a:r>
              <a:rPr lang="en-US" altLang="zh-CN" sz="3600">
                <a:solidFill>
                  <a:schemeClr val="accent2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3708400" y="450850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rebuchet MS" panose="020B0603020202020204" pitchFamily="34" charset="0"/>
              </a:rPr>
              <a:t>wear special clothes</a:t>
            </a:r>
            <a:r>
              <a:rPr lang="en-US" altLang="zh-CN" sz="3600" b="1">
                <a:solidFill>
                  <a:srgbClr val="660066"/>
                </a:solidFill>
                <a:latin typeface="Trebuchet MS" panose="020B0603020202020204" pitchFamily="34" charset="0"/>
              </a:rPr>
              <a:t> </a:t>
            </a:r>
            <a:endParaRPr lang="en-US" altLang="zh-CN"/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3678238" y="5049838"/>
            <a:ext cx="445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Trebuchet MS" panose="020B0603020202020204" pitchFamily="34" charset="0"/>
              </a:rPr>
              <a:t>wear masks</a:t>
            </a: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3676650" y="5643563"/>
            <a:ext cx="489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rebuchet MS" panose="020B0603020202020204" pitchFamily="34" charset="0"/>
              </a:rPr>
              <a:t>paint  faces</a:t>
            </a:r>
          </a:p>
        </p:txBody>
      </p:sp>
      <p:sp>
        <p:nvSpPr>
          <p:cNvPr id="104455" name="AutoShape 8"/>
          <p:cNvSpPr/>
          <p:nvPr/>
        </p:nvSpPr>
        <p:spPr bwMode="auto">
          <a:xfrm>
            <a:off x="3438525" y="4778375"/>
            <a:ext cx="107950" cy="1458913"/>
          </a:xfrm>
          <a:prstGeom prst="leftBrace">
            <a:avLst>
              <a:gd name="adj1" fmla="val 267729"/>
              <a:gd name="adj2" fmla="val 50000"/>
            </a:avLst>
          </a:prstGeom>
          <a:noFill/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 sz="3600"/>
          </a:p>
        </p:txBody>
      </p:sp>
      <p:pic>
        <p:nvPicPr>
          <p:cNvPr id="104456" name="Picture 8" descr="2-121101142055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728663"/>
            <a:ext cx="31496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7" name="Picture 9" descr="_I4{Q8LHOI7ZJFVQ~NT~`I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8275" y="836613"/>
            <a:ext cx="3563938" cy="34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ldLvl="0" autoUpdateAnimBg="0"/>
      <p:bldP spid="104452" grpId="0" autoUpdateAnimBg="0"/>
      <p:bldP spid="104453" grpId="0" bldLvl="0" autoUpdateAnimBg="0"/>
      <p:bldP spid="104454" grpId="0" autoUpdateAnimBg="0"/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96963" y="3152775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>
                <a:solidFill>
                  <a:schemeClr val="tx2"/>
                </a:solidFill>
                <a:latin typeface="Times New Roman" panose="02020603050405020304" pitchFamily="18" charset="0"/>
              </a:rPr>
              <a:t>make pumpkin lanterns</a:t>
            </a:r>
          </a:p>
        </p:txBody>
      </p:sp>
      <p:pic>
        <p:nvPicPr>
          <p:cNvPr id="105475" name="Picture 3" descr="istockphoto_2282992_young_boy_and_jack_o_lan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00525"/>
            <a:ext cx="2981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4138613"/>
            <a:ext cx="30972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7" name="Group 12"/>
          <p:cNvGrpSpPr>
            <a:grpSpLocks noChangeAspect="1"/>
          </p:cNvGrpSpPr>
          <p:nvPr/>
        </p:nvGrpSpPr>
        <p:grpSpPr bwMode="auto">
          <a:xfrm>
            <a:off x="846138" y="620713"/>
            <a:ext cx="6965950" cy="2436812"/>
            <a:chOff x="0" y="0"/>
            <a:chExt cx="4075" cy="1502"/>
          </a:xfrm>
        </p:grpSpPr>
        <p:pic>
          <p:nvPicPr>
            <p:cNvPr id="105478" name="Picture 7" descr="AD6C22D8"/>
            <p:cNvPicPr>
              <a:picLocks noChangeAspect="1" noChangeArrowheads="1"/>
            </p:cNvPicPr>
            <p:nvPr/>
          </p:nvPicPr>
          <p:blipFill>
            <a:blip r:embed="rId5" cstate="email">
              <a:lum contrast="72000"/>
            </a:blip>
            <a:srcRect r="-89" b="-50"/>
            <a:stretch>
              <a:fillRect/>
            </a:stretch>
          </p:blipFill>
          <p:spPr bwMode="auto">
            <a:xfrm>
              <a:off x="1008" y="48"/>
              <a:ext cx="2064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9" name="Picture 8" descr="Sun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2"/>
              <a:ext cx="1003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0" name="Picture 10" descr="halloween_idea_0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008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 noChangeAspect="1"/>
          </p:cNvGrpSpPr>
          <p:nvPr/>
        </p:nvGrpSpPr>
        <p:grpSpPr bwMode="auto">
          <a:xfrm>
            <a:off x="468313" y="566738"/>
            <a:ext cx="8099425" cy="3833812"/>
            <a:chOff x="0" y="0"/>
            <a:chExt cx="3552" cy="1008"/>
          </a:xfrm>
        </p:grpSpPr>
        <p:pic>
          <p:nvPicPr>
            <p:cNvPr id="106499" name="Picture 4" descr="trick%20or%20tre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0"/>
              <a:ext cx="1152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0" name="Picture 20" descr="a-tre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0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1" name="Picture 55" descr="2E218A37"/>
            <p:cNvPicPr>
              <a:picLocks noChangeAspect="1" noChangeArrowheads="1"/>
            </p:cNvPicPr>
            <p:nvPr/>
          </p:nvPicPr>
          <p:blipFill>
            <a:blip r:embed="rId4">
              <a:lum contrast="72000"/>
            </a:blip>
            <a:srcRect/>
            <a:stretch>
              <a:fillRect/>
            </a:stretch>
          </p:blipFill>
          <p:spPr bwMode="auto">
            <a:xfrm>
              <a:off x="1200" y="0"/>
              <a:ext cx="120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649288" y="4786313"/>
            <a:ext cx="770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800080"/>
                </a:solidFill>
              </a:rPr>
              <a:t>play a game with</a:t>
            </a:r>
            <a:r>
              <a:rPr lang="en-US" altLang="zh-CN" sz="3600">
                <a:solidFill>
                  <a:srgbClr val="800080"/>
                </a:solidFill>
              </a:rPr>
              <a:t> </a:t>
            </a:r>
            <a:r>
              <a:rPr lang="en-US" altLang="zh-CN" sz="3600" b="1">
                <a:solidFill>
                  <a:srgbClr val="800080"/>
                </a:solidFill>
              </a:rPr>
              <a:t>the people inside</a:t>
            </a: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250825" y="5765800"/>
            <a:ext cx="369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</a:rPr>
              <a:t>knock on the door</a:t>
            </a:r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4500563" y="5751513"/>
            <a:ext cx="417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</a:rPr>
              <a:t>shout “trick or treat”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06503" grpId="0"/>
      <p:bldP spid="1065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0" name="Picture 8" descr="trickortre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242888"/>
            <a:ext cx="47513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9"/>
          <p:cNvSpPr>
            <a:spLocks noChangeArrowheads="1"/>
          </p:cNvSpPr>
          <p:nvPr/>
        </p:nvSpPr>
        <p:spPr bwMode="auto">
          <a:xfrm>
            <a:off x="263526" y="1498600"/>
            <a:ext cx="4157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66"/>
                </a:solidFill>
              </a:rPr>
              <a:t>give us some candy as a treat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263526" y="3497263"/>
            <a:ext cx="3497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</a:rPr>
              <a:t>play a trick on sb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6" descr="u=2703625243,3873021442&amp;fm=15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06825"/>
            <a:ext cx="26447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7" descr="u=4076937351,3614204030&amp;fm=52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4127500"/>
            <a:ext cx="26273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8" descr="u=1378716459,1040012868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913188"/>
            <a:ext cx="29162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Box 5"/>
          <p:cNvSpPr txBox="1">
            <a:spLocks noChangeArrowheads="1"/>
          </p:cNvSpPr>
          <p:nvPr/>
        </p:nvSpPr>
        <p:spPr bwMode="auto">
          <a:xfrm>
            <a:off x="1547813" y="3111500"/>
            <a:ext cx="664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8000"/>
                </a:solidFill>
              </a:rPr>
              <a:t>enjoy nice food and drinks</a:t>
            </a:r>
          </a:p>
        </p:txBody>
      </p:sp>
      <p:pic>
        <p:nvPicPr>
          <p:cNvPr id="190472" name="1920119" descr="Trick or trea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620713"/>
            <a:ext cx="34575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620713"/>
            <a:ext cx="3349625" cy="2484437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8552" name="Text Box 11"/>
          <p:cNvSpPr txBox="1">
            <a:spLocks noChangeArrowheads="1"/>
          </p:cNvSpPr>
          <p:nvPr/>
        </p:nvSpPr>
        <p:spPr bwMode="auto">
          <a:xfrm>
            <a:off x="3762375" y="1211263"/>
            <a:ext cx="1781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FF"/>
                </a:solidFill>
              </a:rPr>
              <a:t>have a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全屏显示(4:3)</PresentationFormat>
  <Paragraphs>180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黑体</vt:lpstr>
      <vt:lpstr>华文新魏</vt:lpstr>
      <vt:lpstr>宋体</vt:lpstr>
      <vt:lpstr>微软雅黑</vt:lpstr>
      <vt:lpstr>新宋体</vt:lpstr>
      <vt:lpstr>Arial</vt:lpstr>
      <vt:lpstr>Arial Black</vt:lpstr>
      <vt:lpstr>Calibri</vt:lpstr>
      <vt:lpstr>Comic Sans MS</vt:lpstr>
      <vt:lpstr>Monotype Corsiva</vt:lpstr>
      <vt:lpstr>Symbol</vt:lpstr>
      <vt:lpstr>Tahoma</vt:lpstr>
      <vt:lpstr>Times New Roman</vt:lpstr>
      <vt:lpstr>Trebuchet MS</vt:lpstr>
      <vt:lpstr>Wingdings</vt:lpstr>
      <vt:lpstr>WWW.2PPT.COM
</vt:lpstr>
      <vt:lpstr>PowerPoint 演示文稿</vt:lpstr>
      <vt:lpstr>PowerPoint 演示文稿</vt:lpstr>
      <vt:lpstr>wear masks</vt:lpstr>
      <vt:lpstr>paint our faces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Pair work</vt:lpstr>
      <vt:lpstr>PowerPoint 演示文稿</vt:lpstr>
      <vt:lpstr>Say something about the pictures</vt:lpstr>
      <vt:lpstr>PowerPoint 演示文稿</vt:lpstr>
      <vt:lpstr>What do people do on Halloween?</vt:lpstr>
      <vt:lpstr>PowerPoint 演示文稿</vt:lpstr>
      <vt:lpstr>What do children do if people don’t give them a treat?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A22C5F456AFF4A82B79DDAB6DCF03C6A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