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297C3-B462-4A84-A2E9-4B5BDCE8450A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B262E-A397-482B-AFC5-295D221A56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B262E-A397-482B-AFC5-295D221A565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7869FB-5381-48C5-8B8E-0E38E69421A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624C6B-1E34-421D-A43F-4CEAB5BAC99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11BAC-6E9D-4980-8F67-ED4E57F4839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82685E-7558-4BA6-B659-90033138292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969535-FA5D-4330-845B-3CC4180184F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342619-EF9D-4FD2-9922-C844E7FD837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3E12ED-976A-4786-BFF1-2353C04685F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23A7A-22A6-4DE6-A277-19963365207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5942F-0FFF-4881-8275-4051F38ED64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1EA1C3-D393-429B-8E19-872BF3CD43A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CFAA55-FBFB-4186-94C3-ED0A098A54A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D2AE5E2F-7EEF-4A4D-A032-E26BEB092D97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-1" y="457200"/>
            <a:ext cx="9144001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>
              <a:spcBef>
                <a:spcPts val="1200"/>
              </a:spcBef>
            </a:pPr>
            <a:r>
              <a:rPr lang="en-US" altLang="zh-CN" sz="5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Unit 3</a:t>
            </a:r>
          </a:p>
          <a:p>
            <a:pPr>
              <a:spcBef>
                <a:spcPts val="1200"/>
              </a:spcBef>
            </a:pPr>
            <a:r>
              <a:rPr lang="en-US" altLang="zh-CN" sz="5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I am more outgoing than </a:t>
            </a:r>
          </a:p>
          <a:p>
            <a:pPr>
              <a:spcBef>
                <a:spcPts val="1200"/>
              </a:spcBef>
            </a:pPr>
            <a:r>
              <a:rPr lang="en-US" altLang="zh-CN" sz="5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my sister</a:t>
            </a:r>
            <a:r>
              <a:rPr lang="en-US" altLang="zh-CN" sz="54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  <a:endParaRPr lang="en-US" altLang="zh-CN" sz="54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4691" name="WordArt 6"/>
          <p:cNvSpPr>
            <a:spLocks noChangeArrowheads="1" noChangeShapeType="1" noTextEdit="1"/>
          </p:cNvSpPr>
          <p:nvPr/>
        </p:nvSpPr>
        <p:spPr bwMode="auto">
          <a:xfrm>
            <a:off x="3063420" y="3621380"/>
            <a:ext cx="2951843" cy="4684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4000" b="1" kern="10" dirty="0">
                <a:ln w="9525">
                  <a:noFill/>
                  <a:round/>
                </a:ln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Section B</a:t>
            </a:r>
            <a:endParaRPr lang="zh-CN" altLang="en-US" sz="4000" b="1" kern="10" dirty="0">
              <a:ln w="9525">
                <a:noFill/>
                <a:round/>
              </a:ln>
              <a:solidFill>
                <a:srgbClr val="FF000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33211" y="5092310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6"/>
          <p:cNvSpPr>
            <a:spLocks noChangeArrowheads="1"/>
          </p:cNvSpPr>
          <p:nvPr/>
        </p:nvSpPr>
        <p:spPr bwMode="auto">
          <a:xfrm>
            <a:off x="304800" y="2438400"/>
            <a:ext cx="8610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FFCC99">
                        <a:alpha val="67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zh-CN" altLang="zh-CN"/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457200" y="1066800"/>
            <a:ext cx="73167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tabLst>
                <a:tab pos="495300" algn="l"/>
                <a:tab pos="5273675" algn="r"/>
              </a:tabLst>
            </a:pPr>
            <a:r>
              <a:rPr lang="en-US" altLang="zh-CN" sz="32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1e Talk about Molly and Mary and their </a:t>
            </a:r>
          </a:p>
          <a:p>
            <a:pPr algn="l">
              <a:tabLst>
                <a:tab pos="495300" algn="l"/>
                <a:tab pos="5273675" algn="r"/>
              </a:tabLst>
            </a:pPr>
            <a:r>
              <a:rPr lang="en-US" altLang="zh-CN" sz="32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best friends.</a:t>
            </a:r>
            <a:endParaRPr lang="en-US" altLang="zh-CN" sz="3200" b="1">
              <a:solidFill>
                <a:schemeClr val="hlink"/>
              </a:solidFill>
              <a:cs typeface="Times New Roman" panose="02020603050405020304" pitchFamily="18" charset="0"/>
            </a:endParaRP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457200" y="2643188"/>
            <a:ext cx="8412163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145000"/>
              </a:lnSpc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A: Molly studies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harder than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her best friend.</a:t>
            </a:r>
            <a:endParaRPr lang="en-US" altLang="zh-CN" sz="3200" b="1">
              <a:cs typeface="Times New Roman" panose="02020603050405020304" pitchFamily="18" charset="0"/>
            </a:endParaRPr>
          </a:p>
          <a:p>
            <a:pPr algn="l">
              <a:lnSpc>
                <a:spcPct val="145000"/>
              </a:lnSpc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B: Well, Mary and her best friend are both tall.</a:t>
            </a:r>
          </a:p>
          <a:p>
            <a:pPr algn="l">
              <a:lnSpc>
                <a:spcPct val="145000"/>
              </a:lnSpc>
            </a:pPr>
            <a:endParaRPr lang="en-US" altLang="zh-CN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文本框 1"/>
          <p:cNvSpPr txBox="1">
            <a:spLocks noChangeArrowheads="1"/>
          </p:cNvSpPr>
          <p:nvPr/>
        </p:nvSpPr>
        <p:spPr bwMode="auto">
          <a:xfrm>
            <a:off x="395288" y="333375"/>
            <a:ext cx="7753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buFont typeface="Wingdings" panose="05000000000000000000" pitchFamily="2" charset="2"/>
              <a:buNone/>
            </a:pPr>
            <a:r>
              <a:rPr lang="en-US" altLang="zh-CN" sz="3600" b="1"/>
              <a:t>What’s important in a good friend?</a:t>
            </a:r>
          </a:p>
        </p:txBody>
      </p:sp>
      <p:sp>
        <p:nvSpPr>
          <p:cNvPr id="82947" name="文本框 3"/>
          <p:cNvSpPr txBox="1">
            <a:spLocks noChangeArrowheads="1"/>
          </p:cNvSpPr>
          <p:nvPr/>
        </p:nvSpPr>
        <p:spPr bwMode="auto">
          <a:xfrm>
            <a:off x="1763713" y="1038225"/>
            <a:ext cx="5022850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869950"/>
            <a:lvl2pPr defTabSz="869950"/>
            <a:lvl3pPr defTabSz="869950"/>
            <a:lvl4pPr defTabSz="869950"/>
            <a:lvl5pPr defTabSz="869950"/>
            <a:lvl6pPr defTabSz="869950"/>
            <a:lvl7pPr defTabSz="869950"/>
            <a:lvl8pPr defTabSz="869950"/>
            <a:lvl9pPr defTabSz="869950"/>
          </a:lstStyle>
          <a:p>
            <a:pPr algn="l">
              <a:lnSpc>
                <a:spcPct val="105000"/>
              </a:lnSpc>
              <a:buClr>
                <a:srgbClr val="0066CC"/>
              </a:buClr>
              <a:buFont typeface="Wingdings" panose="05000000000000000000" pitchFamily="2" charset="2"/>
              <a:buNone/>
            </a:pPr>
            <a:r>
              <a:rPr lang="en-US" altLang="zh-CN" sz="4400" b="1" i="1">
                <a:solidFill>
                  <a:srgbClr val="7030A0"/>
                </a:solidFill>
                <a:latin typeface="Times New Roman" panose="02020603050405020304" pitchFamily="18" charset="0"/>
              </a:rPr>
              <a:t>A good friend…</a:t>
            </a:r>
          </a:p>
          <a:p>
            <a:pPr algn="l">
              <a:lnSpc>
                <a:spcPct val="105000"/>
              </a:lnSpc>
              <a:buClr>
                <a:srgbClr val="0066CC"/>
              </a:buClr>
              <a:buFont typeface="Wingdings" panose="05000000000000000000" pitchFamily="2" charset="2"/>
              <a:buNone/>
            </a:pPr>
            <a:r>
              <a:rPr lang="en-US" altLang="zh-CN" sz="2700" b="1">
                <a:solidFill>
                  <a:srgbClr val="FF0000"/>
                </a:solidFill>
                <a:latin typeface="Times New Roman" panose="02020603050405020304" pitchFamily="18" charset="0"/>
              </a:rPr>
              <a:t>is good at</a:t>
            </a:r>
            <a:r>
              <a:rPr lang="en-US" altLang="zh-CN" sz="2700" b="1">
                <a:solidFill>
                  <a:srgbClr val="000000"/>
                </a:solidFill>
                <a:latin typeface="Times New Roman" panose="02020603050405020304" pitchFamily="18" charset="0"/>
              </a:rPr>
              <a:t> sports.</a:t>
            </a:r>
          </a:p>
          <a:p>
            <a:pPr algn="l">
              <a:lnSpc>
                <a:spcPct val="105000"/>
              </a:lnSpc>
              <a:buClr>
                <a:srgbClr val="0066CC"/>
              </a:buClr>
              <a:buFont typeface="Wingdings" panose="05000000000000000000" pitchFamily="2" charset="2"/>
              <a:buNone/>
            </a:pPr>
            <a:r>
              <a:rPr lang="en-US" altLang="zh-CN" sz="2700" b="1">
                <a:solidFill>
                  <a:srgbClr val="000000"/>
                </a:solidFill>
                <a:latin typeface="Times New Roman" panose="02020603050405020304" pitchFamily="18" charset="0"/>
              </a:rPr>
              <a:t>is good at school work.</a:t>
            </a:r>
          </a:p>
          <a:p>
            <a:pPr algn="l">
              <a:lnSpc>
                <a:spcPct val="105000"/>
              </a:lnSpc>
              <a:buClr>
                <a:srgbClr val="0066CC"/>
              </a:buClr>
              <a:buFont typeface="Wingdings" panose="05000000000000000000" pitchFamily="2" charset="2"/>
              <a:buNone/>
            </a:pPr>
            <a:r>
              <a:rPr lang="en-US" altLang="zh-CN" sz="2700" b="1">
                <a:solidFill>
                  <a:srgbClr val="000000"/>
                </a:solidFill>
                <a:latin typeface="Times New Roman" panose="02020603050405020304" pitchFamily="18" charset="0"/>
              </a:rPr>
              <a:t>is popular at school.</a:t>
            </a:r>
          </a:p>
          <a:p>
            <a:pPr algn="l">
              <a:lnSpc>
                <a:spcPct val="105000"/>
              </a:lnSpc>
              <a:buClr>
                <a:srgbClr val="0066CC"/>
              </a:buClr>
              <a:buFont typeface="Wingdings" panose="05000000000000000000" pitchFamily="2" charset="2"/>
              <a:buNone/>
            </a:pPr>
            <a:r>
              <a:rPr lang="en-US" altLang="zh-CN" sz="2700" b="1">
                <a:solidFill>
                  <a:srgbClr val="000000"/>
                </a:solidFill>
                <a:latin typeface="Times New Roman" panose="02020603050405020304" pitchFamily="18" charset="0"/>
              </a:rPr>
              <a:t>likes to do the same things as me.</a:t>
            </a:r>
          </a:p>
          <a:p>
            <a:pPr algn="l">
              <a:lnSpc>
                <a:spcPct val="105000"/>
              </a:lnSpc>
              <a:buClr>
                <a:srgbClr val="0066CC"/>
              </a:buClr>
              <a:buFont typeface="Wingdings" panose="05000000000000000000" pitchFamily="2" charset="2"/>
              <a:buNone/>
            </a:pPr>
            <a:r>
              <a:rPr lang="en-US" altLang="zh-CN" sz="2700" b="1">
                <a:solidFill>
                  <a:srgbClr val="000000"/>
                </a:solidFill>
                <a:latin typeface="Times New Roman" panose="02020603050405020304" pitchFamily="18" charset="0"/>
              </a:rPr>
              <a:t>has cool clothes and hair style.</a:t>
            </a:r>
          </a:p>
          <a:p>
            <a:pPr algn="l">
              <a:lnSpc>
                <a:spcPct val="105000"/>
              </a:lnSpc>
              <a:buClr>
                <a:srgbClr val="0066CC"/>
              </a:buClr>
              <a:buFont typeface="Wingdings" panose="05000000000000000000" pitchFamily="2" charset="2"/>
              <a:buNone/>
            </a:pPr>
            <a:r>
              <a:rPr lang="en-US" altLang="zh-CN" sz="2700" b="1">
                <a:solidFill>
                  <a:srgbClr val="FF0000"/>
                </a:solidFill>
                <a:latin typeface="Times New Roman" panose="02020603050405020304" pitchFamily="18" charset="0"/>
              </a:rPr>
              <a:t>makes me laugh</a:t>
            </a:r>
            <a:r>
              <a:rPr lang="en-US" altLang="zh-CN" sz="2700" b="1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l">
              <a:lnSpc>
                <a:spcPct val="105000"/>
              </a:lnSpc>
              <a:buClr>
                <a:srgbClr val="0066CC"/>
              </a:buClr>
              <a:buFont typeface="Wingdings" panose="05000000000000000000" pitchFamily="2" charset="2"/>
              <a:buNone/>
            </a:pPr>
            <a:r>
              <a:rPr lang="en-US" altLang="zh-CN" sz="2700" b="1">
                <a:solidFill>
                  <a:srgbClr val="000000"/>
                </a:solidFill>
                <a:latin typeface="Times New Roman" panose="02020603050405020304" pitchFamily="18" charset="0"/>
              </a:rPr>
              <a:t>is </a:t>
            </a:r>
            <a:r>
              <a:rPr lang="en-US" altLang="zh-CN" sz="2700" b="1">
                <a:solidFill>
                  <a:srgbClr val="FF0000"/>
                </a:solidFill>
                <a:latin typeface="Times New Roman" panose="02020603050405020304" pitchFamily="18" charset="0"/>
              </a:rPr>
              <a:t>more outgoing than</a:t>
            </a:r>
            <a:r>
              <a:rPr lang="en-US" altLang="zh-CN" sz="2700" b="1">
                <a:solidFill>
                  <a:srgbClr val="000000"/>
                </a:solidFill>
                <a:latin typeface="Times New Roman" panose="02020603050405020304" pitchFamily="18" charset="0"/>
              </a:rPr>
              <a:t> me.</a:t>
            </a:r>
          </a:p>
          <a:p>
            <a:pPr algn="l">
              <a:lnSpc>
                <a:spcPct val="105000"/>
              </a:lnSpc>
              <a:buClr>
                <a:srgbClr val="0066CC"/>
              </a:buClr>
              <a:buFont typeface="Wingdings" panose="05000000000000000000" pitchFamily="2" charset="2"/>
              <a:buNone/>
            </a:pPr>
            <a:r>
              <a:rPr lang="en-US" altLang="zh-CN" sz="2700" b="1">
                <a:solidFill>
                  <a:srgbClr val="000000"/>
                </a:solidFill>
                <a:latin typeface="Times New Roman" panose="02020603050405020304" pitchFamily="18" charset="0"/>
              </a:rPr>
              <a:t>has good grades.</a:t>
            </a:r>
          </a:p>
          <a:p>
            <a:pPr algn="l">
              <a:lnSpc>
                <a:spcPct val="105000"/>
              </a:lnSpc>
              <a:buClr>
                <a:srgbClr val="0066CC"/>
              </a:buClr>
              <a:buFont typeface="Wingdings" panose="05000000000000000000" pitchFamily="2" charset="2"/>
              <a:buNone/>
            </a:pPr>
            <a:r>
              <a:rPr lang="en-US" altLang="zh-CN" sz="2700" b="1">
                <a:solidFill>
                  <a:srgbClr val="000000"/>
                </a:solidFill>
                <a:latin typeface="Times New Roman" panose="02020603050405020304" pitchFamily="18" charset="0"/>
              </a:rPr>
              <a:t>likes telling jokes.</a:t>
            </a:r>
          </a:p>
          <a:p>
            <a:pPr algn="l">
              <a:lnSpc>
                <a:spcPct val="105000"/>
              </a:lnSpc>
              <a:buClr>
                <a:srgbClr val="0066CC"/>
              </a:buClr>
              <a:buFont typeface="Wingdings" panose="05000000000000000000" pitchFamily="2" charset="2"/>
              <a:buNone/>
            </a:pPr>
            <a:r>
              <a:rPr lang="en-US" altLang="zh-CN" sz="2700" b="1">
                <a:solidFill>
                  <a:srgbClr val="FF0000"/>
                </a:solidFill>
                <a:latin typeface="Times New Roman" panose="02020603050405020304" pitchFamily="18" charset="0"/>
              </a:rPr>
              <a:t> is a good listener</a:t>
            </a:r>
            <a:r>
              <a:rPr lang="en-US" altLang="zh-CN" sz="2700" b="1">
                <a:solidFill>
                  <a:srgbClr val="000000"/>
                </a:solidFill>
                <a:latin typeface="Times New Roman" panose="02020603050405020304" pitchFamily="18" charset="0"/>
              </a:rPr>
              <a:t>……</a:t>
            </a:r>
          </a:p>
          <a:p>
            <a:pPr algn="l">
              <a:buFont typeface="Wingdings" panose="05000000000000000000" pitchFamily="2" charset="2"/>
              <a:buNone/>
            </a:pPr>
            <a:endParaRPr lang="en-US" altLang="zh-CN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600200"/>
            <a:ext cx="8229600" cy="3448050"/>
          </a:xfrm>
          <a:noFill/>
        </p:spPr>
        <p:txBody>
          <a:bodyPr wrap="none"/>
          <a:lstStyle/>
          <a:p>
            <a:pPr marL="476250" indent="-476250" defTabSz="704850">
              <a:lnSpc>
                <a:spcPct val="14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1. I think a good friend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makes</a:t>
            </a:r>
            <a:r>
              <a:rPr lang="en-US" altLang="zh-CN" b="1" dirty="0">
                <a:latin typeface="Times New Roman" panose="02020603050405020304" pitchFamily="18" charset="0"/>
              </a:rPr>
              <a:t> me laugh. </a:t>
            </a:r>
          </a:p>
          <a:p>
            <a:pPr marL="476250" indent="-476250" defTabSz="704850">
              <a:lnSpc>
                <a:spcPct val="14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make sb. do 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sth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       </a:t>
            </a:r>
            <a:r>
              <a:rPr lang="zh-CN" altLang="en-US" b="1" dirty="0">
                <a:latin typeface="Times New Roman" panose="02020603050405020304" pitchFamily="18" charset="0"/>
              </a:rPr>
              <a:t>让 </a:t>
            </a:r>
            <a:r>
              <a:rPr lang="en-US" altLang="zh-CN" b="1" dirty="0">
                <a:latin typeface="Times New Roman" panose="02020603050405020304" pitchFamily="18" charset="0"/>
              </a:rPr>
              <a:t>(</a:t>
            </a:r>
            <a:r>
              <a:rPr lang="zh-CN" altLang="en-US" b="1" dirty="0">
                <a:latin typeface="Times New Roman" panose="02020603050405020304" pitchFamily="18" charset="0"/>
              </a:rPr>
              <a:t>使</a:t>
            </a:r>
            <a:r>
              <a:rPr lang="en-US" altLang="zh-CN" b="1" dirty="0">
                <a:latin typeface="Times New Roman" panose="02020603050405020304" pitchFamily="18" charset="0"/>
              </a:rPr>
              <a:t>) </a:t>
            </a:r>
            <a:r>
              <a:rPr lang="zh-CN" altLang="en-US" b="1" dirty="0">
                <a:latin typeface="Times New Roman" panose="02020603050405020304" pitchFamily="18" charset="0"/>
              </a:rPr>
              <a:t>某人做某事</a:t>
            </a:r>
          </a:p>
          <a:p>
            <a:pPr marL="476250" indent="-476250" defTabSz="704850">
              <a:lnSpc>
                <a:spcPct val="14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b="1" dirty="0">
                <a:latin typeface="Times New Roman" panose="02020603050405020304" pitchFamily="18" charset="0"/>
              </a:rPr>
              <a:t>    </a:t>
            </a:r>
            <a:r>
              <a:rPr lang="en-US" altLang="zh-CN" b="1" dirty="0">
                <a:latin typeface="Times New Roman" panose="02020603050405020304" pitchFamily="18" charset="0"/>
              </a:rPr>
              <a:t>(make</a:t>
            </a:r>
            <a:r>
              <a:rPr lang="zh-CN" altLang="en-US" b="1" dirty="0">
                <a:latin typeface="Times New Roman" panose="02020603050405020304" pitchFamily="18" charset="0"/>
              </a:rPr>
              <a:t>后跟不带</a:t>
            </a:r>
            <a:r>
              <a:rPr lang="en-US" altLang="zh-CN" b="1" dirty="0">
                <a:latin typeface="Times New Roman" panose="02020603050405020304" pitchFamily="18" charset="0"/>
              </a:rPr>
              <a:t>to</a:t>
            </a:r>
            <a:r>
              <a:rPr lang="zh-CN" altLang="en-US" b="1" dirty="0">
                <a:latin typeface="Times New Roman" panose="02020603050405020304" pitchFamily="18" charset="0"/>
              </a:rPr>
              <a:t>的不定式</a:t>
            </a:r>
            <a:r>
              <a:rPr lang="en-US" altLang="zh-CN" b="1" dirty="0">
                <a:latin typeface="Times New Roman" panose="02020603050405020304" pitchFamily="18" charset="0"/>
              </a:rPr>
              <a:t>)</a:t>
            </a:r>
          </a:p>
          <a:p>
            <a:pPr marL="476250" indent="-476250" defTabSz="704850">
              <a:lnSpc>
                <a:spcPct val="14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    e.g. His words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made</a:t>
            </a:r>
            <a:r>
              <a:rPr lang="en-US" altLang="zh-CN" b="1" dirty="0">
                <a:latin typeface="Times New Roman" panose="02020603050405020304" pitchFamily="18" charset="0"/>
              </a:rPr>
              <a:t> us feel so exciting. </a:t>
            </a:r>
          </a:p>
          <a:p>
            <a:pPr marL="476250" indent="-476250" defTabSz="704850">
              <a:lnSpc>
                <a:spcPct val="14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          The boss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made</a:t>
            </a:r>
            <a:r>
              <a:rPr lang="en-US" altLang="zh-CN" b="1" dirty="0">
                <a:latin typeface="Times New Roman" panose="02020603050405020304" pitchFamily="18" charset="0"/>
              </a:rPr>
              <a:t> the workers work all </a:t>
            </a:r>
          </a:p>
          <a:p>
            <a:pPr marL="476250" indent="-476250" defTabSz="704850">
              <a:lnSpc>
                <a:spcPct val="14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          day and all night. </a:t>
            </a:r>
            <a:endParaRPr lang="en-US" altLang="zh-CN" sz="2000" b="1" dirty="0">
              <a:latin typeface="Times New Roman" panose="02020603050405020304" pitchFamily="18" charset="0"/>
            </a:endParaRP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2133600" y="609600"/>
            <a:ext cx="5181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515" tIns="59258" rIns="118515" bIns="59258">
            <a:spAutoFit/>
          </a:bodyPr>
          <a:lstStyle>
            <a:lvl1pPr defTabSz="913130"/>
            <a:lvl2pPr defTabSz="913130"/>
            <a:lvl3pPr defTabSz="913130"/>
            <a:lvl4pPr defTabSz="913130"/>
            <a:lvl5pPr defTabSz="913130"/>
            <a:lvl6pPr defTabSz="913130"/>
            <a:lvl7pPr defTabSz="913130"/>
            <a:lvl8pPr defTabSz="913130"/>
            <a:lvl9pPr defTabSz="913130"/>
          </a:lstStyle>
          <a:p>
            <a:pPr>
              <a:spcBef>
                <a:spcPct val="50000"/>
              </a:spcBef>
            </a:pPr>
            <a:r>
              <a:rPr lang="en-US" altLang="zh-CN" sz="4100" b="1" dirty="0">
                <a:solidFill>
                  <a:srgbClr val="0000CC"/>
                </a:solidFill>
              </a:rPr>
              <a:t>Language points 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8200"/>
            <a:ext cx="8686800" cy="4949825"/>
          </a:xfrm>
          <a:noFill/>
        </p:spPr>
        <p:txBody>
          <a:bodyPr wrap="none"/>
          <a:lstStyle/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2. A good friend is a good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listener</a:t>
            </a:r>
            <a:r>
              <a:rPr lang="en-US" altLang="zh-CN" b="1" dirty="0"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listener </a:t>
            </a:r>
            <a:r>
              <a:rPr lang="zh-CN" alt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本意是“ 听者；听众”，根据语境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zh-CN" b="1" dirty="0">
                <a:latin typeface="Times New Roman" panose="02020603050405020304" pitchFamily="18" charset="0"/>
              </a:rPr>
              <a:t>a good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listener </a:t>
            </a:r>
            <a:r>
              <a:rPr lang="zh-CN" alt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应译为“ 作为一个好朋友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应当乐于倾听朋友的倾诉。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类似词语还有 ：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说话者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speaker</a:t>
            </a:r>
            <a:endParaRPr lang="en-US" altLang="zh-CN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44500" y="914400"/>
            <a:ext cx="8699500" cy="4525963"/>
          </a:xfrm>
          <a:noFill/>
        </p:spPr>
        <p:txBody>
          <a:bodyPr wrap="none"/>
          <a:lstStyle/>
          <a:p>
            <a:pPr marL="609600" indent="-609600">
              <a:lnSpc>
                <a:spcPct val="14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4000" b="1" dirty="0">
                <a:latin typeface="Times New Roman" panose="02020603050405020304" pitchFamily="18" charset="0"/>
              </a:rPr>
              <a:t>3. Is she 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 lot</a:t>
            </a:r>
            <a:r>
              <a:rPr lang="en-US" altLang="zh-CN" sz="4000" b="1" dirty="0">
                <a:latin typeface="Times New Roman" panose="02020603050405020304" pitchFamily="18" charset="0"/>
              </a:rPr>
              <a:t> 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like</a:t>
            </a:r>
            <a:r>
              <a:rPr lang="en-US" altLang="zh-CN" sz="4000" b="1" dirty="0">
                <a:latin typeface="Times New Roman" panose="02020603050405020304" pitchFamily="18" charset="0"/>
              </a:rPr>
              <a:t> you?</a:t>
            </a:r>
          </a:p>
          <a:p>
            <a:pPr marL="609600" indent="-609600">
              <a:lnSpc>
                <a:spcPct val="14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4000" b="1" dirty="0">
                <a:latin typeface="Times New Roman" panose="02020603050405020304" pitchFamily="18" charset="0"/>
              </a:rPr>
              <a:t>    = Is she like you very much? </a:t>
            </a:r>
          </a:p>
          <a:p>
            <a:pPr marL="609600" indent="-609600">
              <a:lnSpc>
                <a:spcPct val="140000"/>
              </a:lnSpc>
              <a:spcBef>
                <a:spcPct val="0"/>
              </a:spcBef>
              <a:buFont typeface="Wingdings" panose="05000000000000000000" pitchFamily="2" charset="2"/>
              <a:buAutoNum type="arabicParenR"/>
            </a:pP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 lot</a:t>
            </a:r>
            <a:r>
              <a:rPr lang="en-US" altLang="zh-CN" sz="4000" b="1" dirty="0">
                <a:latin typeface="Times New Roman" panose="02020603050405020304" pitchFamily="18" charset="0"/>
              </a:rPr>
              <a:t> </a:t>
            </a:r>
            <a:r>
              <a:rPr lang="zh-CN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表程度</a:t>
            </a:r>
            <a:r>
              <a:rPr lang="en-US" altLang="zh-CN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zh-CN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相当于</a:t>
            </a:r>
            <a:r>
              <a:rPr lang="en-US" altLang="zh-CN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very  much, </a:t>
            </a:r>
          </a:p>
          <a:p>
            <a:pPr marL="609600" indent="-609600">
              <a:lnSpc>
                <a:spcPct val="14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 </a:t>
            </a:r>
            <a:r>
              <a:rPr lang="zh-CN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但位置不同。</a:t>
            </a:r>
          </a:p>
          <a:p>
            <a:pPr marL="609600" indent="-609600">
              <a:lnSpc>
                <a:spcPct val="14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4000" b="1" dirty="0">
                <a:latin typeface="Times New Roman" panose="02020603050405020304" pitchFamily="18" charset="0"/>
              </a:rPr>
              <a:t>2) 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be like</a:t>
            </a:r>
            <a:r>
              <a:rPr lang="en-US" altLang="zh-CN" sz="4000" b="1" dirty="0">
                <a:latin typeface="Times New Roman" panose="02020603050405020304" pitchFamily="18" charset="0"/>
              </a:rPr>
              <a:t> </a:t>
            </a:r>
            <a:r>
              <a:rPr lang="zh-CN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像</a:t>
            </a:r>
            <a:r>
              <a:rPr lang="en-US" altLang="zh-CN" sz="4000" b="1" dirty="0">
                <a:solidFill>
                  <a:srgbClr val="0000CC"/>
                </a:solidFill>
                <a:latin typeface="宋体" panose="02010600030101010101" pitchFamily="2" charset="-122"/>
              </a:rPr>
              <a:t>……</a:t>
            </a:r>
            <a:r>
              <a:rPr lang="zh-CN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， </a:t>
            </a:r>
            <a:r>
              <a:rPr lang="en-US" altLang="zh-CN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like</a:t>
            </a:r>
            <a:r>
              <a:rPr lang="zh-CN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为介词。</a:t>
            </a:r>
          </a:p>
          <a:p>
            <a:pPr marL="609600" indent="-609600">
              <a:lnSpc>
                <a:spcPct val="140000"/>
              </a:lnSpc>
              <a:buFont typeface="Wingdings" panose="05000000000000000000" pitchFamily="2" charset="2"/>
              <a:buNone/>
            </a:pPr>
            <a:endParaRPr lang="en-US" altLang="zh-CN" sz="24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9"/>
          <p:cNvSpPr>
            <a:spLocks noChangeArrowheads="1"/>
          </p:cNvSpPr>
          <p:nvPr/>
        </p:nvSpPr>
        <p:spPr bwMode="auto">
          <a:xfrm>
            <a:off x="687388" y="152400"/>
            <a:ext cx="701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3200" b="1" dirty="0">
                <a:solidFill>
                  <a:srgbClr val="6600FF"/>
                </a:solidFill>
              </a:rPr>
              <a:t>Translate and write them down.</a:t>
            </a: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555625" y="950912"/>
            <a:ext cx="8054975" cy="405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685800" indent="-6858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143000" indent="-6858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600200" indent="-6858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057400" indent="-6858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514600" indent="-6858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971800" indent="-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429000" indent="-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886200" indent="-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343400" indent="-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1. </a:t>
            </a:r>
            <a:r>
              <a:rPr lang="zh-CN" altLang="en-US" sz="2800" b="1" dirty="0">
                <a:latin typeface="Times New Roman" panose="02020603050405020304" pitchFamily="18" charset="0"/>
              </a:rPr>
              <a:t>对我来说，好朋友喜欢做我喜欢的事。</a:t>
            </a:r>
          </a:p>
          <a:p>
            <a:pPr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Times New Roman" panose="02020603050405020304" pitchFamily="18" charset="0"/>
              </a:rPr>
              <a:t> </a:t>
            </a:r>
            <a:endParaRPr lang="en-US" altLang="zh-CN" sz="2800" b="1" dirty="0" smtClean="0">
              <a:latin typeface="Times New Roman" panose="02020603050405020304" pitchFamily="18" charset="0"/>
            </a:endParaRPr>
          </a:p>
          <a:p>
            <a:pPr>
              <a:lnSpc>
                <a:spcPct val="115000"/>
              </a:lnSpc>
              <a:buFont typeface="Arial" panose="020B0604020202020204" pitchFamily="34" charset="0"/>
              <a:buNone/>
            </a:pPr>
            <a:endParaRPr lang="zh-CN" altLang="en-US" sz="2800" b="1" dirty="0">
              <a:latin typeface="Times New Roman" panose="02020603050405020304" pitchFamily="18" charset="0"/>
            </a:endParaRPr>
          </a:p>
          <a:p>
            <a:pPr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2. </a:t>
            </a:r>
            <a:r>
              <a:rPr lang="zh-CN" altLang="en-US" sz="2800" b="1" dirty="0">
                <a:latin typeface="Times New Roman" panose="02020603050405020304" pitchFamily="18" charset="0"/>
              </a:rPr>
              <a:t>我认为一个好朋友能让我笑口常开。 </a:t>
            </a:r>
          </a:p>
          <a:p>
            <a:pPr>
              <a:lnSpc>
                <a:spcPct val="115000"/>
              </a:lnSpc>
              <a:buFont typeface="Arial" panose="020B0604020202020204" pitchFamily="34" charset="0"/>
              <a:buNone/>
            </a:pPr>
            <a:endParaRPr lang="zh-CN" altLang="en-US" sz="2800" b="1" dirty="0">
              <a:latin typeface="Times New Roman" panose="02020603050405020304" pitchFamily="18" charset="0"/>
            </a:endParaRPr>
          </a:p>
          <a:p>
            <a:pPr>
              <a:lnSpc>
                <a:spcPct val="115000"/>
              </a:lnSpc>
              <a:buFont typeface="Arial" panose="020B0604020202020204" pitchFamily="34" charset="0"/>
              <a:buNone/>
            </a:pPr>
            <a:endParaRPr lang="zh-CN" altLang="en-US" sz="2800" b="1" dirty="0">
              <a:latin typeface="Times New Roman" panose="02020603050405020304" pitchFamily="18" charset="0"/>
            </a:endParaRPr>
          </a:p>
          <a:p>
            <a:pPr>
              <a:lnSpc>
                <a:spcPct val="115000"/>
              </a:lnSpc>
              <a:buFont typeface="Arial" panose="020B0604020202020204" pitchFamily="34" charset="0"/>
              <a:buNone/>
            </a:pPr>
            <a:endParaRPr lang="zh-CN" altLang="en-US" sz="2800" b="1" dirty="0">
              <a:latin typeface="Times New Roman" panose="02020603050405020304" pitchFamily="18" charset="0"/>
            </a:endParaRPr>
          </a:p>
          <a:p>
            <a:pPr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3.</a:t>
            </a:r>
            <a:r>
              <a:rPr lang="zh-CN" altLang="en-US" sz="2800" b="1" dirty="0">
                <a:latin typeface="Times New Roman" panose="02020603050405020304" pitchFamily="18" charset="0"/>
              </a:rPr>
              <a:t>你的好朋友跟你有什么不同吗？     </a:t>
            </a:r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685800" y="3236912"/>
            <a:ext cx="70215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I think a good friend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makes</a:t>
            </a:r>
            <a:r>
              <a:rPr lang="en-US" altLang="zh-CN" sz="32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me laugh.           </a:t>
            </a:r>
          </a:p>
        </p:txBody>
      </p:sp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762000" y="1408112"/>
            <a:ext cx="727233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For me, a good friend likes to do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the</a:t>
            </a:r>
            <a:r>
              <a:rPr lang="en-US" altLang="zh-CN" sz="32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same</a:t>
            </a:r>
            <a:r>
              <a:rPr lang="en-US" altLang="zh-CN" sz="32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things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as</a:t>
            </a:r>
            <a:r>
              <a:rPr lang="en-US" altLang="zh-CN" sz="32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me.</a:t>
            </a:r>
          </a:p>
        </p:txBody>
      </p:sp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762000" y="5065712"/>
            <a:ext cx="7696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Is</a:t>
            </a:r>
            <a:r>
              <a:rPr lang="en-US" altLang="zh-CN" sz="32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your best friend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different from</a:t>
            </a:r>
            <a:r>
              <a:rPr lang="en-US" altLang="zh-CN" sz="32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you in any way?   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 autoUpdateAnimBg="0"/>
      <p:bldP spid="87045" grpId="0" autoUpdateAnimBg="0"/>
      <p:bldP spid="87046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793750" y="854290"/>
            <a:ext cx="7588250" cy="341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120000"/>
              </a:lnSpc>
              <a:spcBef>
                <a:spcPct val="1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3. </a:t>
            </a:r>
            <a:r>
              <a:rPr lang="zh-CN" altLang="en-US" sz="2800" b="1" dirty="0">
                <a:latin typeface="Times New Roman" panose="02020603050405020304" pitchFamily="18" charset="0"/>
              </a:rPr>
              <a:t>我最好的朋友莉莉在音乐方面很有天分。</a:t>
            </a:r>
          </a:p>
          <a:p>
            <a:pPr algn="l">
              <a:lnSpc>
                <a:spcPct val="120000"/>
              </a:lnSpc>
              <a:spcBef>
                <a:spcPct val="10000"/>
              </a:spcBef>
            </a:pPr>
            <a:r>
              <a:rPr lang="zh-CN" altLang="en-US" sz="2800" b="1" dirty="0">
                <a:latin typeface="Times New Roman" panose="02020603050405020304" pitchFamily="18" charset="0"/>
              </a:rPr>
              <a:t>    </a:t>
            </a:r>
            <a:r>
              <a:rPr lang="en-US" altLang="zh-CN" sz="2800" b="1" dirty="0">
                <a:latin typeface="Times New Roman" panose="02020603050405020304" pitchFamily="18" charset="0"/>
              </a:rPr>
              <a:t>My best friend Lily is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talented </a:t>
            </a:r>
            <a:r>
              <a:rPr lang="en-US" altLang="zh-CN" sz="2800" b="1" dirty="0">
                <a:latin typeface="Times New Roman" panose="02020603050405020304" pitchFamily="18" charset="0"/>
              </a:rPr>
              <a:t>in music.</a:t>
            </a:r>
          </a:p>
          <a:p>
            <a:pPr algn="l">
              <a:lnSpc>
                <a:spcPct val="120000"/>
              </a:lnSpc>
              <a:spcBef>
                <a:spcPct val="1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4. </a:t>
            </a:r>
            <a:r>
              <a:rPr lang="zh-CN" altLang="en-US" sz="2800" b="1" dirty="0">
                <a:latin typeface="Times New Roman" panose="02020603050405020304" pitchFamily="18" charset="0"/>
              </a:rPr>
              <a:t>我们的父母是真的关心我们。</a:t>
            </a:r>
          </a:p>
          <a:p>
            <a:pPr algn="l">
              <a:lnSpc>
                <a:spcPct val="120000"/>
              </a:lnSpc>
              <a:spcBef>
                <a:spcPct val="10000"/>
              </a:spcBef>
            </a:pPr>
            <a:r>
              <a:rPr lang="zh-CN" altLang="en-US" sz="2800" b="1" dirty="0">
                <a:latin typeface="Times New Roman" panose="02020603050405020304" pitchFamily="18" charset="0"/>
              </a:rPr>
              <a:t>    </a:t>
            </a:r>
            <a:r>
              <a:rPr lang="en-US" altLang="zh-CN" sz="2800" b="1" dirty="0">
                <a:latin typeface="Times New Roman" panose="02020603050405020304" pitchFamily="18" charset="0"/>
              </a:rPr>
              <a:t>Our parents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truly </a:t>
            </a:r>
            <a:r>
              <a:rPr lang="en-US" altLang="zh-CN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care about</a:t>
            </a:r>
            <a:r>
              <a:rPr lang="en-US" altLang="zh-CN" sz="2800" b="1" dirty="0">
                <a:latin typeface="Times New Roman" panose="02020603050405020304" pitchFamily="18" charset="0"/>
              </a:rPr>
              <a:t> us.</a:t>
            </a:r>
          </a:p>
          <a:p>
            <a:pPr algn="l">
              <a:lnSpc>
                <a:spcPct val="120000"/>
              </a:lnSpc>
              <a:spcBef>
                <a:spcPct val="1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5. </a:t>
            </a:r>
            <a:r>
              <a:rPr lang="zh-CN" altLang="en-US" sz="2800" b="1" dirty="0">
                <a:latin typeface="Times New Roman" panose="02020603050405020304" pitchFamily="18" charset="0"/>
              </a:rPr>
              <a:t>我喜欢丽萨，因为她是一位很好的聆</a:t>
            </a:r>
            <a:r>
              <a:rPr lang="zh-CN" altLang="en-US" sz="2800" b="1" dirty="0" smtClean="0">
                <a:latin typeface="Times New Roman" panose="02020603050405020304" pitchFamily="18" charset="0"/>
              </a:rPr>
              <a:t>听者。 </a:t>
            </a:r>
            <a:endParaRPr lang="zh-CN" altLang="en-US" sz="2800" b="1" dirty="0">
              <a:latin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ct val="10000"/>
              </a:spcBef>
            </a:pPr>
            <a:r>
              <a:rPr lang="zh-CN" altLang="en-US" sz="2800" b="1" dirty="0">
                <a:latin typeface="Times New Roman" panose="02020603050405020304" pitchFamily="18" charset="0"/>
              </a:rPr>
              <a:t>    </a:t>
            </a:r>
            <a:r>
              <a:rPr lang="en-US" altLang="zh-CN" sz="2800" b="1" dirty="0">
                <a:latin typeface="Times New Roman" panose="02020603050405020304" pitchFamily="18" charset="0"/>
              </a:rPr>
              <a:t>I like Lisa because she is a good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listener</a:t>
            </a:r>
            <a:r>
              <a:rPr lang="en-US" altLang="zh-CN" sz="2800" b="1" dirty="0"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8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8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80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WordArt 4"/>
          <p:cNvSpPr>
            <a:spLocks noChangeArrowheads="1" noChangeShapeType="1" noTextEdit="1"/>
          </p:cNvSpPr>
          <p:nvPr/>
        </p:nvSpPr>
        <p:spPr bwMode="auto">
          <a:xfrm>
            <a:off x="1524000" y="2133600"/>
            <a:ext cx="62484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9525">
                  <a:solidFill>
                    <a:srgbClr val="FFCC99"/>
                  </a:solidFill>
                  <a:bevel/>
                </a:ln>
                <a:solidFill>
                  <a:srgbClr val="FF9900"/>
                </a:solidFill>
                <a:latin typeface="Times New Roman" panose="02020603050405020304"/>
                <a:cs typeface="Times New Roman" panose="02020603050405020304"/>
              </a:rPr>
              <a:t>Thank You!</a:t>
            </a:r>
            <a:endParaRPr lang="zh-CN" altLang="en-US" sz="3600" kern="10" dirty="0">
              <a:ln w="9525">
                <a:solidFill>
                  <a:srgbClr val="FFCC99"/>
                </a:solidFill>
                <a:bevel/>
              </a:ln>
              <a:solidFill>
                <a:srgbClr val="FF9900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AutoShape 2"/>
          <p:cNvSpPr/>
          <p:nvPr/>
        </p:nvSpPr>
        <p:spPr bwMode="auto">
          <a:xfrm>
            <a:off x="522288" y="3563938"/>
            <a:ext cx="311150" cy="317500"/>
          </a:xfrm>
          <a:custGeom>
            <a:avLst/>
            <a:gdLst>
              <a:gd name="T0" fmla="*/ 0 w 311150"/>
              <a:gd name="T1" fmla="*/ 121274 h 317500"/>
              <a:gd name="T2" fmla="*/ 118849 w 311150"/>
              <a:gd name="T3" fmla="*/ 121275 h 317500"/>
              <a:gd name="T4" fmla="*/ 155575 w 311150"/>
              <a:gd name="T5" fmla="*/ 0 h 317500"/>
              <a:gd name="T6" fmla="*/ 192301 w 311150"/>
              <a:gd name="T7" fmla="*/ 121275 h 317500"/>
              <a:gd name="T8" fmla="*/ 311150 w 311150"/>
              <a:gd name="T9" fmla="*/ 121274 h 317500"/>
              <a:gd name="T10" fmla="*/ 214998 w 311150"/>
              <a:gd name="T11" fmla="*/ 196225 h 317500"/>
              <a:gd name="T12" fmla="*/ 251725 w 311150"/>
              <a:gd name="T13" fmla="*/ 317499 h 317500"/>
              <a:gd name="T14" fmla="*/ 155575 w 311150"/>
              <a:gd name="T15" fmla="*/ 242547 h 317500"/>
              <a:gd name="T16" fmla="*/ 59425 w 311150"/>
              <a:gd name="T17" fmla="*/ 317499 h 317500"/>
              <a:gd name="T18" fmla="*/ 96152 w 311150"/>
              <a:gd name="T19" fmla="*/ 196225 h 317500"/>
              <a:gd name="T20" fmla="*/ 0 w 311150"/>
              <a:gd name="T21" fmla="*/ 121274 h 3175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11150" h="317500">
                <a:moveTo>
                  <a:pt x="0" y="121274"/>
                </a:moveTo>
                <a:lnTo>
                  <a:pt x="118849" y="121275"/>
                </a:lnTo>
                <a:lnTo>
                  <a:pt x="155575" y="0"/>
                </a:lnTo>
                <a:lnTo>
                  <a:pt x="192301" y="121275"/>
                </a:lnTo>
                <a:lnTo>
                  <a:pt x="311150" y="121274"/>
                </a:lnTo>
                <a:lnTo>
                  <a:pt x="214998" y="196225"/>
                </a:lnTo>
                <a:lnTo>
                  <a:pt x="251725" y="317499"/>
                </a:lnTo>
                <a:lnTo>
                  <a:pt x="155575" y="242547"/>
                </a:lnTo>
                <a:lnTo>
                  <a:pt x="59425" y="317499"/>
                </a:lnTo>
                <a:lnTo>
                  <a:pt x="96152" y="196225"/>
                </a:lnTo>
                <a:lnTo>
                  <a:pt x="0" y="121274"/>
                </a:lnTo>
                <a:close/>
              </a:path>
            </a:pathLst>
          </a:custGeom>
          <a:solidFill>
            <a:srgbClr val="FF6600"/>
          </a:solidFill>
          <a:ln w="9525" cmpd="sng">
            <a:solidFill>
              <a:schemeClr val="tx1"/>
            </a:solidFill>
            <a:beve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3731" name="AutoShape 3"/>
          <p:cNvSpPr/>
          <p:nvPr/>
        </p:nvSpPr>
        <p:spPr bwMode="auto">
          <a:xfrm>
            <a:off x="522288" y="2201863"/>
            <a:ext cx="311150" cy="330200"/>
          </a:xfrm>
          <a:custGeom>
            <a:avLst/>
            <a:gdLst>
              <a:gd name="T0" fmla="*/ 0 w 311150"/>
              <a:gd name="T1" fmla="*/ 126125 h 330200"/>
              <a:gd name="T2" fmla="*/ 118849 w 311150"/>
              <a:gd name="T3" fmla="*/ 126126 h 330200"/>
              <a:gd name="T4" fmla="*/ 155575 w 311150"/>
              <a:gd name="T5" fmla="*/ 0 h 330200"/>
              <a:gd name="T6" fmla="*/ 192301 w 311150"/>
              <a:gd name="T7" fmla="*/ 126126 h 330200"/>
              <a:gd name="T8" fmla="*/ 311150 w 311150"/>
              <a:gd name="T9" fmla="*/ 126125 h 330200"/>
              <a:gd name="T10" fmla="*/ 214998 w 311150"/>
              <a:gd name="T11" fmla="*/ 204074 h 330200"/>
              <a:gd name="T12" fmla="*/ 251725 w 311150"/>
              <a:gd name="T13" fmla="*/ 330199 h 330200"/>
              <a:gd name="T14" fmla="*/ 155575 w 311150"/>
              <a:gd name="T15" fmla="*/ 252249 h 330200"/>
              <a:gd name="T16" fmla="*/ 59425 w 311150"/>
              <a:gd name="T17" fmla="*/ 330199 h 330200"/>
              <a:gd name="T18" fmla="*/ 96152 w 311150"/>
              <a:gd name="T19" fmla="*/ 204074 h 330200"/>
              <a:gd name="T20" fmla="*/ 0 w 311150"/>
              <a:gd name="T21" fmla="*/ 126125 h 3302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11150" h="330200">
                <a:moveTo>
                  <a:pt x="0" y="126125"/>
                </a:moveTo>
                <a:lnTo>
                  <a:pt x="118849" y="126126"/>
                </a:lnTo>
                <a:lnTo>
                  <a:pt x="155575" y="0"/>
                </a:lnTo>
                <a:lnTo>
                  <a:pt x="192301" y="126126"/>
                </a:lnTo>
                <a:lnTo>
                  <a:pt x="311150" y="126125"/>
                </a:lnTo>
                <a:lnTo>
                  <a:pt x="214998" y="204074"/>
                </a:lnTo>
                <a:lnTo>
                  <a:pt x="251725" y="330199"/>
                </a:lnTo>
                <a:lnTo>
                  <a:pt x="155575" y="252249"/>
                </a:lnTo>
                <a:lnTo>
                  <a:pt x="59425" y="330199"/>
                </a:lnTo>
                <a:lnTo>
                  <a:pt x="96152" y="204074"/>
                </a:lnTo>
                <a:lnTo>
                  <a:pt x="0" y="126125"/>
                </a:lnTo>
                <a:close/>
              </a:path>
            </a:pathLst>
          </a:custGeom>
          <a:solidFill>
            <a:srgbClr val="FF6600"/>
          </a:solidFill>
          <a:ln w="9525" cmpd="sng">
            <a:solidFill>
              <a:schemeClr val="tx1"/>
            </a:solidFill>
            <a:beve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3732" name="WordArt 15"/>
          <p:cNvSpPr>
            <a:spLocks noChangeArrowheads="1" noChangeShapeType="1" noTextEdit="1"/>
          </p:cNvSpPr>
          <p:nvPr/>
        </p:nvSpPr>
        <p:spPr bwMode="auto">
          <a:xfrm>
            <a:off x="2819400" y="609600"/>
            <a:ext cx="3219450" cy="922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 dirty="0">
                <a:ln w="19050">
                  <a:solidFill>
                    <a:srgbClr val="FF66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6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Objectives</a:t>
            </a:r>
            <a:endParaRPr lang="zh-CN" altLang="en-US" sz="3600" b="1" kern="10" dirty="0">
              <a:ln w="19050">
                <a:solidFill>
                  <a:srgbClr val="FF6600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6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1117600" y="1981200"/>
            <a:ext cx="7416800" cy="382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spcBef>
                <a:spcPct val="40000"/>
              </a:spcBef>
            </a:pPr>
            <a:r>
              <a:rPr lang="en-US" altLang="zh-CN" sz="3600" b="1" dirty="0">
                <a:latin typeface="Times New Roman" panose="02020603050405020304" pitchFamily="18" charset="0"/>
              </a:rPr>
              <a:t>To learn to talk about the important personal traits in a friend </a:t>
            </a:r>
          </a:p>
          <a:p>
            <a:pPr algn="l">
              <a:spcBef>
                <a:spcPct val="40000"/>
              </a:spcBef>
            </a:pPr>
            <a:r>
              <a:rPr lang="en-US" altLang="zh-CN" sz="3600" b="1" dirty="0">
                <a:latin typeface="Times New Roman" panose="02020603050405020304" pitchFamily="18" charset="0"/>
              </a:rPr>
              <a:t>Listen to learn about Molly</a:t>
            </a:r>
            <a:r>
              <a:rPr lang="en-US" altLang="zh-CN" sz="3600" b="1" dirty="0"/>
              <a:t>’</a:t>
            </a:r>
            <a:r>
              <a:rPr lang="en-US" altLang="zh-CN" sz="3600" b="1" dirty="0">
                <a:latin typeface="Times New Roman" panose="02020603050405020304" pitchFamily="18" charset="0"/>
              </a:rPr>
              <a:t>s and Mary</a:t>
            </a:r>
            <a:r>
              <a:rPr lang="en-US" altLang="zh-CN" sz="3600" b="1" dirty="0"/>
              <a:t>’</a:t>
            </a:r>
            <a:r>
              <a:rPr lang="en-US" altLang="zh-CN" sz="3600" b="1" dirty="0">
                <a:latin typeface="Times New Roman" panose="02020603050405020304" pitchFamily="18" charset="0"/>
              </a:rPr>
              <a:t>s friends</a:t>
            </a:r>
          </a:p>
          <a:p>
            <a:pPr algn="l">
              <a:spcBef>
                <a:spcPct val="40000"/>
              </a:spcBef>
            </a:pPr>
            <a:r>
              <a:rPr lang="en-US" altLang="zh-CN" sz="3600" b="1" dirty="0">
                <a:latin typeface="Times New Roman" panose="02020603050405020304" pitchFamily="18" charset="0"/>
              </a:rPr>
              <a:t>To learn new words: </a:t>
            </a:r>
            <a:r>
              <a:rPr lang="en-US" altLang="zh-CN" sz="3600" b="1" i="1" dirty="0">
                <a:latin typeface="Times New Roman" panose="02020603050405020304" pitchFamily="18" charset="0"/>
              </a:rPr>
              <a:t>talented, truly, care about</a:t>
            </a:r>
            <a:r>
              <a:rPr lang="en-US" altLang="zh-CN" sz="3600" b="1" i="1" dirty="0"/>
              <a:t>…</a:t>
            </a:r>
            <a:endParaRPr lang="en-US" altLang="zh-CN" sz="3600" b="1" i="1" dirty="0">
              <a:latin typeface="Times New Roman" panose="02020603050405020304" pitchFamily="18" charset="0"/>
            </a:endParaRPr>
          </a:p>
        </p:txBody>
      </p:sp>
      <p:sp>
        <p:nvSpPr>
          <p:cNvPr id="73734" name="AutoShape 6"/>
          <p:cNvSpPr/>
          <p:nvPr/>
        </p:nvSpPr>
        <p:spPr bwMode="auto">
          <a:xfrm>
            <a:off x="522288" y="4860926"/>
            <a:ext cx="311150" cy="317500"/>
          </a:xfrm>
          <a:custGeom>
            <a:avLst/>
            <a:gdLst>
              <a:gd name="T0" fmla="*/ 0 w 311150"/>
              <a:gd name="T1" fmla="*/ 121274 h 317500"/>
              <a:gd name="T2" fmla="*/ 118849 w 311150"/>
              <a:gd name="T3" fmla="*/ 121275 h 317500"/>
              <a:gd name="T4" fmla="*/ 155575 w 311150"/>
              <a:gd name="T5" fmla="*/ 0 h 317500"/>
              <a:gd name="T6" fmla="*/ 192301 w 311150"/>
              <a:gd name="T7" fmla="*/ 121275 h 317500"/>
              <a:gd name="T8" fmla="*/ 311150 w 311150"/>
              <a:gd name="T9" fmla="*/ 121274 h 317500"/>
              <a:gd name="T10" fmla="*/ 214998 w 311150"/>
              <a:gd name="T11" fmla="*/ 196225 h 317500"/>
              <a:gd name="T12" fmla="*/ 251725 w 311150"/>
              <a:gd name="T13" fmla="*/ 317499 h 317500"/>
              <a:gd name="T14" fmla="*/ 155575 w 311150"/>
              <a:gd name="T15" fmla="*/ 242547 h 317500"/>
              <a:gd name="T16" fmla="*/ 59425 w 311150"/>
              <a:gd name="T17" fmla="*/ 317499 h 317500"/>
              <a:gd name="T18" fmla="*/ 96152 w 311150"/>
              <a:gd name="T19" fmla="*/ 196225 h 317500"/>
              <a:gd name="T20" fmla="*/ 0 w 311150"/>
              <a:gd name="T21" fmla="*/ 121274 h 3175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11150" h="317500">
                <a:moveTo>
                  <a:pt x="0" y="121274"/>
                </a:moveTo>
                <a:lnTo>
                  <a:pt x="118849" y="121275"/>
                </a:lnTo>
                <a:lnTo>
                  <a:pt x="155575" y="0"/>
                </a:lnTo>
                <a:lnTo>
                  <a:pt x="192301" y="121275"/>
                </a:lnTo>
                <a:lnTo>
                  <a:pt x="311150" y="121274"/>
                </a:lnTo>
                <a:lnTo>
                  <a:pt x="214998" y="196225"/>
                </a:lnTo>
                <a:lnTo>
                  <a:pt x="251725" y="317499"/>
                </a:lnTo>
                <a:lnTo>
                  <a:pt x="155575" y="242547"/>
                </a:lnTo>
                <a:lnTo>
                  <a:pt x="59425" y="317499"/>
                </a:lnTo>
                <a:lnTo>
                  <a:pt x="96152" y="196225"/>
                </a:lnTo>
                <a:lnTo>
                  <a:pt x="0" y="121274"/>
                </a:lnTo>
                <a:close/>
              </a:path>
            </a:pathLst>
          </a:custGeom>
          <a:solidFill>
            <a:srgbClr val="FF6600"/>
          </a:solidFill>
          <a:ln w="9525" cmpd="sng">
            <a:solidFill>
              <a:schemeClr val="tx1"/>
            </a:solidFill>
            <a:beve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文本框 1"/>
          <p:cNvSpPr txBox="1">
            <a:spLocks noChangeArrowheads="1"/>
          </p:cNvSpPr>
          <p:nvPr/>
        </p:nvSpPr>
        <p:spPr bwMode="auto">
          <a:xfrm>
            <a:off x="300038" y="990600"/>
            <a:ext cx="8728075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buFont typeface="Wingdings" panose="05000000000000000000" pitchFamily="2" charset="2"/>
              <a:buNone/>
            </a:pPr>
            <a:r>
              <a:rPr lang="en-US" altLang="zh-CN" sz="4400" dirty="0">
                <a:solidFill>
                  <a:srgbClr val="FF0000"/>
                </a:solidFill>
              </a:rPr>
              <a:t>talented: </a:t>
            </a:r>
            <a:r>
              <a:rPr lang="en-US" altLang="zh-CN" sz="4400" dirty="0"/>
              <a:t>adj. </a:t>
            </a:r>
            <a:r>
              <a:rPr lang="zh-CN" altLang="en-US" sz="4400" dirty="0"/>
              <a:t>有才能的，有才干的</a:t>
            </a:r>
            <a:r>
              <a:rPr lang="en-US" sz="4400" dirty="0"/>
              <a:t> </a:t>
            </a:r>
          </a:p>
          <a:p>
            <a:pPr algn="l">
              <a:buFont typeface="Wingdings" panose="05000000000000000000" pitchFamily="2" charset="2"/>
              <a:buNone/>
            </a:pPr>
            <a:r>
              <a:rPr lang="en-US" altLang="zh-CN" sz="4400" dirty="0">
                <a:solidFill>
                  <a:srgbClr val="FF0000"/>
                </a:solidFill>
              </a:rPr>
              <a:t>truly</a:t>
            </a:r>
            <a:r>
              <a:rPr lang="zh-CN" altLang="en-US" sz="4400" dirty="0">
                <a:solidFill>
                  <a:srgbClr val="FF0000"/>
                </a:solidFill>
              </a:rPr>
              <a:t>：</a:t>
            </a:r>
            <a:r>
              <a:rPr lang="en-US" altLang="zh-CN" sz="4400" dirty="0"/>
              <a:t>adv.</a:t>
            </a:r>
            <a:r>
              <a:rPr lang="zh-CN" altLang="en-US" sz="4400" dirty="0"/>
              <a:t>真正；确实</a:t>
            </a:r>
            <a:endParaRPr lang="en-US" sz="4400" dirty="0"/>
          </a:p>
          <a:p>
            <a:pPr algn="l">
              <a:buFont typeface="Wingdings" panose="05000000000000000000" pitchFamily="2" charset="2"/>
              <a:buNone/>
            </a:pPr>
            <a:r>
              <a:rPr lang="en-US" altLang="zh-CN" sz="4400" dirty="0">
                <a:solidFill>
                  <a:srgbClr val="FF0000"/>
                </a:solidFill>
              </a:rPr>
              <a:t>care: </a:t>
            </a:r>
            <a:r>
              <a:rPr lang="en-US" altLang="zh-CN" sz="4400" dirty="0"/>
              <a:t>v.</a:t>
            </a:r>
            <a:r>
              <a:rPr lang="zh-CN" altLang="en-US" sz="4400" dirty="0"/>
              <a:t>在意；担忧</a:t>
            </a:r>
            <a:endParaRPr lang="en-US" sz="4400" dirty="0"/>
          </a:p>
          <a:p>
            <a:pPr algn="l">
              <a:buFont typeface="Wingdings" panose="05000000000000000000" pitchFamily="2" charset="2"/>
              <a:buNone/>
            </a:pPr>
            <a:r>
              <a:rPr lang="en-US" altLang="zh-CN" sz="4400" dirty="0">
                <a:solidFill>
                  <a:srgbClr val="FF0000"/>
                </a:solidFill>
              </a:rPr>
              <a:t>care about</a:t>
            </a:r>
            <a:r>
              <a:rPr lang="zh-CN" altLang="en-US" sz="4400" dirty="0">
                <a:solidFill>
                  <a:srgbClr val="FF0000"/>
                </a:solidFill>
              </a:rPr>
              <a:t>：</a:t>
            </a:r>
            <a:r>
              <a:rPr lang="zh-CN" altLang="en-US" sz="4400" dirty="0"/>
              <a:t>关心，在意</a:t>
            </a:r>
            <a:endParaRPr lang="en-US" sz="4400" dirty="0"/>
          </a:p>
          <a:p>
            <a:pPr algn="l">
              <a:buFont typeface="Wingdings" panose="05000000000000000000" pitchFamily="2" charset="2"/>
              <a:buNone/>
            </a:pPr>
            <a:r>
              <a:rPr lang="en-US" altLang="zh-CN" sz="4400" dirty="0">
                <a:solidFill>
                  <a:srgbClr val="FF0000"/>
                </a:solidFill>
              </a:rPr>
              <a:t>laugh</a:t>
            </a:r>
            <a:r>
              <a:rPr lang="zh-CN" altLang="en-US" sz="4400" dirty="0">
                <a:solidFill>
                  <a:srgbClr val="FF0000"/>
                </a:solidFill>
              </a:rPr>
              <a:t>：</a:t>
            </a:r>
            <a:r>
              <a:rPr lang="en-US" altLang="zh-CN" sz="4400" dirty="0" err="1"/>
              <a:t>v.&amp;n</a:t>
            </a:r>
            <a:r>
              <a:rPr lang="en-US" altLang="zh-CN" sz="4400" dirty="0"/>
              <a:t>. </a:t>
            </a:r>
            <a:r>
              <a:rPr lang="zh-CN" altLang="en-US" sz="4400" dirty="0"/>
              <a:t>笑；笑声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WordArt 4"/>
          <p:cNvSpPr>
            <a:spLocks noChangeArrowheads="1" noChangeShapeType="1" noTextEdit="1"/>
          </p:cNvSpPr>
          <p:nvPr/>
        </p:nvSpPr>
        <p:spPr bwMode="auto">
          <a:xfrm>
            <a:off x="2627313" y="260350"/>
            <a:ext cx="3600450" cy="7905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altLang="zh-CN" sz="4000" kern="10" spc="-400">
                <a:ln w="12700">
                  <a:solidFill>
                    <a:srgbClr val="000099"/>
                  </a:solidFill>
                  <a:round/>
                </a:ln>
                <a:solidFill>
                  <a:srgbClr val="FF00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/>
                <a:cs typeface="Arial" panose="020B0604020202020204"/>
              </a:rPr>
              <a:t>Warming up</a:t>
            </a:r>
            <a:endParaRPr lang="zh-CN" altLang="en-US" sz="4000" kern="10" spc="-400">
              <a:ln w="12700">
                <a:solidFill>
                  <a:srgbClr val="000099"/>
                </a:solidFill>
                <a:round/>
              </a:ln>
              <a:solidFill>
                <a:srgbClr val="FF00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pic>
        <p:nvPicPr>
          <p:cNvPr id="117763" name="Picture 4" descr="E:\图片库\人物\女孩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450" y="2492375"/>
            <a:ext cx="13970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0" name="圆角矩形标注 4"/>
          <p:cNvSpPr>
            <a:spLocks noChangeArrowheads="1"/>
          </p:cNvSpPr>
          <p:nvPr/>
        </p:nvSpPr>
        <p:spPr bwMode="auto">
          <a:xfrm>
            <a:off x="2987675" y="1125538"/>
            <a:ext cx="4824413" cy="1295400"/>
          </a:xfrm>
          <a:prstGeom prst="wedgeRoundRectCallout">
            <a:avLst>
              <a:gd name="adj1" fmla="val -64509"/>
              <a:gd name="adj2" fmla="val 29287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>
              <a:lnSpc>
                <a:spcPct val="115000"/>
              </a:lnSpc>
              <a:buFont typeface="Wingdings" panose="05000000000000000000" pitchFamily="2" charset="2"/>
              <a:buNone/>
            </a:pPr>
            <a:r>
              <a:rPr lang="en-US" altLang="zh-CN" sz="3600">
                <a:latin typeface="Times New Roman" panose="02020603050405020304" pitchFamily="18" charset="0"/>
                <a:cs typeface="Times New Roman" panose="02020603050405020304" pitchFamily="18" charset="0"/>
              </a:rPr>
              <a:t>I have a good friend. He is really outgoing. </a:t>
            </a:r>
          </a:p>
        </p:txBody>
      </p:sp>
      <p:sp>
        <p:nvSpPr>
          <p:cNvPr id="75781" name="圆角矩形标注 5"/>
          <p:cNvSpPr>
            <a:spLocks noChangeArrowheads="1"/>
          </p:cNvSpPr>
          <p:nvPr/>
        </p:nvSpPr>
        <p:spPr bwMode="auto">
          <a:xfrm>
            <a:off x="3492500" y="2502807"/>
            <a:ext cx="4967288" cy="1209675"/>
          </a:xfrm>
          <a:prstGeom prst="wedgeRoundRectCallout">
            <a:avLst>
              <a:gd name="adj1" fmla="val -70903"/>
              <a:gd name="adj2" fmla="val 20602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>
              <a:lnSpc>
                <a:spcPct val="115000"/>
              </a:lnSpc>
              <a:buFont typeface="Wingdings" panose="05000000000000000000" pitchFamily="2" charset="2"/>
              <a:buNone/>
            </a:pP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have a good friend. She’s cute and smart. </a:t>
            </a:r>
          </a:p>
        </p:txBody>
      </p:sp>
      <p:sp>
        <p:nvSpPr>
          <p:cNvPr id="75782" name="圆角矩形标注 6"/>
          <p:cNvSpPr>
            <a:spLocks noChangeArrowheads="1"/>
          </p:cNvSpPr>
          <p:nvPr/>
        </p:nvSpPr>
        <p:spPr bwMode="auto">
          <a:xfrm>
            <a:off x="3095399" y="3933824"/>
            <a:ext cx="4321175" cy="1209675"/>
          </a:xfrm>
          <a:prstGeom prst="wedgeRoundRectCallout">
            <a:avLst>
              <a:gd name="adj1" fmla="val -81486"/>
              <a:gd name="adj2" fmla="val -8005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>
              <a:lnSpc>
                <a:spcPct val="115000"/>
              </a:lnSpc>
              <a:buFont typeface="Wingdings" panose="05000000000000000000" pitchFamily="2" charset="2"/>
              <a:buNone/>
            </a:pP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good friend works very hard. </a:t>
            </a:r>
          </a:p>
        </p:txBody>
      </p:sp>
      <p:sp>
        <p:nvSpPr>
          <p:cNvPr id="75783" name="圆角矩形标注 7"/>
          <p:cNvSpPr>
            <a:spLocks noChangeArrowheads="1"/>
          </p:cNvSpPr>
          <p:nvPr/>
        </p:nvSpPr>
        <p:spPr bwMode="auto">
          <a:xfrm>
            <a:off x="3492500" y="5229225"/>
            <a:ext cx="4681538" cy="1468438"/>
          </a:xfrm>
          <a:prstGeom prst="wedgeRoundRectCallout">
            <a:avLst>
              <a:gd name="adj1" fmla="val -64546"/>
              <a:gd name="adj2" fmla="val -5569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>
              <a:lnSpc>
                <a:spcPct val="115000"/>
              </a:lnSpc>
              <a:buFont typeface="Wingdings" panose="05000000000000000000" pitchFamily="2" charset="2"/>
              <a:buNone/>
            </a:pP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good friend is good at music. </a:t>
            </a:r>
          </a:p>
        </p:txBody>
      </p:sp>
      <p:pic>
        <p:nvPicPr>
          <p:cNvPr id="117768" name="Picture 5" descr="E:\图片库\人物\教师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16013" y="908050"/>
            <a:ext cx="985837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9" name="Picture 6" descr="E:\图片库\人物\男孩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63713" y="4797425"/>
            <a:ext cx="1181100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70" name="Picture 7" descr="E:\图片库\人物\男孩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0400" y="3860800"/>
            <a:ext cx="10541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7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117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/>
      <p:bldP spid="75781" grpId="0"/>
      <p:bldP spid="75782" grpId="0"/>
      <p:bldP spid="7578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3"/>
          <p:cNvSpPr txBox="1">
            <a:spLocks noChangeArrowheads="1"/>
          </p:cNvSpPr>
          <p:nvPr/>
        </p:nvSpPr>
        <p:spPr bwMode="auto">
          <a:xfrm>
            <a:off x="304800" y="457200"/>
            <a:ext cx="8610600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7" rIns="91435" bIns="45717"/>
          <a:lstStyle>
            <a:lvl1pPr defTabSz="913130">
              <a:tabLst>
                <a:tab pos="6991350" algn="l"/>
              </a:tabLst>
            </a:lvl1pPr>
            <a:lvl2pPr defTabSz="913130">
              <a:tabLst>
                <a:tab pos="6991350" algn="l"/>
              </a:tabLst>
            </a:lvl2pPr>
            <a:lvl3pPr defTabSz="913130">
              <a:tabLst>
                <a:tab pos="6991350" algn="l"/>
              </a:tabLst>
            </a:lvl3pPr>
            <a:lvl4pPr defTabSz="913130">
              <a:tabLst>
                <a:tab pos="6991350" algn="l"/>
              </a:tabLst>
            </a:lvl4pPr>
            <a:lvl5pPr defTabSz="913130">
              <a:tabLst>
                <a:tab pos="6991350" algn="l"/>
              </a:tabLst>
            </a:lvl5pPr>
            <a:lvl6pPr defTabSz="913130">
              <a:tabLst>
                <a:tab pos="6991350" algn="l"/>
              </a:tabLst>
            </a:lvl6pPr>
            <a:lvl7pPr defTabSz="913130">
              <a:tabLst>
                <a:tab pos="6991350" algn="l"/>
              </a:tabLst>
            </a:lvl7pPr>
            <a:lvl8pPr defTabSz="913130">
              <a:tabLst>
                <a:tab pos="6991350" algn="l"/>
              </a:tabLst>
            </a:lvl8pPr>
            <a:lvl9pPr defTabSz="913130">
              <a:tabLst>
                <a:tab pos="6991350" algn="l"/>
              </a:tabLst>
            </a:lvl9pPr>
          </a:lstStyle>
          <a:p>
            <a:pPr algn="l">
              <a:lnSpc>
                <a:spcPct val="140000"/>
              </a:lnSpc>
            </a:pP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1a. Discuss: What kind of things are important</a:t>
            </a:r>
          </a:p>
          <a:p>
            <a:pPr algn="l">
              <a:lnSpc>
                <a:spcPct val="140000"/>
              </a:lnSpc>
            </a:pP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     in a friend? Rank the things below [1-7]</a:t>
            </a:r>
          </a:p>
          <a:p>
            <a:pPr algn="l">
              <a:lnSpc>
                <a:spcPct val="140000"/>
              </a:lnSpc>
            </a:pP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     (1is the most important).</a:t>
            </a:r>
          </a:p>
          <a:p>
            <a:pPr algn="l">
              <a:lnSpc>
                <a:spcPct val="140000"/>
              </a:lnSpc>
            </a:pPr>
            <a:endParaRPr lang="en-US" altLang="zh-CN" sz="28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6803" name="Picture 6" descr="B-1a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2667000"/>
            <a:ext cx="466725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4" name="Picture 5" descr="B-1a-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6140">
            <a:off x="319088" y="2844800"/>
            <a:ext cx="4486275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26" name="AutoShape 3"/>
          <p:cNvGrpSpPr/>
          <p:nvPr/>
        </p:nvGrpSpPr>
        <p:grpSpPr bwMode="auto">
          <a:xfrm>
            <a:off x="212725" y="438150"/>
            <a:ext cx="8577263" cy="5913438"/>
            <a:chOff x="0" y="0"/>
            <a:chExt cx="5403" cy="3725"/>
          </a:xfrm>
        </p:grpSpPr>
        <p:pic>
          <p:nvPicPr>
            <p:cNvPr id="77827" name="AutoShape 3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5403" cy="3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828" name="Text Box 4"/>
            <p:cNvSpPr txBox="1">
              <a:spLocks noChangeArrowheads="1"/>
            </p:cNvSpPr>
            <p:nvPr/>
          </p:nvSpPr>
          <p:spPr bwMode="auto">
            <a:xfrm>
              <a:off x="241" y="243"/>
              <a:ext cx="4914" cy="3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l">
                <a:lnSpc>
                  <a:spcPct val="150000"/>
                </a:lnSpc>
              </a:pPr>
              <a:endParaRPr lang="zh-CN" altLang="zh-CN" sz="2000" b="1">
                <a:solidFill>
                  <a:srgbClr val="800000"/>
                </a:solidFill>
                <a:ea typeface="楷体_GB2312" pitchFamily="49" charset="-122"/>
              </a:endParaRPr>
            </a:p>
          </p:txBody>
        </p:sp>
      </p:grpSp>
      <p:sp>
        <p:nvSpPr>
          <p:cNvPr id="77829" name="Rectangle 2"/>
          <p:cNvSpPr>
            <a:spLocks noChangeArrowheads="1"/>
          </p:cNvSpPr>
          <p:nvPr/>
        </p:nvSpPr>
        <p:spPr bwMode="auto">
          <a:xfrm>
            <a:off x="838200" y="838200"/>
            <a:ext cx="7467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120000"/>
              </a:lnSpc>
              <a:spcBef>
                <a:spcPct val="2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A good friend …</a:t>
            </a:r>
          </a:p>
          <a:p>
            <a:pPr marL="342900" indent="-342900" algn="l">
              <a:lnSpc>
                <a:spcPct val="120000"/>
              </a:lnSpc>
              <a:spcBef>
                <a:spcPct val="2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_____ a. has cool clothes.</a:t>
            </a:r>
          </a:p>
          <a:p>
            <a:pPr marL="342900" indent="-342900" algn="l">
              <a:lnSpc>
                <a:spcPct val="120000"/>
              </a:lnSpc>
              <a:spcBef>
                <a:spcPct val="2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_____ b. is talented in music.</a:t>
            </a:r>
          </a:p>
          <a:p>
            <a:pPr marL="342900" indent="-342900" algn="l">
              <a:lnSpc>
                <a:spcPct val="120000"/>
              </a:lnSpc>
              <a:spcBef>
                <a:spcPct val="2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_____ c. likes to do the same things as me.</a:t>
            </a:r>
          </a:p>
          <a:p>
            <a:pPr marL="342900" indent="-342900" algn="l">
              <a:lnSpc>
                <a:spcPct val="120000"/>
              </a:lnSpc>
              <a:spcBef>
                <a:spcPct val="2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_____ d. is good at sports.</a:t>
            </a:r>
          </a:p>
          <a:p>
            <a:pPr marL="342900" indent="-342900" algn="l">
              <a:lnSpc>
                <a:spcPct val="120000"/>
              </a:lnSpc>
              <a:spcBef>
                <a:spcPct val="2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_____ e. truly cares about me.</a:t>
            </a:r>
          </a:p>
          <a:p>
            <a:pPr marL="342900" indent="-342900" algn="l">
              <a:lnSpc>
                <a:spcPct val="120000"/>
              </a:lnSpc>
              <a:spcBef>
                <a:spcPct val="2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_____ f. makes me laugh.</a:t>
            </a:r>
          </a:p>
          <a:p>
            <a:pPr marL="342900" indent="-342900" algn="l">
              <a:lnSpc>
                <a:spcPct val="120000"/>
              </a:lnSpc>
              <a:spcBef>
                <a:spcPct val="2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_____g. is a good listener</a:t>
            </a:r>
          </a:p>
          <a:p>
            <a:pPr marL="342900" indent="-342900" algn="l">
              <a:lnSpc>
                <a:spcPct val="120000"/>
              </a:lnSpc>
              <a:spcBef>
                <a:spcPct val="20000"/>
              </a:spcBef>
            </a:pPr>
            <a:endParaRPr lang="en-US" altLang="zh-CN" sz="28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50" name="AutoShape 13"/>
          <p:cNvGrpSpPr/>
          <p:nvPr/>
        </p:nvGrpSpPr>
        <p:grpSpPr bwMode="auto">
          <a:xfrm>
            <a:off x="2200275" y="371475"/>
            <a:ext cx="6810375" cy="6126163"/>
            <a:chOff x="0" y="0"/>
            <a:chExt cx="4290" cy="3859"/>
          </a:xfrm>
        </p:grpSpPr>
        <p:pic>
          <p:nvPicPr>
            <p:cNvPr id="78851" name="AutoShape 13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4290" cy="3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852" name="Text Box 4"/>
            <p:cNvSpPr txBox="1">
              <a:spLocks noChangeArrowheads="1"/>
            </p:cNvSpPr>
            <p:nvPr/>
          </p:nvSpPr>
          <p:spPr bwMode="auto">
            <a:xfrm rot="5400000">
              <a:off x="444" y="160"/>
              <a:ext cx="3396" cy="3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>
                <a:lnSpc>
                  <a:spcPct val="150000"/>
                </a:lnSpc>
              </a:pPr>
              <a:endParaRPr lang="zh-CN" altLang="zh-CN" sz="1000" b="1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2819400" y="990600"/>
            <a:ext cx="62484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047" tIns="43524" rIns="87047" bIns="43524"/>
          <a:lstStyle/>
          <a:p>
            <a:pPr algn="l" defTabSz="869950">
              <a:lnSpc>
                <a:spcPct val="105000"/>
              </a:lnSpc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A good friend…</a:t>
            </a:r>
          </a:p>
          <a:p>
            <a:pPr algn="l" defTabSz="869950">
              <a:lnSpc>
                <a:spcPct val="105000"/>
              </a:lnSpc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is good at</a:t>
            </a:r>
            <a:r>
              <a:rPr lang="en-US" altLang="zh-CN" sz="2800" b="1" dirty="0">
                <a:latin typeface="Times New Roman" panose="02020603050405020304" pitchFamily="18" charset="0"/>
              </a:rPr>
              <a:t> sports.</a:t>
            </a:r>
          </a:p>
          <a:p>
            <a:pPr algn="l" defTabSz="869950">
              <a:lnSpc>
                <a:spcPct val="105000"/>
              </a:lnSpc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is good at school work.</a:t>
            </a:r>
          </a:p>
          <a:p>
            <a:pPr algn="l" defTabSz="869950">
              <a:lnSpc>
                <a:spcPct val="105000"/>
              </a:lnSpc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is popular at school.</a:t>
            </a:r>
          </a:p>
          <a:p>
            <a:pPr algn="l" defTabSz="869950">
              <a:lnSpc>
                <a:spcPct val="105000"/>
              </a:lnSpc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likes to do the same things as me.</a:t>
            </a:r>
          </a:p>
          <a:p>
            <a:pPr algn="l" defTabSz="869950">
              <a:lnSpc>
                <a:spcPct val="105000"/>
              </a:lnSpc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has cool clothes and hair style.</a:t>
            </a:r>
          </a:p>
          <a:p>
            <a:pPr algn="l" defTabSz="869950">
              <a:lnSpc>
                <a:spcPct val="105000"/>
              </a:lnSpc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makes me laugh</a:t>
            </a:r>
            <a:r>
              <a:rPr lang="en-US" altLang="zh-CN" sz="2800" b="1" dirty="0">
                <a:latin typeface="Times New Roman" panose="02020603050405020304" pitchFamily="18" charset="0"/>
              </a:rPr>
              <a:t>.</a:t>
            </a:r>
          </a:p>
          <a:p>
            <a:pPr algn="l" defTabSz="869950">
              <a:lnSpc>
                <a:spcPct val="105000"/>
              </a:lnSpc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is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more outgoing than</a:t>
            </a:r>
            <a:r>
              <a:rPr lang="en-US" altLang="zh-CN" sz="2800" b="1" dirty="0">
                <a:latin typeface="Times New Roman" panose="02020603050405020304" pitchFamily="18" charset="0"/>
              </a:rPr>
              <a:t> me.</a:t>
            </a:r>
          </a:p>
          <a:p>
            <a:pPr algn="l" defTabSz="869950">
              <a:lnSpc>
                <a:spcPct val="105000"/>
              </a:lnSpc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has good grades.</a:t>
            </a:r>
          </a:p>
          <a:p>
            <a:pPr algn="l" defTabSz="869950">
              <a:lnSpc>
                <a:spcPct val="105000"/>
              </a:lnSpc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likes telling jokes.</a:t>
            </a:r>
          </a:p>
          <a:p>
            <a:pPr algn="l" defTabSz="869950">
              <a:lnSpc>
                <a:spcPct val="105000"/>
              </a:lnSpc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keeps secrets</a:t>
            </a:r>
            <a:r>
              <a:rPr lang="zh-CN" altLang="en-US" sz="2800" b="1" dirty="0">
                <a:latin typeface="Times New Roman" panose="02020603050405020304" pitchFamily="18" charset="0"/>
              </a:rPr>
              <a:t>（秘密）</a:t>
            </a:r>
            <a:r>
              <a:rPr lang="en-US" altLang="zh-CN" sz="2800" b="1" dirty="0">
                <a:latin typeface="Times New Roman" panose="02020603050405020304" pitchFamily="18" charset="0"/>
              </a:rPr>
              <a:t>……</a:t>
            </a:r>
          </a:p>
        </p:txBody>
      </p:sp>
      <p:sp>
        <p:nvSpPr>
          <p:cNvPr id="78855" name="Line 41"/>
          <p:cNvSpPr>
            <a:spLocks noChangeShapeType="1"/>
          </p:cNvSpPr>
          <p:nvPr/>
        </p:nvSpPr>
        <p:spPr bwMode="auto">
          <a:xfrm>
            <a:off x="228600" y="1752600"/>
            <a:ext cx="2895600" cy="533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8856" name="Line 42"/>
          <p:cNvSpPr>
            <a:spLocks noChangeShapeType="1"/>
          </p:cNvSpPr>
          <p:nvPr/>
        </p:nvSpPr>
        <p:spPr bwMode="auto">
          <a:xfrm>
            <a:off x="228600" y="1676400"/>
            <a:ext cx="2895600" cy="609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8857" name="Line 43"/>
          <p:cNvSpPr>
            <a:spLocks noChangeShapeType="1"/>
          </p:cNvSpPr>
          <p:nvPr/>
        </p:nvSpPr>
        <p:spPr bwMode="auto">
          <a:xfrm>
            <a:off x="228600" y="1676400"/>
            <a:ext cx="2971800" cy="609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8858" name="Oval 11"/>
          <p:cNvSpPr>
            <a:spLocks noChangeArrowheads="1"/>
          </p:cNvSpPr>
          <p:nvPr/>
        </p:nvSpPr>
        <p:spPr bwMode="auto">
          <a:xfrm>
            <a:off x="0" y="2209800"/>
            <a:ext cx="2305050" cy="126047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118515" tIns="59258" rIns="118515" bIns="59258" anchor="ctr"/>
          <a:lstStyle/>
          <a:p>
            <a:pPr defTabSz="913130"/>
            <a:r>
              <a:rPr lang="en-US" altLang="zh-CN" sz="3600" b="1" dirty="0">
                <a:solidFill>
                  <a:srgbClr val="0000FF"/>
                </a:solidFill>
              </a:rPr>
              <a:t>My view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636588" y="1719263"/>
            <a:ext cx="7921625" cy="377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7" rIns="91435" bIns="45717"/>
          <a:lstStyle>
            <a:lvl1pPr defTabSz="913130"/>
            <a:lvl2pPr defTabSz="913130"/>
            <a:lvl3pPr defTabSz="913130"/>
            <a:lvl4pPr defTabSz="913130"/>
            <a:lvl5pPr defTabSz="913130"/>
            <a:lvl6pPr defTabSz="913130"/>
            <a:lvl7pPr defTabSz="913130"/>
            <a:lvl8pPr defTabSz="913130"/>
            <a:lvl9pPr defTabSz="913130"/>
          </a:lstStyle>
          <a:p>
            <a:pPr algn="l">
              <a:spcBef>
                <a:spcPct val="50000"/>
              </a:spcBef>
            </a:pPr>
            <a:r>
              <a:rPr lang="en-US" altLang="zh-CN" sz="2700" b="1" dirty="0">
                <a:latin typeface="Times New Roman" panose="02020603050405020304" pitchFamily="18" charset="0"/>
              </a:rPr>
              <a:t>A : I think a good friend </a:t>
            </a:r>
            <a:r>
              <a:rPr lang="en-US" altLang="zh-CN" sz="27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makes me laugh.</a:t>
            </a:r>
          </a:p>
          <a:p>
            <a:pPr algn="l">
              <a:spcBef>
                <a:spcPct val="50000"/>
              </a:spcBef>
            </a:pPr>
            <a:r>
              <a:rPr lang="en-US" altLang="zh-CN" sz="2700" b="1" dirty="0">
                <a:latin typeface="Times New Roman" panose="02020603050405020304" pitchFamily="18" charset="0"/>
              </a:rPr>
              <a:t>B : For me, a good friend likes to </a:t>
            </a:r>
            <a:r>
              <a:rPr lang="en-US" altLang="zh-CN" sz="27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do the </a:t>
            </a:r>
          </a:p>
          <a:p>
            <a:pPr algn="l">
              <a:spcBef>
                <a:spcPct val="50000"/>
              </a:spcBef>
            </a:pPr>
            <a:r>
              <a:rPr lang="en-US" altLang="zh-CN" sz="27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same  things as me.</a:t>
            </a:r>
          </a:p>
          <a:p>
            <a:pPr algn="l">
              <a:spcBef>
                <a:spcPct val="50000"/>
              </a:spcBef>
            </a:pPr>
            <a:r>
              <a:rPr lang="en-US" altLang="zh-CN" sz="2700" b="1" dirty="0">
                <a:latin typeface="Times New Roman" panose="02020603050405020304" pitchFamily="18" charset="0"/>
              </a:rPr>
              <a:t>C : Yes, and a good friend is </a:t>
            </a:r>
            <a:r>
              <a:rPr lang="en-US" altLang="zh-CN" sz="2400" b="1" dirty="0">
                <a:latin typeface="Times New Roman" panose="02020603050405020304" pitchFamily="18" charset="0"/>
              </a:rPr>
              <a:t> talented in </a:t>
            </a:r>
          </a:p>
          <a:p>
            <a:pPr algn="l"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</a:rPr>
              <a:t>       music</a:t>
            </a:r>
            <a:r>
              <a:rPr lang="en-US" altLang="zh-CN" sz="27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, too.</a:t>
            </a:r>
          </a:p>
          <a:p>
            <a:pPr algn="l">
              <a:spcBef>
                <a:spcPct val="50000"/>
              </a:spcBef>
            </a:pPr>
            <a:r>
              <a:rPr lang="en-US" altLang="zh-CN" sz="2700" b="1" dirty="0">
                <a:latin typeface="Times New Roman" panose="02020603050405020304" pitchFamily="18" charset="0"/>
              </a:rPr>
              <a:t>D : That’s </a:t>
            </a:r>
            <a:r>
              <a:rPr lang="en-US" altLang="zh-CN" sz="27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not very important for me ...</a:t>
            </a: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533400" y="457200"/>
            <a:ext cx="8001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>
            <a:lvl1pPr defTabSz="913130"/>
            <a:lvl2pPr defTabSz="913130"/>
            <a:lvl3pPr defTabSz="913130"/>
            <a:lvl4pPr defTabSz="913130"/>
            <a:lvl5pPr defTabSz="913130"/>
            <a:lvl6pPr defTabSz="913130"/>
            <a:lvl7pPr defTabSz="913130"/>
            <a:lvl8pPr defTabSz="913130"/>
            <a:lvl9pPr defTabSz="913130"/>
          </a:lstStyle>
          <a:p>
            <a:pPr algn="l"/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1b. Talk about what you think a good   </a:t>
            </a:r>
          </a:p>
          <a:p>
            <a:pPr algn="l"/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      friend should be like.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931" name="Group 35"/>
          <p:cNvGraphicFramePr>
            <a:graphicFrameLocks noGrp="1"/>
          </p:cNvGraphicFramePr>
          <p:nvPr>
            <p:ph sz="half" idx="4294967295"/>
          </p:nvPr>
        </p:nvGraphicFramePr>
        <p:xfrm>
          <a:off x="468313" y="1052513"/>
          <a:ext cx="8351837" cy="5580063"/>
        </p:xfrm>
        <a:graphic>
          <a:graphicData uri="http://schemas.openxmlformats.org/drawingml/2006/table">
            <a:tbl>
              <a:tblPr/>
              <a:tblGrid>
                <a:gridCol w="1150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1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955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marL="0" marR="0" lvl="0" indent="0" algn="l" defTabSz="704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35" marR="91435"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04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Likes about best friend</a:t>
                      </a:r>
                    </a:p>
                  </a:txBody>
                  <a:tcPr marL="91435" marR="91435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04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The same as best friend</a:t>
                      </a:r>
                    </a:p>
                  </a:txBody>
                  <a:tcPr marL="91435" marR="91435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04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Different from their best friends</a:t>
                      </a:r>
                    </a:p>
                  </a:txBody>
                  <a:tcPr marL="91435" marR="91435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9150">
                <a:tc>
                  <a:txBody>
                    <a:bodyPr/>
                    <a:lstStyle/>
                    <a:p>
                      <a:pPr marL="0" marR="0" lvl="0" indent="0" algn="l" defTabSz="704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Molly </a:t>
                      </a:r>
                    </a:p>
                    <a:p>
                      <a:pPr marL="0" marR="0" lvl="0" indent="0" algn="l" defTabSz="704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704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704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35" marR="91435"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04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35" marR="91435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04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35" marR="91435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04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35" marR="91435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9313">
                <a:tc>
                  <a:txBody>
                    <a:bodyPr/>
                    <a:lstStyle/>
                    <a:p>
                      <a:pPr marL="0" marR="0" lvl="0" indent="0" algn="l" defTabSz="704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Mary</a:t>
                      </a:r>
                    </a:p>
                    <a:p>
                      <a:pPr marL="0" marR="0" lvl="0" indent="0" algn="l" defTabSz="704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704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35" marR="91435"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04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35" marR="91435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04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35" marR="91435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04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35" marR="91435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0920" name="Text Box 24"/>
          <p:cNvSpPr txBox="1">
            <a:spLocks noChangeArrowheads="1"/>
          </p:cNvSpPr>
          <p:nvPr/>
        </p:nvSpPr>
        <p:spPr bwMode="auto">
          <a:xfrm>
            <a:off x="1644650" y="2585131"/>
            <a:ext cx="23050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>
            <a:lvl1pPr defTabSz="913130"/>
            <a:lvl2pPr defTabSz="913130"/>
            <a:lvl3pPr defTabSz="913130"/>
            <a:lvl4pPr defTabSz="913130"/>
            <a:lvl5pPr defTabSz="913130"/>
            <a:lvl6pPr defTabSz="913130"/>
            <a:lvl7pPr defTabSz="913130"/>
            <a:lvl8pPr defTabSz="913130"/>
            <a:lvl9pPr defTabSz="913130"/>
          </a:lstStyle>
          <a:p>
            <a:pPr algn="l"/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likes to do the same things, popular,</a:t>
            </a:r>
          </a:p>
          <a:p>
            <a:pPr algn="l"/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good at sports</a:t>
            </a:r>
          </a:p>
        </p:txBody>
      </p:sp>
      <p:sp>
        <p:nvSpPr>
          <p:cNvPr id="80921" name="Text Box 25"/>
          <p:cNvSpPr txBox="1">
            <a:spLocks noChangeArrowheads="1"/>
          </p:cNvSpPr>
          <p:nvPr/>
        </p:nvSpPr>
        <p:spPr bwMode="auto">
          <a:xfrm>
            <a:off x="1568450" y="4687888"/>
            <a:ext cx="2536825" cy="40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>
            <a:lvl1pPr defTabSz="913130"/>
            <a:lvl2pPr defTabSz="913130"/>
            <a:lvl3pPr defTabSz="913130"/>
            <a:lvl4pPr defTabSz="913130"/>
            <a:lvl5pPr defTabSz="913130"/>
            <a:lvl6pPr defTabSz="913130"/>
            <a:lvl7pPr defTabSz="913130"/>
            <a:lvl8pPr defTabSz="913130"/>
            <a:lvl9pPr defTabSz="913130"/>
          </a:lstStyle>
          <a:p>
            <a:pPr algn="l"/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 good listener </a:t>
            </a:r>
          </a:p>
        </p:txBody>
      </p:sp>
      <p:sp>
        <p:nvSpPr>
          <p:cNvPr id="80922" name="Text Box 26"/>
          <p:cNvSpPr txBox="1">
            <a:spLocks noChangeArrowheads="1"/>
          </p:cNvSpPr>
          <p:nvPr/>
        </p:nvSpPr>
        <p:spPr bwMode="auto">
          <a:xfrm>
            <a:off x="4102100" y="2677205"/>
            <a:ext cx="1752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>
            <a:lvl1pPr defTabSz="913130"/>
            <a:lvl2pPr defTabSz="913130"/>
            <a:lvl3pPr defTabSz="913130"/>
            <a:lvl4pPr defTabSz="913130"/>
            <a:lvl5pPr defTabSz="913130"/>
            <a:lvl6pPr defTabSz="913130"/>
            <a:lvl7pPr defTabSz="913130"/>
            <a:lvl8pPr defTabSz="913130"/>
            <a:lvl9pPr defTabSz="913130"/>
          </a:lstStyle>
          <a:p>
            <a:pPr algn="l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pretty</a:t>
            </a:r>
          </a:p>
          <a:p>
            <a:pPr algn="l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outgoing</a:t>
            </a:r>
          </a:p>
        </p:txBody>
      </p:sp>
      <p:sp>
        <p:nvSpPr>
          <p:cNvPr id="80923" name="Text Box 27"/>
          <p:cNvSpPr txBox="1">
            <a:spLocks noChangeArrowheads="1"/>
          </p:cNvSpPr>
          <p:nvPr/>
        </p:nvSpPr>
        <p:spPr bwMode="auto">
          <a:xfrm>
            <a:off x="6149975" y="2722561"/>
            <a:ext cx="2590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>
            <a:lvl1pPr defTabSz="913130"/>
            <a:lvl2pPr defTabSz="913130"/>
            <a:lvl3pPr defTabSz="913130"/>
            <a:lvl4pPr defTabSz="913130"/>
            <a:lvl5pPr defTabSz="913130"/>
            <a:lvl6pPr defTabSz="913130"/>
            <a:lvl7pPr defTabSz="913130"/>
            <a:lvl8pPr defTabSz="913130"/>
            <a:lvl9pPr defTabSz="913130"/>
          </a:lstStyle>
          <a:p>
            <a:pPr algn="l"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</a:rPr>
              <a:t>Peter plays basketball better and speaks louder. Molly’s quieter and studies harder.</a:t>
            </a:r>
          </a:p>
        </p:txBody>
      </p:sp>
      <p:sp>
        <p:nvSpPr>
          <p:cNvPr id="80924" name="Text Box 28"/>
          <p:cNvSpPr txBox="1">
            <a:spLocks noChangeArrowheads="1"/>
          </p:cNvSpPr>
          <p:nvPr/>
        </p:nvSpPr>
        <p:spPr bwMode="auto">
          <a:xfrm>
            <a:off x="3949700" y="4600575"/>
            <a:ext cx="2057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>
            <a:lvl1pPr defTabSz="913130"/>
            <a:lvl2pPr defTabSz="913130"/>
            <a:lvl3pPr defTabSz="913130"/>
            <a:lvl4pPr defTabSz="913130"/>
            <a:lvl5pPr defTabSz="913130"/>
            <a:lvl6pPr defTabSz="913130"/>
            <a:lvl7pPr defTabSz="913130"/>
            <a:lvl8pPr defTabSz="913130"/>
            <a:lvl9pPr defTabSz="913130"/>
          </a:lstStyle>
          <a:p>
            <a:pPr algn="l">
              <a:spcBef>
                <a:spcPct val="50000"/>
              </a:spcBef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look similar, tall, have long curly hair</a:t>
            </a:r>
          </a:p>
        </p:txBody>
      </p:sp>
      <p:sp>
        <p:nvSpPr>
          <p:cNvPr id="80925" name="Text Box 29"/>
          <p:cNvSpPr txBox="1">
            <a:spLocks noChangeArrowheads="1"/>
          </p:cNvSpPr>
          <p:nvPr/>
        </p:nvSpPr>
        <p:spPr bwMode="auto">
          <a:xfrm>
            <a:off x="6157232" y="4711700"/>
            <a:ext cx="22320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>
            <a:lvl1pPr defTabSz="913130"/>
            <a:lvl2pPr defTabSz="913130"/>
            <a:lvl3pPr defTabSz="913130"/>
            <a:lvl4pPr defTabSz="913130"/>
            <a:lvl5pPr defTabSz="913130"/>
            <a:lvl6pPr defTabSz="913130"/>
            <a:lvl7pPr defTabSz="913130"/>
            <a:lvl8pPr defTabSz="913130"/>
            <a:lvl9pPr defTabSz="913130"/>
          </a:lstStyle>
          <a:p>
            <a:pPr algn="l">
              <a:spcBef>
                <a:spcPct val="50000"/>
              </a:spcBef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Lisa is quieter and smarter. Mary is more outgoing.</a:t>
            </a:r>
          </a:p>
        </p:txBody>
      </p:sp>
      <p:sp>
        <p:nvSpPr>
          <p:cNvPr id="80927" name="Text Box 33"/>
          <p:cNvSpPr txBox="1">
            <a:spLocks noChangeArrowheads="1"/>
          </p:cNvSpPr>
          <p:nvPr/>
        </p:nvSpPr>
        <p:spPr bwMode="auto">
          <a:xfrm>
            <a:off x="314325" y="152400"/>
            <a:ext cx="75819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7" rIns="91435" bIns="45717"/>
          <a:lstStyle>
            <a:lvl1pPr defTabSz="913130"/>
            <a:lvl2pPr defTabSz="913130"/>
            <a:lvl3pPr defTabSz="913130"/>
            <a:lvl4pPr defTabSz="913130"/>
            <a:lvl5pPr defTabSz="913130"/>
            <a:lvl6pPr defTabSz="913130"/>
            <a:lvl7pPr defTabSz="913130"/>
            <a:lvl8pPr defTabSz="913130"/>
            <a:lvl9pPr defTabSz="913130"/>
          </a:lstStyle>
          <a:p>
            <a:pPr algn="l"/>
            <a:r>
              <a:rPr lang="en-US" altLang="zh-CN" sz="2800" b="1" dirty="0">
                <a:latin typeface="Times New Roman" panose="02020603050405020304" pitchFamily="18" charset="0"/>
              </a:rPr>
              <a:t>1c&amp;1d. Listen and fill in the chart.</a:t>
            </a:r>
            <a:r>
              <a:rPr lang="en-US" altLang="zh-CN" sz="3300" b="1" dirty="0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80928" name="墨迹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38" y="4910138"/>
            <a:ext cx="349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0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0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0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0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0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0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20" grpId="0" autoUpdateAnimBg="0"/>
      <p:bldP spid="80921" grpId="0" autoUpdateAnimBg="0"/>
      <p:bldP spid="80922" grpId="0" autoUpdateAnimBg="0"/>
      <p:bldP spid="80923" grpId="0" autoUpdateAnimBg="0"/>
      <p:bldP spid="80924" grpId="0" autoUpdateAnimBg="0"/>
      <p:bldP spid="80925" grpId="0" autoUpdateAnimBg="0"/>
    </p:bldLst>
  </p:timing>
</p:sld>
</file>

<file path=ppt/theme/theme1.xml><?xml version="1.0" encoding="utf-8"?>
<a:theme xmlns:a="http://schemas.openxmlformats.org/drawingml/2006/main" name="WWW.2PPT.COM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822</Words>
  <Application>Microsoft Office PowerPoint</Application>
  <PresentationFormat>全屏显示(4:3)</PresentationFormat>
  <Paragraphs>118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楷体_GB2312</vt:lpstr>
      <vt:lpstr>宋体</vt:lpstr>
      <vt:lpstr>微软雅黑</vt:lpstr>
      <vt:lpstr>Arial</vt:lpstr>
      <vt:lpstr>Calibri</vt:lpstr>
      <vt:lpstr>Times New Roman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2113-01-01T00:00:00Z</dcterms:created>
  <dcterms:modified xsi:type="dcterms:W3CDTF">2023-01-16T14:57:21Z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9A87AAC39F7E4B0090F0DAA5D51ED6CB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