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63" r:id="rId3"/>
    <p:sldId id="264" r:id="rId4"/>
    <p:sldId id="261" r:id="rId5"/>
    <p:sldId id="314" r:id="rId6"/>
    <p:sldId id="315" r:id="rId7"/>
    <p:sldId id="316" r:id="rId8"/>
    <p:sldId id="317" r:id="rId9"/>
    <p:sldId id="318" r:id="rId10"/>
    <p:sldId id="319" r:id="rId11"/>
    <p:sldId id="320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0619EAF-DD5F-4292-A9E3-D589C5A1C5E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4E4239D-A052-41C4-A798-16B97407C5E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4239D-A052-41C4-A798-16B97407C5E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1A2E-CF9D-470E-9901-28D480281073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C2D6-BC6E-4B3D-B8E9-C4A62F833FBC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8A41-5F40-4FFF-BD56-AD2384DDB922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D0BBC-88AC-44F2-AAF0-41A50932FD10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5F65B-7797-45DE-A195-49AC785FA1ED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EE8F-A10A-4CFC-9D58-DD4C05A5C9B9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F40BF-AD35-402C-9D05-7DED60085E17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F024-BD80-4B76-B68E-1AB7E76C7A46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F2A1-820C-40E2-ACCA-543C39188442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9EC7-97E4-4913-B770-E3F333FF93BF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6A470-F7CE-47BA-8BA9-C122DE541E6E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3D34E44-5832-4924-AC7F-1057CB0CF7F2}" type="slidenum">
              <a:rPr lang="zh-CN" altLang="en-US"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23548;&#20837;&#27468;&#26354;&#65306;HowAreYou.sw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23548;&#20837;&#27468;&#26354;&#65306;ICanSayMyABC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12304;&#32039;&#24613;&#12305;20140707%20&#23567;&#23398;&#33521;&#35821;&#38485;&#26053;&#29256;&#36164;&#28304;&#20248;&#21270;&#21333;%20&#26446;&#23071;&#65288;&#38656;&#21046;&#20316;7&#26465;%20&#28023;&#25253;20&#24352;&#65289;\&#35838;&#20214;\Unit2%20&#31532;2&#35838;&#26102;&#21442;&#32771;&#35838;&#20214;\Hh.mp3" TargetMode="External"/><Relationship Id="rId1" Type="http://schemas.microsoft.com/office/2007/relationships/media" Target="file:///C:\Documents%20and%20Settings\Administrator\&#26700;&#38754;\&#12304;&#32039;&#24613;&#12305;20140707%20&#23567;&#23398;&#33521;&#35821;&#38485;&#26053;&#29256;&#36164;&#28304;&#20248;&#21270;&#21333;%20&#26446;&#23071;&#65288;&#38656;&#21046;&#20316;7&#26465;%20&#28023;&#25253;20&#24352;&#65289;\&#35838;&#20214;\Unit2%20&#31532;2&#35838;&#26102;&#21442;&#32771;&#35838;&#20214;\Hh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12304;&#32039;&#24613;&#12305;20140707%20&#23567;&#23398;&#33521;&#35821;&#38485;&#26053;&#29256;&#36164;&#28304;&#20248;&#21270;&#21333;%20&#26446;&#23071;&#65288;&#38656;&#21046;&#20316;7&#26465;%20&#28023;&#25253;20&#24352;&#65289;\&#35838;&#20214;\Unit2%20&#31532;2&#35838;&#26102;&#21442;&#32771;&#35838;&#20214;\Ii.mp3" TargetMode="External"/><Relationship Id="rId1" Type="http://schemas.microsoft.com/office/2007/relationships/media" Target="file:///C:\Documents%20and%20Settings\Administrator\&#26700;&#38754;\&#12304;&#32039;&#24613;&#12305;20140707%20&#23567;&#23398;&#33521;&#35821;&#38485;&#26053;&#29256;&#36164;&#28304;&#20248;&#21270;&#21333;%20&#26446;&#23071;&#65288;&#38656;&#21046;&#20316;7&#26465;%20&#28023;&#25253;20&#24352;&#65289;\&#35838;&#20214;\Unit2%20&#31532;2&#35838;&#26102;&#21442;&#32771;&#35838;&#20214;\Ii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12304;&#32039;&#24613;&#12305;20140707%20&#23567;&#23398;&#33521;&#35821;&#38485;&#26053;&#29256;&#36164;&#28304;&#20248;&#21270;&#21333;%20&#26446;&#23071;&#65288;&#38656;&#21046;&#20316;7&#26465;%20&#28023;&#25253;20&#24352;&#65289;\&#35838;&#20214;\Unit2%20&#31532;2&#35838;&#26102;&#21442;&#32771;&#35838;&#20214;\Jj.mp3" TargetMode="External"/><Relationship Id="rId1" Type="http://schemas.microsoft.com/office/2007/relationships/media" Target="file:///C:\Documents%20and%20Settings\Administrator\&#26700;&#38754;\&#12304;&#32039;&#24613;&#12305;20140707%20&#23567;&#23398;&#33521;&#35821;&#38485;&#26053;&#29256;&#36164;&#28304;&#20248;&#21270;&#21333;%20&#26446;&#23071;&#65288;&#38656;&#21046;&#20316;7&#26465;%20&#28023;&#25253;20&#24352;&#65289;\&#35838;&#20214;\Unit2%20&#31532;2&#35838;&#26102;&#21442;&#32771;&#35838;&#20214;\Jj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12304;&#32039;&#24613;&#12305;20140707%20&#23567;&#23398;&#33521;&#35821;&#38485;&#26053;&#29256;&#36164;&#28304;&#20248;&#21270;&#21333;%20&#26446;&#23071;&#65288;&#38656;&#21046;&#20316;7&#26465;%20&#28023;&#25253;20&#24352;&#65289;\&#35838;&#20214;\Unit2%20&#31532;2&#35838;&#26102;&#21442;&#32771;&#35838;&#20214;\Kk.mp3" TargetMode="External"/><Relationship Id="rId1" Type="http://schemas.microsoft.com/office/2007/relationships/media" Target="file:///C:\Documents%20and%20Settings\Administrator\&#26700;&#38754;\&#12304;&#32039;&#24613;&#12305;20140707%20&#23567;&#23398;&#33521;&#35821;&#38485;&#26053;&#29256;&#36164;&#28304;&#20248;&#21270;&#21333;%20&#26446;&#23071;&#65288;&#38656;&#21046;&#20316;7&#26465;%20&#28023;&#25253;20&#24352;&#65289;\&#35838;&#20214;\Unit2%20&#31532;2&#35838;&#26102;&#21442;&#32771;&#35838;&#20214;\Kk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67358" y="0"/>
            <a:ext cx="7848600" cy="50403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36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  <a:sym typeface="Calibri" panose="020F0502020204030204" pitchFamily="34" charset="0"/>
              </a:rPr>
              <a:t>陕旅版小学英语三年级上</a:t>
            </a:r>
            <a:r>
              <a:rPr lang="zh-CN" altLang="en-US" sz="3600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  <a:sym typeface="Calibri" panose="020F0502020204030204" pitchFamily="34" charset="0"/>
              </a:rPr>
              <a:t>册</a:t>
            </a:r>
            <a:endParaRPr lang="en-US" altLang="zh-CN" sz="3600" kern="0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  <a:cs typeface="+mj-cs"/>
              <a:sym typeface="Calibri" panose="020F0502020204030204" pitchFamily="34" charset="0"/>
            </a:endParaRPr>
          </a:p>
          <a:p>
            <a:pPr algn="ctr">
              <a:buFontTx/>
              <a:buNone/>
              <a:defRPr/>
            </a:pPr>
            <a:r>
              <a:rPr lang="en-US" altLang="zh-CN" sz="48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  <a:sym typeface="Calibri" panose="020F0502020204030204" pitchFamily="34" charset="0"/>
              </a:rPr>
              <a:t/>
            </a:r>
            <a:br>
              <a:rPr lang="en-US" altLang="zh-CN" sz="48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  <a:sym typeface="Calibri" panose="020F0502020204030204" pitchFamily="34" charset="0"/>
              </a:rPr>
            </a:br>
            <a:r>
              <a:rPr lang="en-US" altLang="zh-CN" sz="6000" kern="0" dirty="0">
                <a:solidFill>
                  <a:schemeClr val="tx2"/>
                </a:solidFill>
                <a:latin typeface="+mn-lt"/>
                <a:ea typeface="楷体_GB2312" pitchFamily="49" charset="-122"/>
                <a:cs typeface="+mj-cs"/>
                <a:sym typeface="Calibri" panose="020F0502020204030204" pitchFamily="34" charset="0"/>
              </a:rPr>
              <a:t>Unit2 How Are You?</a:t>
            </a:r>
            <a:r>
              <a:rPr lang="en-US" altLang="zh-CN" sz="6000" kern="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  <a:t/>
            </a:r>
            <a:br>
              <a:rPr lang="en-US" altLang="zh-CN" sz="6000" kern="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</a:br>
            <a:r>
              <a:rPr lang="zh-CN" altLang="en-US" sz="4800" kern="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  <a:t>第</a:t>
            </a:r>
            <a:r>
              <a:rPr lang="en-US" altLang="zh-CN" sz="4800" kern="0" dirty="0">
                <a:solidFill>
                  <a:schemeClr val="tx2"/>
                </a:solidFill>
                <a:latin typeface="+mn-lt"/>
                <a:ea typeface="楷体_GB2312" pitchFamily="49" charset="-122"/>
                <a:cs typeface="+mj-cs"/>
                <a:sym typeface="Calibri" panose="020F0502020204030204" pitchFamily="34" charset="0"/>
              </a:rPr>
              <a:t>2</a:t>
            </a:r>
            <a:r>
              <a:rPr lang="zh-CN" altLang="en-US" sz="4800" kern="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  <a:t>课</a:t>
            </a:r>
            <a:r>
              <a:rPr lang="zh-CN" altLang="en-US" sz="4800" kern="0" dirty="0" smtClean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  <a:t>时</a:t>
            </a:r>
            <a:endParaRPr lang="zh-CN" altLang="en-US" sz="2800" kern="0" dirty="0">
              <a:solidFill>
                <a:schemeClr val="accent2"/>
              </a:solidFill>
              <a:latin typeface="宋体" panose="02010600030101010101" pitchFamily="2" charset="-122"/>
              <a:ea typeface="+mj-ea"/>
              <a:cs typeface="+mj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16606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黑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97644"/>
            <a:ext cx="6211887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2700338" y="1125538"/>
            <a:ext cx="48244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>
                <a:solidFill>
                  <a:schemeClr val="bg1"/>
                </a:solidFill>
              </a:rPr>
              <a:t>想一想学过的单词哪些是以</a:t>
            </a:r>
            <a:r>
              <a:rPr lang="en-US" altLang="zh-CN" sz="4000" dirty="0">
                <a:solidFill>
                  <a:schemeClr val="bg1"/>
                </a:solidFill>
              </a:rPr>
              <a:t>H</a:t>
            </a:r>
            <a:r>
              <a:rPr lang="zh-CN" altLang="en-US" sz="4000" dirty="0">
                <a:solidFill>
                  <a:schemeClr val="bg1"/>
                </a:solidFill>
              </a:rPr>
              <a:t>，</a:t>
            </a:r>
            <a:r>
              <a:rPr lang="en-US" altLang="zh-CN" sz="4000" dirty="0">
                <a:solidFill>
                  <a:schemeClr val="bg1"/>
                </a:solidFill>
              </a:rPr>
              <a:t>I</a:t>
            </a:r>
            <a:r>
              <a:rPr lang="zh-CN" altLang="en-US" sz="4000" dirty="0">
                <a:solidFill>
                  <a:schemeClr val="bg1"/>
                </a:solidFill>
              </a:rPr>
              <a:t>，</a:t>
            </a:r>
            <a:r>
              <a:rPr lang="en-US" altLang="zh-CN" sz="4000" dirty="0">
                <a:solidFill>
                  <a:schemeClr val="bg1"/>
                </a:solidFill>
              </a:rPr>
              <a:t>J,K</a:t>
            </a:r>
            <a:r>
              <a:rPr lang="zh-CN" altLang="en-US" sz="4000" dirty="0">
                <a:solidFill>
                  <a:schemeClr val="bg1"/>
                </a:solidFill>
              </a:rPr>
              <a:t>开头的？</a:t>
            </a:r>
            <a:endParaRPr lang="en-US" altLang="zh-CN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700338" y="1125538"/>
            <a:ext cx="48244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>
                <a:solidFill>
                  <a:schemeClr val="bg1"/>
                </a:solidFill>
              </a:rPr>
              <a:t>想一想学过的单词哪些是以</a:t>
            </a:r>
            <a:r>
              <a:rPr lang="en-US" altLang="zh-CN" sz="4000">
                <a:solidFill>
                  <a:schemeClr val="bg1"/>
                </a:solidFill>
              </a:rPr>
              <a:t>H</a:t>
            </a:r>
            <a:r>
              <a:rPr lang="zh-CN" altLang="en-US" sz="4000">
                <a:solidFill>
                  <a:schemeClr val="bg1"/>
                </a:solidFill>
              </a:rPr>
              <a:t>，</a:t>
            </a:r>
            <a:r>
              <a:rPr lang="en-US" altLang="zh-CN" sz="4000">
                <a:solidFill>
                  <a:schemeClr val="bg1"/>
                </a:solidFill>
              </a:rPr>
              <a:t>I</a:t>
            </a:r>
            <a:r>
              <a:rPr lang="zh-CN" altLang="en-US" sz="4000">
                <a:solidFill>
                  <a:schemeClr val="bg1"/>
                </a:solidFill>
              </a:rPr>
              <a:t>，</a:t>
            </a:r>
            <a:r>
              <a:rPr lang="en-US" altLang="zh-CN" sz="4000">
                <a:solidFill>
                  <a:schemeClr val="bg1"/>
                </a:solidFill>
              </a:rPr>
              <a:t>J,K</a:t>
            </a:r>
            <a:r>
              <a:rPr lang="zh-CN" altLang="en-US" sz="4000">
                <a:solidFill>
                  <a:schemeClr val="bg1"/>
                </a:solidFill>
              </a:rPr>
              <a:t>开头的？</a:t>
            </a:r>
            <a:endParaRPr lang="en-US" altLang="zh-CN" sz="4000">
              <a:solidFill>
                <a:schemeClr val="bg1"/>
              </a:solidFill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258888" y="1844675"/>
            <a:ext cx="7129462" cy="3046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800" dirty="0">
                <a:latin typeface="+mn-ea"/>
                <a:ea typeface="+mn-ea"/>
              </a:rPr>
              <a:t>找朋友</a:t>
            </a:r>
            <a:r>
              <a:rPr lang="zh-CN" altLang="en-US" sz="3600" dirty="0">
                <a:latin typeface="+mn-ea"/>
                <a:ea typeface="+mn-ea"/>
              </a:rPr>
              <a:t>：</a:t>
            </a:r>
            <a:r>
              <a:rPr lang="zh-CN" altLang="zh-CN" sz="3600" dirty="0">
                <a:latin typeface="+mn-ea"/>
                <a:ea typeface="+mn-ea"/>
              </a:rPr>
              <a:t>每人一张</a:t>
            </a:r>
            <a:r>
              <a:rPr lang="en-US" altLang="zh-CN" sz="3600" dirty="0" err="1">
                <a:latin typeface="+mn-ea"/>
                <a:ea typeface="+mn-ea"/>
              </a:rPr>
              <a:t>Hh</a:t>
            </a:r>
            <a:r>
              <a:rPr lang="zh-CN" altLang="zh-CN" sz="3600" dirty="0">
                <a:latin typeface="+mn-ea"/>
                <a:ea typeface="+mn-ea"/>
              </a:rPr>
              <a:t>～</a:t>
            </a:r>
            <a:r>
              <a:rPr lang="en-US" altLang="zh-CN" sz="3600" dirty="0" err="1">
                <a:latin typeface="+mn-ea"/>
                <a:ea typeface="+mn-ea"/>
              </a:rPr>
              <a:t>Kk</a:t>
            </a:r>
            <a:r>
              <a:rPr lang="zh-CN" altLang="zh-CN" sz="3600" dirty="0">
                <a:latin typeface="+mn-ea"/>
                <a:ea typeface="+mn-ea"/>
              </a:rPr>
              <a:t>的大小写字母卡片，背靠背，</a:t>
            </a:r>
            <a:r>
              <a:rPr lang="zh-CN" altLang="en-US" sz="3600" dirty="0">
                <a:latin typeface="+mn-ea"/>
                <a:ea typeface="+mn-ea"/>
              </a:rPr>
              <a:t>老</a:t>
            </a:r>
            <a:r>
              <a:rPr lang="zh-CN" altLang="zh-CN" sz="3600" dirty="0">
                <a:latin typeface="+mn-ea"/>
                <a:ea typeface="+mn-ea"/>
              </a:rPr>
              <a:t>师倒计</a:t>
            </a:r>
            <a:r>
              <a:rPr lang="en-US" altLang="zh-CN" sz="3600" dirty="0">
                <a:latin typeface="+mn-ea"/>
                <a:ea typeface="+mn-ea"/>
              </a:rPr>
              <a:t>10</a:t>
            </a:r>
            <a:r>
              <a:rPr lang="zh-CN" altLang="zh-CN" sz="3600" dirty="0">
                <a:latin typeface="+mn-ea"/>
                <a:ea typeface="+mn-ea"/>
              </a:rPr>
              <a:t>秒的时间，</a:t>
            </a:r>
            <a:r>
              <a:rPr lang="zh-CN" altLang="en-US" sz="3600" dirty="0">
                <a:latin typeface="+mn-ea"/>
                <a:ea typeface="+mn-ea"/>
              </a:rPr>
              <a:t>同学们</a:t>
            </a:r>
            <a:r>
              <a:rPr lang="zh-CN" altLang="zh-CN" sz="3600" dirty="0">
                <a:latin typeface="+mn-ea"/>
                <a:ea typeface="+mn-ea"/>
              </a:rPr>
              <a:t>找到与自己的卡片相对应的大小写字母卡片，最快的一组为本次的赢家。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39975" y="620713"/>
            <a:ext cx="4752975" cy="7699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/>
              <a:t>Let’s play a game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188" y="1268760"/>
            <a:ext cx="8316912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latin typeface="+mn-lt"/>
                <a:ea typeface="楷体_GB2312" pitchFamily="49" charset="-122"/>
              </a:rPr>
              <a:t>教学目标</a:t>
            </a:r>
            <a:endParaRPr lang="en-US" altLang="zh-CN" sz="4400" b="1" dirty="0">
              <a:latin typeface="+mn-lt"/>
              <a:ea typeface="楷体_GB2312" pitchFamily="49" charset="-122"/>
            </a:endParaRPr>
          </a:p>
          <a:p>
            <a:pPr>
              <a:defRPr/>
            </a:pPr>
            <a:r>
              <a:rPr lang="en-US" altLang="zh-CN" sz="3600" dirty="0">
                <a:latin typeface="+mn-lt"/>
                <a:ea typeface="楷体_GB2312" pitchFamily="49" charset="-122"/>
              </a:rPr>
              <a:t>1</a:t>
            </a:r>
            <a:r>
              <a:rPr lang="zh-CN" altLang="zh-CN" sz="3600" dirty="0">
                <a:latin typeface="+mn-lt"/>
                <a:ea typeface="楷体_GB2312" pitchFamily="49" charset="-122"/>
              </a:rPr>
              <a:t>．能正确认读、书写字母</a:t>
            </a:r>
            <a:r>
              <a:rPr lang="en-US" altLang="zh-CN" sz="3600" dirty="0" err="1">
                <a:latin typeface="+mn-lt"/>
                <a:ea typeface="楷体_GB2312" pitchFamily="49" charset="-122"/>
              </a:rPr>
              <a:t>Hh</a:t>
            </a:r>
            <a:r>
              <a:rPr lang="en-US" altLang="zh-CN" sz="3600" dirty="0">
                <a:latin typeface="+mn-lt"/>
                <a:ea typeface="楷体_GB2312" pitchFamily="49" charset="-122"/>
              </a:rPr>
              <a:t>, Ii</a:t>
            </a:r>
            <a:r>
              <a:rPr lang="zh-CN" altLang="zh-CN" sz="3600" dirty="0">
                <a:latin typeface="+mn-lt"/>
                <a:ea typeface="楷体_GB2312" pitchFamily="49" charset="-122"/>
              </a:rPr>
              <a:t>，</a:t>
            </a:r>
            <a:r>
              <a:rPr lang="en-US" altLang="zh-CN" sz="3600" dirty="0" err="1">
                <a:latin typeface="+mn-lt"/>
                <a:ea typeface="楷体_GB2312" pitchFamily="49" charset="-122"/>
              </a:rPr>
              <a:t>Jj</a:t>
            </a:r>
            <a:r>
              <a:rPr lang="zh-CN" altLang="zh-CN" sz="3600" dirty="0">
                <a:latin typeface="+mn-lt"/>
                <a:ea typeface="楷体_GB2312" pitchFamily="49" charset="-122"/>
              </a:rPr>
              <a:t>，</a:t>
            </a:r>
            <a:r>
              <a:rPr lang="en-US" altLang="zh-CN" sz="3600" dirty="0" err="1">
                <a:latin typeface="+mn-lt"/>
                <a:ea typeface="楷体_GB2312" pitchFamily="49" charset="-122"/>
              </a:rPr>
              <a:t>Kk</a:t>
            </a:r>
            <a:r>
              <a:rPr lang="zh-CN" altLang="en-US" sz="3600" dirty="0">
                <a:latin typeface="+mn-lt"/>
                <a:ea typeface="楷体_GB2312" pitchFamily="49" charset="-122"/>
              </a:rPr>
              <a:t>，</a:t>
            </a:r>
            <a:r>
              <a:rPr lang="zh-CN" altLang="zh-CN" sz="3600" dirty="0">
                <a:latin typeface="+mn-lt"/>
                <a:ea typeface="楷体_GB2312" pitchFamily="49" charset="-122"/>
              </a:rPr>
              <a:t>并通过相关词汇了解这些字母的基本读音规则。</a:t>
            </a:r>
          </a:p>
          <a:p>
            <a:pPr>
              <a:defRPr/>
            </a:pPr>
            <a:r>
              <a:rPr lang="en-US" altLang="zh-CN" sz="3600" dirty="0">
                <a:latin typeface="+mn-lt"/>
                <a:ea typeface="楷体_GB2312" pitchFamily="49" charset="-122"/>
              </a:rPr>
              <a:t>2</a:t>
            </a:r>
            <a:r>
              <a:rPr lang="zh-CN" altLang="zh-CN" sz="3600" dirty="0">
                <a:latin typeface="+mn-lt"/>
                <a:ea typeface="楷体_GB2312" pitchFamily="49" charset="-122"/>
              </a:rPr>
              <a:t>．能听、说、读、写单词</a:t>
            </a:r>
            <a:r>
              <a:rPr lang="en-US" altLang="zh-CN" sz="3600" dirty="0">
                <a:latin typeface="+mn-lt"/>
                <a:ea typeface="楷体_GB2312" pitchFamily="49" charset="-122"/>
              </a:rPr>
              <a:t>hair, ice-cream</a:t>
            </a:r>
            <a:r>
              <a:rPr lang="zh-CN" altLang="zh-CN" sz="3600" dirty="0">
                <a:latin typeface="+mn-lt"/>
                <a:ea typeface="楷体_GB2312" pitchFamily="49" charset="-122"/>
              </a:rPr>
              <a:t>，</a:t>
            </a:r>
            <a:r>
              <a:rPr lang="en-US" altLang="zh-CN" sz="3600" dirty="0">
                <a:latin typeface="+mn-lt"/>
                <a:ea typeface="楷体_GB2312" pitchFamily="49" charset="-122"/>
              </a:rPr>
              <a:t>juice, key</a:t>
            </a:r>
            <a:r>
              <a:rPr lang="zh-CN" altLang="zh-CN" sz="3600" dirty="0">
                <a:latin typeface="+mn-lt"/>
                <a:ea typeface="楷体_GB2312" pitchFamily="49" charset="-122"/>
              </a:rPr>
              <a:t>并能在日常会话中熟练运用</a:t>
            </a:r>
            <a:r>
              <a:rPr lang="zh-CN" altLang="zh-CN" sz="3600" dirty="0" smtClean="0">
                <a:latin typeface="+mn-lt"/>
                <a:ea typeface="楷体_GB2312" pitchFamily="49" charset="-122"/>
              </a:rPr>
              <a:t>。</a:t>
            </a:r>
            <a:endParaRPr lang="zh-CN" altLang="zh-CN" sz="3600" dirty="0">
              <a:latin typeface="+mn-lt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6238" y="836613"/>
            <a:ext cx="43195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anose="02010600030101010101" pitchFamily="2" charset="-122"/>
              </a:rPr>
              <a:t>Warming up</a:t>
            </a:r>
            <a:endParaRPr lang="zh-CN" alt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331913" y="1700213"/>
            <a:ext cx="6911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Let’s sing---How are you?</a:t>
            </a:r>
            <a:endParaRPr lang="zh-CN" altLang="en-US" sz="4000" dirty="0"/>
          </a:p>
        </p:txBody>
      </p:sp>
      <p:pic>
        <p:nvPicPr>
          <p:cNvPr id="4100" name="Picture 4" descr="图片小喇叭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99FF"/>
              </a:clrFrom>
              <a:clrTo>
                <a:srgbClr val="0099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6038"/>
            <a:ext cx="1944687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:\Documents and Settings\Administrator\桌面\【紧急】20140707 小学英语陕旅版资源优化单 李娟（需制作）\素材\导入歌曲：HowAreYou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736" y="2560141"/>
            <a:ext cx="4464050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900113" y="1196975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Let’s sing—I Can Say My A B C </a:t>
            </a:r>
            <a:endParaRPr lang="zh-CN" altLang="en-US" sz="4000" dirty="0"/>
          </a:p>
        </p:txBody>
      </p:sp>
      <p:pic>
        <p:nvPicPr>
          <p:cNvPr id="5123" name="Picture 3" descr="C:\Documents and Settings\Administrator\桌面\【紧急】20140707 小学英语陕旅版资源优化单 李娟（需制作）\素材\导入歌曲：ICanSayMyABC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7813" y="1916113"/>
            <a:ext cx="5472112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图片小喇叭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99FF"/>
              </a:clrFrom>
              <a:clrTo>
                <a:srgbClr val="0099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0"/>
            <a:ext cx="169227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23850" y="188913"/>
            <a:ext cx="76327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4800" dirty="0"/>
          </a:p>
          <a:p>
            <a:pPr algn="ctr" eaLnBrk="1" hangingPunct="1"/>
            <a:r>
              <a:rPr lang="en-US" altLang="zh-CN" sz="4800" dirty="0"/>
              <a:t>A is in “apple”.</a:t>
            </a:r>
          </a:p>
          <a:p>
            <a:pPr algn="ctr" eaLnBrk="1" hangingPunct="1"/>
            <a:r>
              <a:rPr lang="en-US" altLang="zh-CN" sz="4800" dirty="0"/>
              <a:t>___is in “boy”.</a:t>
            </a:r>
          </a:p>
          <a:p>
            <a:pPr algn="ctr" eaLnBrk="1" hangingPunct="1"/>
            <a:r>
              <a:rPr lang="en-US" altLang="zh-CN" sz="4800" dirty="0"/>
              <a:t>___ is in “cat”.</a:t>
            </a:r>
            <a:endParaRPr lang="zh-CN" altLang="en-US" sz="4800" dirty="0"/>
          </a:p>
          <a:p>
            <a:pPr algn="ctr" eaLnBrk="1" hangingPunct="1"/>
            <a:r>
              <a:rPr lang="en-US" altLang="zh-CN" sz="4800" dirty="0"/>
              <a:t> ___ is in “dog”.</a:t>
            </a:r>
            <a:endParaRPr lang="zh-CN" altLang="en-US" sz="4800" dirty="0"/>
          </a:p>
          <a:p>
            <a:pPr algn="ctr" eaLnBrk="1" hangingPunct="1"/>
            <a:r>
              <a:rPr lang="en-US" altLang="zh-CN" sz="4800" dirty="0"/>
              <a:t> ___ is in “egg”.</a:t>
            </a:r>
          </a:p>
          <a:p>
            <a:pPr algn="ctr" eaLnBrk="1" hangingPunct="1"/>
            <a:r>
              <a:rPr lang="en-US" altLang="zh-CN" sz="4800" dirty="0"/>
              <a:t> ___ is in “fish”.</a:t>
            </a:r>
            <a:endParaRPr lang="zh-CN" altLang="en-US" sz="4800" dirty="0"/>
          </a:p>
          <a:p>
            <a:pPr algn="ctr" eaLnBrk="1" hangingPunct="1"/>
            <a:r>
              <a:rPr lang="en-US" altLang="zh-CN" sz="4800" dirty="0"/>
              <a:t>___ is in “girl</a:t>
            </a:r>
            <a:r>
              <a:rPr lang="en-US" altLang="zh-CN" sz="4800" dirty="0" smtClean="0"/>
              <a:t>”.</a:t>
            </a:r>
            <a:endParaRPr lang="zh-CN" altLang="en-US" sz="4800" dirty="0"/>
          </a:p>
        </p:txBody>
      </p:sp>
      <p:sp>
        <p:nvSpPr>
          <p:cNvPr id="3" name="爆炸形 1 2"/>
          <p:cNvSpPr>
            <a:spLocks noChangeArrowheads="1"/>
          </p:cNvSpPr>
          <p:nvPr/>
        </p:nvSpPr>
        <p:spPr bwMode="auto">
          <a:xfrm>
            <a:off x="2627313" y="0"/>
            <a:ext cx="2665412" cy="1268413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</a:rPr>
              <a:t>抢答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pic>
        <p:nvPicPr>
          <p:cNvPr id="6148" name="Picture 3" descr="C:\Documents and Settings\Administrator\桌面\工作\PPT模板共享\小工具\插画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412875"/>
            <a:ext cx="2627312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4464050" y="2420938"/>
            <a:ext cx="46799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This is </a:t>
            </a:r>
            <a:r>
              <a:rPr lang="en-US" altLang="zh-CN" sz="4000" dirty="0" err="1">
                <a:solidFill>
                  <a:srgbClr val="FF0000"/>
                </a:solidFill>
              </a:rPr>
              <a:t>Hh</a:t>
            </a:r>
            <a:r>
              <a:rPr lang="en-US" altLang="zh-CN" sz="4000" dirty="0"/>
              <a:t>, </a:t>
            </a:r>
            <a:r>
              <a:rPr lang="en-US" altLang="zh-CN" sz="4000" dirty="0" err="1"/>
              <a:t>Hh</a:t>
            </a:r>
            <a:r>
              <a:rPr lang="en-US" altLang="zh-CN" sz="4000" dirty="0"/>
              <a:t> is in “</a:t>
            </a:r>
            <a:r>
              <a:rPr lang="en-US" altLang="zh-CN" sz="4800" dirty="0">
                <a:solidFill>
                  <a:srgbClr val="FF0000"/>
                </a:solidFill>
              </a:rPr>
              <a:t>h</a:t>
            </a:r>
            <a:r>
              <a:rPr lang="en-US" altLang="zh-CN" sz="4800" dirty="0"/>
              <a:t>air</a:t>
            </a:r>
            <a:r>
              <a:rPr lang="en-US" altLang="zh-CN" sz="4000" dirty="0"/>
              <a:t>”. </a:t>
            </a:r>
            <a:endParaRPr lang="zh-CN" altLang="en-US" sz="4000" dirty="0"/>
          </a:p>
        </p:txBody>
      </p:sp>
      <p:pic>
        <p:nvPicPr>
          <p:cNvPr id="7171" name="图片 2" descr="2013031809343626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17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Hh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661025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0"/>
            <a:ext cx="34559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4572000" y="836613"/>
            <a:ext cx="3455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0000"/>
                </a:solidFill>
              </a:rPr>
              <a:t>Let’s learn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0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4427538" y="2420938"/>
            <a:ext cx="471646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This is </a:t>
            </a:r>
            <a:r>
              <a:rPr lang="en-US" altLang="zh-CN" sz="4000" dirty="0">
                <a:solidFill>
                  <a:srgbClr val="FF0000"/>
                </a:solidFill>
              </a:rPr>
              <a:t>Ii</a:t>
            </a:r>
            <a:r>
              <a:rPr lang="en-US" altLang="zh-CN" sz="4000" dirty="0"/>
              <a:t>, </a:t>
            </a:r>
            <a:r>
              <a:rPr lang="en-US" altLang="zh-CN" sz="4000" dirty="0">
                <a:solidFill>
                  <a:srgbClr val="FF0000"/>
                </a:solidFill>
              </a:rPr>
              <a:t>Ii</a:t>
            </a:r>
            <a:r>
              <a:rPr lang="en-US" altLang="zh-CN" sz="4000" dirty="0"/>
              <a:t> is in “</a:t>
            </a:r>
            <a:r>
              <a:rPr lang="en-US" altLang="zh-CN" sz="4800" dirty="0">
                <a:solidFill>
                  <a:srgbClr val="FF0000"/>
                </a:solidFill>
              </a:rPr>
              <a:t>i</a:t>
            </a:r>
            <a:r>
              <a:rPr lang="en-US" altLang="zh-CN" sz="4800" dirty="0"/>
              <a:t>ce-cream</a:t>
            </a:r>
            <a:r>
              <a:rPr lang="en-US" altLang="zh-CN" sz="4000" dirty="0"/>
              <a:t>”. </a:t>
            </a:r>
            <a:endParaRPr lang="zh-CN" altLang="en-US" sz="4000" dirty="0"/>
          </a:p>
        </p:txBody>
      </p:sp>
      <p:pic>
        <p:nvPicPr>
          <p:cNvPr id="8195" name="图片 3" descr="20130318093438108 (1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5400"/>
            <a:ext cx="4284663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i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445125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0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4356100" y="3068638"/>
            <a:ext cx="46085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This is </a:t>
            </a:r>
            <a:r>
              <a:rPr lang="en-US" altLang="zh-CN" sz="4000" dirty="0" err="1">
                <a:solidFill>
                  <a:srgbClr val="FF0000"/>
                </a:solidFill>
              </a:rPr>
              <a:t>Jj</a:t>
            </a:r>
            <a:r>
              <a:rPr lang="en-US" altLang="zh-CN" sz="4000" dirty="0"/>
              <a:t>, </a:t>
            </a:r>
            <a:r>
              <a:rPr lang="en-US" altLang="zh-CN" sz="4000" dirty="0" err="1">
                <a:solidFill>
                  <a:srgbClr val="FF0000"/>
                </a:solidFill>
              </a:rPr>
              <a:t>Jj</a:t>
            </a:r>
            <a:r>
              <a:rPr lang="en-US" altLang="zh-CN" sz="4000" dirty="0"/>
              <a:t> is in “</a:t>
            </a:r>
            <a:r>
              <a:rPr lang="en-US" altLang="zh-CN" sz="4000" dirty="0">
                <a:solidFill>
                  <a:srgbClr val="FF0000"/>
                </a:solidFill>
              </a:rPr>
              <a:t>j</a:t>
            </a:r>
            <a:r>
              <a:rPr lang="en-US" altLang="zh-CN" sz="4000" dirty="0"/>
              <a:t>uice”. </a:t>
            </a:r>
            <a:endParaRPr lang="zh-CN" altLang="en-US" sz="4000" dirty="0"/>
          </a:p>
        </p:txBody>
      </p:sp>
      <p:pic>
        <p:nvPicPr>
          <p:cNvPr id="9219" name="图片 3" descr="2013031809343975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300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Jj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589588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0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4572000" y="2636838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This is </a:t>
            </a:r>
            <a:r>
              <a:rPr lang="en-US" altLang="zh-CN" sz="4000" dirty="0" err="1">
                <a:solidFill>
                  <a:srgbClr val="FF0000"/>
                </a:solidFill>
              </a:rPr>
              <a:t>Kk</a:t>
            </a:r>
            <a:r>
              <a:rPr lang="en-US" altLang="zh-CN" sz="4000" dirty="0"/>
              <a:t>, </a:t>
            </a:r>
            <a:r>
              <a:rPr lang="en-US" altLang="zh-CN" sz="4000" dirty="0" err="1">
                <a:solidFill>
                  <a:srgbClr val="FF0000"/>
                </a:solidFill>
              </a:rPr>
              <a:t>Kk</a:t>
            </a:r>
            <a:r>
              <a:rPr lang="en-US" altLang="zh-CN" sz="4000" dirty="0"/>
              <a:t> is in “</a:t>
            </a:r>
            <a:r>
              <a:rPr lang="en-US" altLang="zh-CN" sz="4000" dirty="0">
                <a:solidFill>
                  <a:srgbClr val="FF0000"/>
                </a:solidFill>
              </a:rPr>
              <a:t>k</a:t>
            </a:r>
            <a:r>
              <a:rPr lang="en-US" altLang="zh-CN" sz="4000" dirty="0"/>
              <a:t>ey”. </a:t>
            </a:r>
            <a:endParaRPr lang="zh-CN" altLang="en-US" sz="4000" dirty="0"/>
          </a:p>
        </p:txBody>
      </p:sp>
      <p:pic>
        <p:nvPicPr>
          <p:cNvPr id="10243" name="图片 3" descr="2013031809344326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00"/>
            <a:ext cx="4500563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K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60546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0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256</Words>
  <Application>Microsoft Office PowerPoint</Application>
  <PresentationFormat>全屏显示(4:3)</PresentationFormat>
  <Paragraphs>28</Paragraphs>
  <Slides>11</Slides>
  <Notes>1</Notes>
  <HiddenSlides>0</HiddenSlides>
  <MMClips>4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楷体_GB2312</vt:lpstr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2012-07-06T08:52:00Z</dcterms:created>
  <dcterms:modified xsi:type="dcterms:W3CDTF">2023-01-16T14:57:26Z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C3C5CD8C3BE64A8C9B175120233D6CB8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