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9" r:id="rId3"/>
    <p:sldId id="348" r:id="rId4"/>
    <p:sldId id="421" r:id="rId5"/>
    <p:sldId id="397" r:id="rId6"/>
    <p:sldId id="335" r:id="rId7"/>
    <p:sldId id="422" r:id="rId8"/>
    <p:sldId id="423" r:id="rId9"/>
    <p:sldId id="349" r:id="rId10"/>
    <p:sldId id="433" r:id="rId11"/>
    <p:sldId id="434" r:id="rId12"/>
    <p:sldId id="435" r:id="rId13"/>
    <p:sldId id="436" r:id="rId14"/>
    <p:sldId id="437" r:id="rId15"/>
    <p:sldId id="438" r:id="rId16"/>
    <p:sldId id="424" r:id="rId17"/>
    <p:sldId id="425" r:id="rId18"/>
    <p:sldId id="395" r:id="rId19"/>
    <p:sldId id="401" r:id="rId20"/>
    <p:sldId id="381" r:id="rId21"/>
    <p:sldId id="414" r:id="rId22"/>
    <p:sldId id="396" r:id="rId23"/>
    <p:sldId id="403" r:id="rId24"/>
    <p:sldId id="439" r:id="rId25"/>
    <p:sldId id="427" r:id="rId26"/>
    <p:sldId id="428" r:id="rId27"/>
    <p:sldId id="440" r:id="rId28"/>
    <p:sldId id="429" r:id="rId29"/>
    <p:sldId id="432" r:id="rId30"/>
    <p:sldId id="441" r:id="rId31"/>
    <p:sldId id="406" r:id="rId3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4" y="745606"/>
            <a:ext cx="9143758" cy="3213466"/>
            <a:chOff x="2749" y="23"/>
            <a:chExt cx="13286" cy="6233"/>
          </a:xfrm>
        </p:grpSpPr>
        <p:sp>
          <p:nvSpPr>
            <p:cNvPr id="3" name="Rectangle 5"/>
            <p:cNvSpPr/>
            <p:nvPr/>
          </p:nvSpPr>
          <p:spPr>
            <a:xfrm>
              <a:off x="2749" y="3838"/>
              <a:ext cx="13286" cy="24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3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3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3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sz="3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749" y="23"/>
              <a:ext cx="13286" cy="3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3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Is there a post office near here?</a:t>
              </a:r>
              <a:endPara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14" y="4170174"/>
            <a:ext cx="9143886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5"/>
            <a:ext cx="7670409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 My parents enjoy ________ their old friends.</a:t>
            </a:r>
          </a:p>
          <a:p>
            <a:pPr marL="386080" indent="-386080">
              <a:lnSpc>
                <a:spcPct val="150000"/>
              </a:lnSpc>
              <a:buAutoNum type="alphaUcPeriod"/>
            </a:pPr>
            <a:r>
              <a:rPr lang="en-US" altLang="zh-CN" sz="2300" b="1" dirty="0"/>
              <a:t>to visit  			B. visits		</a:t>
            </a:r>
          </a:p>
          <a:p>
            <a:pPr marL="386080" indent="-386080">
              <a:lnSpc>
                <a:spcPct val="150000"/>
              </a:lnSpc>
            </a:pPr>
            <a:r>
              <a:rPr lang="en-US" altLang="zh-CN" sz="2300" b="1" dirty="0"/>
              <a:t>C. visiting  		D. visit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7"/>
            <a:ext cx="7989155" cy="5539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100" dirty="0"/>
              <a:t> </a:t>
            </a:r>
            <a:r>
              <a:rPr lang="en-US" altLang="zh-CN" sz="2000" b="1" dirty="0">
                <a:ea typeface="仿宋" panose="02010609060101010101" charset="-122"/>
              </a:rPr>
              <a:t>enjoy doing </a:t>
            </a:r>
            <a:r>
              <a:rPr lang="en-US" altLang="zh-CN" sz="2000" b="1" dirty="0" err="1">
                <a:ea typeface="仿宋" panose="02010609060101010101" charset="-122"/>
              </a:rPr>
              <a:t>sth</a:t>
            </a:r>
            <a:r>
              <a:rPr lang="en-US" altLang="zh-CN" sz="2000" b="1" dirty="0">
                <a:ea typeface="仿宋" panose="02010609060101010101" charset="-122"/>
              </a:rPr>
              <a:t>. </a:t>
            </a:r>
            <a:r>
              <a:rPr lang="zh-CN" altLang="en-US" sz="2000" b="1" dirty="0">
                <a:ea typeface="仿宋" panose="02010609060101010101" charset="-122"/>
              </a:rPr>
              <a:t>意为“喜欢做某事”。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5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)6. There ________ any hotels ________ the neighborhood.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aren't; in  				B. are; at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isn't; in  				D. is; 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7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由句中</a:t>
            </a:r>
            <a:r>
              <a:rPr lang="en-US" altLang="zh-CN" sz="2000" b="1" dirty="0">
                <a:ea typeface="仿宋" panose="02010609060101010101" charset="-122"/>
              </a:rPr>
              <a:t>any</a:t>
            </a:r>
            <a:r>
              <a:rPr lang="zh-CN" altLang="en-US" sz="2000" b="1" dirty="0">
                <a:ea typeface="仿宋" panose="02010609060101010101" charset="-122"/>
              </a:rPr>
              <a:t>判断是否定句，由</a:t>
            </a:r>
            <a:r>
              <a:rPr lang="en-US" altLang="zh-CN" sz="2000" b="1" dirty="0">
                <a:ea typeface="仿宋" panose="02010609060101010101" charset="-122"/>
              </a:rPr>
              <a:t>hotels</a:t>
            </a:r>
            <a:r>
              <a:rPr lang="zh-CN" altLang="en-US" sz="2000" b="1" dirty="0">
                <a:ea typeface="仿宋" panose="02010609060101010101" charset="-122"/>
              </a:rPr>
              <a:t>是复数形式判断用</a:t>
            </a:r>
            <a:r>
              <a:rPr lang="en-US" altLang="zh-CN" sz="2000" b="1" dirty="0">
                <a:ea typeface="仿宋" panose="02010609060101010101" charset="-122"/>
              </a:rPr>
              <a:t>aren't; in the neighborhood</a:t>
            </a:r>
            <a:r>
              <a:rPr lang="zh-CN" altLang="en-US" sz="2000" b="1" dirty="0">
                <a:ea typeface="仿宋" panose="02010609060101010101" charset="-122"/>
              </a:rPr>
              <a:t>意为“在附近”。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4"/>
            <a:ext cx="7670409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)7. —Excuse me, where can I draw(</a:t>
            </a:r>
            <a:r>
              <a:rPr lang="zh-CN" altLang="en-US" sz="2300" b="1" dirty="0"/>
              <a:t>支取</a:t>
            </a:r>
            <a:r>
              <a:rPr lang="en-US" altLang="zh-CN" sz="2300" b="1" dirty="0"/>
              <a:t>)some________</a:t>
            </a:r>
            <a:r>
              <a:rPr lang="zh-CN" altLang="en-US" sz="2300" b="1" dirty="0"/>
              <a:t>？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—There's a bank on the second floor.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books  	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food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money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stamps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6"/>
            <a:ext cx="78082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考查名词的词义。根据答语中</a:t>
            </a:r>
            <a:r>
              <a:rPr lang="en-US" altLang="zh-CN" sz="2000" b="1" dirty="0">
                <a:ea typeface="仿宋" panose="02010609060101010101" charset="-122"/>
              </a:rPr>
              <a:t>bank</a:t>
            </a:r>
            <a:r>
              <a:rPr lang="zh-CN" altLang="en-US" sz="2000" b="1" dirty="0">
                <a:ea typeface="仿宋" panose="02010609060101010101" charset="-122"/>
              </a:rPr>
              <a:t>确定选名词</a:t>
            </a:r>
            <a:r>
              <a:rPr lang="en-US" altLang="zh-CN" sz="2000" b="1" dirty="0">
                <a:ea typeface="仿宋" panose="02010609060101010101" charset="-122"/>
              </a:rPr>
              <a:t>money</a:t>
            </a:r>
            <a:r>
              <a:rPr lang="zh-CN" altLang="en-US" sz="2000" b="1" dirty="0">
                <a:ea typeface="仿宋" panose="02010609060101010101" charset="-122"/>
              </a:rPr>
              <a:t>，因此选</a:t>
            </a:r>
            <a:r>
              <a:rPr lang="en-US" altLang="zh-CN" sz="2000" b="1" dirty="0">
                <a:ea typeface="仿宋" panose="02010609060101010101" charset="-122"/>
              </a:rPr>
              <a:t>C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4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)8. —Why do you get up so early?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—________ the first bus.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Take  	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take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Taking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Takes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6"/>
            <a:ext cx="78082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考查非谓语动词的用法。回答</a:t>
            </a:r>
            <a:r>
              <a:rPr lang="en-US" altLang="zh-CN" sz="2000" b="1" dirty="0">
                <a:ea typeface="仿宋" panose="02010609060101010101" charset="-122"/>
              </a:rPr>
              <a:t>why</a:t>
            </a:r>
            <a:r>
              <a:rPr lang="zh-CN" altLang="en-US" sz="2000" b="1" dirty="0">
                <a:ea typeface="仿宋" panose="02010609060101010101" charset="-122"/>
              </a:rPr>
              <a:t>提出的问题，用动词不定式，因此选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5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)9. I spend an hour ________ English in the morning every day.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read  					B. to read  	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reading  				D. reads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7"/>
            <a:ext cx="780829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“spend</a:t>
            </a:r>
            <a:r>
              <a:rPr lang="zh-CN" altLang="en-US" sz="2000" b="1" dirty="0">
                <a:ea typeface="仿宋" panose="02010609060101010101" charset="-122"/>
              </a:rPr>
              <a:t>＋时间＋</a:t>
            </a:r>
            <a:r>
              <a:rPr lang="en-US" altLang="zh-CN" sz="2000" b="1" dirty="0">
                <a:ea typeface="仿宋" panose="02010609060101010101" charset="-122"/>
              </a:rPr>
              <a:t>(in) doing </a:t>
            </a:r>
            <a:r>
              <a:rPr lang="en-US" altLang="zh-CN" sz="2000" b="1" dirty="0" err="1">
                <a:ea typeface="仿宋" panose="02010609060101010101" charset="-122"/>
              </a:rPr>
              <a:t>sth</a:t>
            </a:r>
            <a:r>
              <a:rPr lang="en-US" altLang="zh-CN" sz="2000" b="1" dirty="0">
                <a:ea typeface="仿宋" panose="02010609060101010101" charset="-122"/>
              </a:rPr>
              <a:t>.” </a:t>
            </a:r>
            <a:r>
              <a:rPr lang="zh-CN" altLang="en-US" sz="2000" b="1" dirty="0">
                <a:ea typeface="仿宋" panose="02010609060101010101" charset="-122"/>
              </a:rPr>
              <a:t>表示“花时间做某事”。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4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)10. —Is there a school around here?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—________. Let me show you the way.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Yes, it is  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No, it isn't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Yes, there is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No, there isn't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7"/>
            <a:ext cx="78082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</a:t>
            </a:r>
            <a:r>
              <a:rPr lang="en-US" altLang="zh-CN" sz="2000" b="1" dirty="0">
                <a:ea typeface="仿宋" panose="02010609060101010101" charset="-122"/>
              </a:rPr>
              <a:t>there be</a:t>
            </a:r>
            <a:r>
              <a:rPr lang="zh-CN" altLang="en-US" sz="2000" b="1" dirty="0">
                <a:ea typeface="仿宋" panose="02010609060101010101" charset="-122"/>
              </a:rPr>
              <a:t>句型的答语。根据“</a:t>
            </a:r>
            <a:r>
              <a:rPr lang="en-US" altLang="zh-CN" sz="2000" b="1" dirty="0">
                <a:ea typeface="仿宋" panose="02010609060101010101" charset="-122"/>
              </a:rPr>
              <a:t>Let me show you the way.”</a:t>
            </a:r>
            <a:r>
              <a:rPr lang="zh-CN" altLang="en-US" sz="2000" b="1" dirty="0">
                <a:ea typeface="仿宋" panose="02010609060101010101" charset="-122"/>
              </a:rPr>
              <a:t>可知作肯定回答，因此选</a:t>
            </a:r>
            <a:r>
              <a:rPr lang="en-US" altLang="zh-CN" sz="2000" b="1" dirty="0">
                <a:ea typeface="仿宋" panose="02010609060101010101" charset="-122"/>
              </a:rPr>
              <a:t>C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4864" y="1145469"/>
            <a:ext cx="8398413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Ⅱ. </a:t>
            </a:r>
            <a:r>
              <a:rPr lang="zh-CN" altLang="en-US" sz="2300" b="1" dirty="0"/>
              <a:t>句型转换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1. There is a video shop near here.(</a:t>
            </a:r>
            <a:r>
              <a:rPr lang="zh-CN" altLang="en-US" sz="2300" b="1" dirty="0"/>
              <a:t>改为一般疑问句，并作否定回答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—________ ________ a video shop near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—________</a:t>
            </a:r>
            <a:r>
              <a:rPr lang="zh-CN" altLang="en-US" sz="2300" b="1" dirty="0"/>
              <a:t>， </a:t>
            </a:r>
            <a:r>
              <a:rPr lang="en-US" altLang="zh-CN" sz="2300" b="1" dirty="0"/>
              <a:t>________ 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2. I sit on Jack's right and on John's left.(</a:t>
            </a:r>
            <a:r>
              <a:rPr lang="zh-CN" altLang="en-US" sz="2300" b="1" dirty="0"/>
              <a:t>改为同义句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I sit ________ Jack ________ John.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1343" y="2291697"/>
            <a:ext cx="180785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                 there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7383" y="2827158"/>
            <a:ext cx="314114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No                     there          isn't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5190" y="3855645"/>
            <a:ext cx="9464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between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7686" y="3838371"/>
            <a:ext cx="51119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and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5099" y="838394"/>
            <a:ext cx="8398413" cy="43165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spend weekends in the countryside is very relaxing.(</a:t>
            </a:r>
            <a:r>
              <a:rPr lang="zh-CN" altLang="en-US" sz="2300" b="1" dirty="0"/>
              <a:t>改为同义句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is very relaxing ________ ________ weekends in the countryside.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She lives on Bridge Street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对画线部分提问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does she ________</a:t>
            </a:r>
            <a:r>
              <a:rPr lang="zh-CN" altLang="en-US" sz="2300" b="1" dirty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We often go to school by bike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对画线部分提问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you often go to school?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854" y="197438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7429" y="1976091"/>
            <a:ext cx="177476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to               spend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200" y="3543878"/>
            <a:ext cx="80036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Where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755" y="3531510"/>
            <a:ext cx="48354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live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992" y="4546563"/>
            <a:ext cx="159442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How             do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7229" y="820125"/>
            <a:ext cx="8166295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Ⅲ. </a:t>
            </a:r>
            <a:r>
              <a:rPr lang="zh-CN" altLang="en-US" sz="2300" b="1" dirty="0"/>
              <a:t>完形填空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I live on Happy Avenue. It is a good place __1__ live in. It's a very __2__ avenue. There are many green trees and beautiful flowers on both sides of the avenue. It's __3__ from the busy shopping center. So when you come back __4__ work, you can __5__ the city's quietness here. And there is a beautiful park in the __6__</a:t>
            </a:r>
            <a:r>
              <a:rPr lang="zh-CN" altLang="en-US" sz="2300" b="1" dirty="0"/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8643" y="1331917"/>
            <a:ext cx="8166295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After __7__ in the evening, you can have a walk in the park. It is relaxing.__8__ the park is a big supermarket. There are many different kinds of __9__ in the supermarket. You can __10__ almost everything in 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749106"/>
            <a:ext cx="2940917" cy="506436"/>
            <a:chOff x="183" y="1646"/>
            <a:chExt cx="4986" cy="73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73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08"/>
              <a:ext cx="3229" cy="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493" y="1328924"/>
            <a:ext cx="8473370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</a:t>
            </a:r>
            <a:r>
              <a:rPr lang="zh-CN" altLang="en-US" sz="2300" b="1" dirty="0"/>
              <a:t>根据句意及首字母提示补全单词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like m________ best because I love to watch them climbing around.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am f________ tomorrow, so I can help you with your homework.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Your parents are old. You should s________ more time with them.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42" y="1987455"/>
            <a:ext cx="81897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FF0000"/>
                </a:solidFill>
              </a:rPr>
              <a:t>onkeys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6469" y="3004740"/>
            <a:ext cx="44089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FF0000"/>
                </a:solidFill>
              </a:rPr>
              <a:t>ree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2853" y="4043754"/>
            <a:ext cx="6266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FF0000"/>
                </a:solidFill>
              </a:rPr>
              <a:t>pend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9982" y="887209"/>
            <a:ext cx="8166295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)1.A.for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of  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with</a:t>
            </a:r>
          </a:p>
          <a:p>
            <a:pPr>
              <a:lnSpc>
                <a:spcPct val="150000"/>
              </a:lnSpc>
            </a:pPr>
            <a:endParaRPr lang="en-US" altLang="zh-CN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)2.A.beautiful  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bad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busy  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noisy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)3.A.near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next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far  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around</a:t>
            </a:r>
          </a:p>
          <a:p>
            <a:pPr>
              <a:lnSpc>
                <a:spcPct val="150000"/>
              </a:lnSpc>
            </a:pPr>
            <a:endParaRPr lang="en-US" altLang="zh-CN" sz="2300" b="1" dirty="0"/>
          </a:p>
          <a:p>
            <a:pPr>
              <a:lnSpc>
                <a:spcPct val="150000"/>
              </a:lnSpc>
            </a:pPr>
            <a:endParaRPr lang="en-US" altLang="zh-CN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)4.A.of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with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from  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2492" y="1054131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225" y="2042912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938" y="2629163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0597" y="1461963"/>
            <a:ext cx="798915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此处为动词不定式作后置定语。故选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8713" y="2937627"/>
            <a:ext cx="7750319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根据后面的“</a:t>
            </a:r>
            <a:r>
              <a:rPr lang="en-US" altLang="zh-CN" sz="2000" b="1" dirty="0">
                <a:ea typeface="仿宋" panose="02010609060101010101" charset="-122"/>
              </a:rPr>
              <a:t>quietness”</a:t>
            </a:r>
            <a:r>
              <a:rPr lang="zh-CN" altLang="en-US" sz="2000" b="1" dirty="0">
                <a:ea typeface="仿宋" panose="02010609060101010101" charset="-122"/>
              </a:rPr>
              <a:t>可知，它离繁华的购物中心远，因此选</a:t>
            </a:r>
            <a:r>
              <a:rPr lang="en-US" altLang="zh-CN" sz="2000" b="1" dirty="0">
                <a:ea typeface="仿宋" panose="02010609060101010101" charset="-122"/>
              </a:rPr>
              <a:t>C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823" y="413553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9510" y="743908"/>
            <a:ext cx="8332589" cy="537839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)5.A.enjoy  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like  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love  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hear</a:t>
            </a:r>
          </a:p>
          <a:p>
            <a:pPr>
              <a:lnSpc>
                <a:spcPct val="150000"/>
              </a:lnSpc>
            </a:pPr>
            <a:endParaRPr lang="en-US" altLang="zh-CN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)6.A.neighbor  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zoo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shop 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neighborhood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)7.A.breakfast  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lunch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meal 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dinner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)8.A.Next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Next to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Between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In front</a:t>
            </a:r>
          </a:p>
          <a:p>
            <a:pPr>
              <a:lnSpc>
                <a:spcPct val="150000"/>
              </a:lnSpc>
            </a:pPr>
            <a:endParaRPr lang="en-US" altLang="zh-CN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)9.A.books  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money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things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rooms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)10.A.sell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buy  	    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look   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eat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2492" y="868394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225" y="1906221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678" y="2441651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149" y="1247011"/>
            <a:ext cx="849753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句意：因此，当你下班回来的时候，你能享受这儿的安静。故选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086" y="3369237"/>
            <a:ext cx="8545302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句意：紧挨着公园有个大超市。</a:t>
            </a:r>
            <a:r>
              <a:rPr lang="en-US" altLang="zh-CN" sz="2000" b="1" dirty="0">
                <a:ea typeface="仿宋" panose="02010609060101010101" charset="-122"/>
              </a:rPr>
              <a:t>next to </a:t>
            </a:r>
            <a:r>
              <a:rPr lang="zh-CN" altLang="en-US" sz="2000" b="1" dirty="0">
                <a:ea typeface="仿宋" panose="02010609060101010101" charset="-122"/>
              </a:rPr>
              <a:t>意为“紧挨着”，因此选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453" y="3002520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523" y="3982783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591" y="4502707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8483" y="1036652"/>
            <a:ext cx="816629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Ⅳ.</a:t>
            </a:r>
            <a:r>
              <a:rPr lang="zh-CN" altLang="en-US" sz="2300" b="1" dirty="0"/>
              <a:t>阅读理解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Jeff, an old man, lives in a tall building in a neighborhood, in Downingtown, America. The neighborhood looks nice with many big trees and beautiful flowers. But Jeff feels very bored after living here. He always stays at home and has nothing to 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6833" y="898390"/>
            <a:ext cx="8334794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It's a nice morning. Jeff goes outside to have a look around the neighborhood. First, he goes into a restaurant near the tall building and has breakfast there. Then, he walks along the street. On the corner(</a:t>
            </a:r>
            <a:r>
              <a:rPr lang="zh-CN" altLang="en-US" sz="2300" b="1" dirty="0"/>
              <a:t>拐角</a:t>
            </a:r>
            <a:r>
              <a:rPr lang="en-US" altLang="zh-CN" sz="2300" b="1" dirty="0"/>
              <a:t>) of the street, he finds a supermarket. He wants to go into it, but he stops because too many people are in it. Across from the supermarket, there is a hospital. He doesn't like 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6362" y="1123578"/>
            <a:ext cx="8416680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go there. In front of the hospital, there is a post office. He doesn't need to post anything. So he leaves there. At that time he feels tired. He wants to go home.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“But where is my home</a:t>
            </a:r>
            <a:r>
              <a:rPr lang="zh-CN" altLang="en-US" sz="2300" b="1" dirty="0"/>
              <a:t>？” </a:t>
            </a:r>
            <a:r>
              <a:rPr lang="en-US" altLang="zh-CN" sz="2300" b="1" dirty="0"/>
              <a:t>Jeff says to himself.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2495" y="1038546"/>
            <a:ext cx="7965831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)1.How does Jeff feel about living in the neighborhood?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Sad.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Bored.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Happy.  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Afraid.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)2.Jeff doesn't go into 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①</a:t>
            </a:r>
            <a:r>
              <a:rPr lang="en-US" altLang="zh-CN" sz="2300" b="1" dirty="0"/>
              <a:t>the restaurant   			②the hospital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③the post office  			④the supermarket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．①②④  	</a:t>
            </a:r>
            <a:r>
              <a:rPr lang="en-US" altLang="zh-CN" sz="2300" b="1" dirty="0"/>
              <a:t>B</a:t>
            </a:r>
            <a:r>
              <a:rPr lang="zh-CN" altLang="en-US" sz="2300" b="1" dirty="0"/>
              <a:t>．①③④	</a:t>
            </a:r>
            <a:r>
              <a:rPr lang="en-US" altLang="zh-CN" sz="2300" b="1" dirty="0"/>
              <a:t>	C</a:t>
            </a:r>
            <a:r>
              <a:rPr lang="zh-CN" altLang="en-US" sz="2300" b="1" dirty="0"/>
              <a:t>．①②③  	</a:t>
            </a:r>
            <a:r>
              <a:rPr lang="en-US" altLang="zh-CN" sz="2300" b="1" dirty="0"/>
              <a:t>D</a:t>
            </a:r>
            <a:r>
              <a:rPr lang="zh-CN" altLang="en-US" sz="2300" b="1" dirty="0"/>
              <a:t>．②③④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468" y="1239009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703" y="2233590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2495" y="1038546"/>
            <a:ext cx="7965831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)3.Where is the hospital according to the passage?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Across from the restaurant.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On the corner of the street.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Behind the post office.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Next to the tall building.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468" y="1239009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2495" y="1038546"/>
            <a:ext cx="7965831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)4.Which of the following is TRUE according to the passage?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Everyone likes the neighborhood.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are not many people in the supermarket.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Jeff goes out to post something.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Jeff gets lost at last.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468" y="1239009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2495" y="1038546"/>
            <a:ext cx="7965831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)5.What's the best title for this passage?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Fine Morning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My Home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How to Go Home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Busy Neighborhood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468" y="1239009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39490" y="940090"/>
            <a:ext cx="8504259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Ⅴ.  </a:t>
            </a:r>
            <a:r>
              <a:rPr lang="zh-CN" altLang="en-US" sz="2300" b="1" dirty="0"/>
              <a:t>书面表达</a:t>
            </a:r>
          </a:p>
          <a:p>
            <a:pPr algn="just">
              <a:lnSpc>
                <a:spcPct val="150000"/>
              </a:lnSpc>
            </a:pPr>
            <a:r>
              <a:rPr lang="zh-CN" altLang="en-US" sz="2300" b="1" dirty="0"/>
              <a:t>        根据下面的路线、图示及英文提示，写一篇语法正确、意思连贯、符合逻辑的短文。</a:t>
            </a:r>
          </a:p>
          <a:p>
            <a:pPr algn="just">
              <a:lnSpc>
                <a:spcPct val="150000"/>
              </a:lnSpc>
            </a:pPr>
            <a:r>
              <a:rPr lang="zh-CN" altLang="en-US" sz="2300" b="1" dirty="0"/>
              <a:t>         假如你是王伟，刘峰是你的朋友。他打算乘车去你家看望你，但不知道怎样从车站去你家。你家在图书馆后面，请你在他来之前给他发一封电子邮件，告诉他从车站去你家的路线并表示欢迎。词数：</a:t>
            </a:r>
            <a:r>
              <a:rPr lang="en-US" altLang="zh-CN" sz="2300" b="1" dirty="0"/>
              <a:t>50</a:t>
            </a:r>
            <a:r>
              <a:rPr lang="zh-CN" altLang="en-US" sz="2300" b="1" dirty="0"/>
              <a:t>左右。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8133"/>
            <a:ext cx="57451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518183"/>
            <a:ext cx="651460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82539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287" y="1438370"/>
            <a:ext cx="7972445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can't buy the book because I don't have any m________ with me.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often go on a vacation in the mountains because the a________ there is fresh.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5376" y="1592039"/>
            <a:ext cx="60016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FF0000"/>
                </a:solidFill>
              </a:rPr>
              <a:t>oney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465" y="3131663"/>
            <a:ext cx="30441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 err="1">
                <a:solidFill>
                  <a:srgbClr val="FF0000"/>
                </a:solidFill>
              </a:rPr>
              <a:t>ir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8" name="图片 7" descr="I:\2019春\人教七下学练考课件word\WZ8.EP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84" y="910989"/>
            <a:ext cx="4882487" cy="241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041" y="3598884"/>
            <a:ext cx="8504259" cy="60016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300" b="1" dirty="0"/>
              <a:t>参考词汇： </a:t>
            </a:r>
            <a:r>
              <a:rPr lang="en-US" altLang="zh-CN" sz="2300" b="1" dirty="0"/>
              <a:t>the way to, go across, pass</a:t>
            </a:r>
            <a:endParaRPr lang="zh-CN" altLang="en-US" sz="2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4864" y="930517"/>
            <a:ext cx="8193698" cy="33932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 i="1" dirty="0">
                <a:solidFill>
                  <a:srgbClr val="FF0000"/>
                </a:solidFill>
              </a:rPr>
              <a:t>One possible version</a:t>
            </a:r>
            <a:r>
              <a:rPr lang="zh-CN" altLang="en-US" sz="1800" b="1" i="1" dirty="0">
                <a:solidFill>
                  <a:srgbClr val="FF0000"/>
                </a:solidFill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1800" b="1" dirty="0"/>
              <a:t>Dear Liu </a:t>
            </a:r>
            <a:r>
              <a:rPr lang="en-US" altLang="zh-CN" sz="1800" b="1" dirty="0" err="1"/>
              <a:t>Feng</a:t>
            </a:r>
            <a:r>
              <a:rPr lang="zh-CN" altLang="en-US" sz="1800" b="1" dirty="0"/>
              <a:t>，</a:t>
            </a:r>
          </a:p>
          <a:p>
            <a:pPr algn="just">
              <a:lnSpc>
                <a:spcPct val="150000"/>
              </a:lnSpc>
            </a:pPr>
            <a:r>
              <a:rPr lang="en-US" altLang="zh-CN" sz="1800" b="1" dirty="0"/>
              <a:t>        Welcome to my home. Let me tell you the way to my home. Take a taxi from the station. Go down Bridge Street. Go across First Avenue and Second Avenue. Turn left at the post office. Then go down Long Road, and you will see a library on your right. My home is behind the library.</a:t>
            </a:r>
          </a:p>
          <a:p>
            <a:pPr algn="r">
              <a:lnSpc>
                <a:spcPct val="150000"/>
              </a:lnSpc>
            </a:pPr>
            <a:r>
              <a:rPr lang="en-US" altLang="zh-CN" sz="1800" b="1" dirty="0"/>
              <a:t>Yours</a:t>
            </a:r>
            <a:r>
              <a:rPr lang="zh-CN" altLang="en-US" sz="1800" b="1" dirty="0"/>
              <a:t>，</a:t>
            </a:r>
          </a:p>
          <a:p>
            <a:pPr algn="r">
              <a:lnSpc>
                <a:spcPct val="150000"/>
              </a:lnSpc>
            </a:pPr>
            <a:r>
              <a:rPr lang="en-US" altLang="zh-CN" sz="1800" b="1" dirty="0"/>
              <a:t>Wang Wei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22425" y="2076263"/>
            <a:ext cx="8637327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know the town well, and I can find the hotel ______ in  the town.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 live in a ________ neighborhood.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She likes living here ________ she likes the clean air and sunshine.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Excuse ________. Is there a bank around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Go along this street and turn right at the ________ crossing.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2237594" y="1462715"/>
          <a:ext cx="3525174" cy="419100"/>
        </p:xfrm>
        <a:graphic>
          <a:graphicData uri="http://schemas.openxmlformats.org/drawingml/2006/table">
            <a:tbl>
              <a:tblPr/>
              <a:tblGrid>
                <a:gridCol w="352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300" b="1" dirty="0" smtClean="0"/>
                        <a:t>noise, easy, I, one, because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课时分层训练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377" y="696034"/>
            <a:ext cx="8127242" cy="60016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Ⅱ.</a:t>
            </a:r>
            <a:r>
              <a:rPr lang="zh-CN" altLang="en-US" sz="2300" b="1" dirty="0"/>
              <a:t>用方框中所给单词的适当形式填空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6329" y="2211058"/>
            <a:ext cx="68913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easily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7874" y="2723426"/>
            <a:ext cx="65186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noisy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0588" y="3246582"/>
            <a:ext cx="90794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because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4155" y="3748714"/>
            <a:ext cx="43305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me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49010" y="4282682"/>
            <a:ext cx="54846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first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6" grpId="0"/>
      <p:bldP spid="18" grpId="0"/>
      <p:bldP spid="15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8133"/>
            <a:ext cx="574516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518183"/>
            <a:ext cx="651460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82539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863" y="957286"/>
            <a:ext cx="8484236" cy="43165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Ⅲ.</a:t>
            </a:r>
            <a:r>
              <a:rPr lang="zh-CN" altLang="en-US" sz="2300" b="1" dirty="0"/>
              <a:t>用所给单词的适当形式填空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Jane with her classmates always goes to the library ________ (do) some reading.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She often ________ (skate) on the river in winter.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________ (get) there, you just need to walk for ten minutes.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Some children enjoy________(climb) trees in the village.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Julie often spends two hours ________ (read) books after supper.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37324" y="1602432"/>
            <a:ext cx="63262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to do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6436" y="2623071"/>
            <a:ext cx="7420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skates</a:t>
            </a:r>
            <a:endParaRPr lang="zh-CN" altLang="zh-CN" sz="18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4999" y="3143987"/>
            <a:ext cx="73885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To get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6730" y="3652837"/>
            <a:ext cx="99690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climbing</a:t>
            </a:r>
            <a:endParaRPr lang="zh-CN" altLang="zh-CN" sz="18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4073" y="4163349"/>
            <a:ext cx="89053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reading</a:t>
            </a:r>
            <a:endParaRPr lang="zh-CN" altLang="zh-CN" sz="1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798671"/>
            <a:ext cx="175432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</a:p>
        </p:txBody>
      </p:sp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848" y="1320421"/>
            <a:ext cx="7967090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  </a:t>
            </a:r>
            <a:r>
              <a:rPr lang="zh-CN" altLang="en-US" sz="2300" b="1" dirty="0"/>
              <a:t>单项填空 　　　　　　　　　　　　　　　　　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 I watch the boys ________ in the park. They're playing happily.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playing  	B. play		C. plays  		D. to play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105" y="2025748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429" y="3503930"/>
            <a:ext cx="7989155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watch sb. doing </a:t>
            </a:r>
            <a:r>
              <a:rPr lang="en-US" altLang="zh-CN" sz="2000" b="1" dirty="0" err="1">
                <a:ea typeface="仿宋" panose="02010609060101010101" charset="-122"/>
              </a:rPr>
              <a:t>sth</a:t>
            </a:r>
            <a:r>
              <a:rPr lang="en-US" altLang="zh-CN" sz="2000" b="1" dirty="0">
                <a:ea typeface="仿宋" panose="02010609060101010101" charset="-122"/>
              </a:rPr>
              <a:t>. </a:t>
            </a:r>
            <a:r>
              <a:rPr lang="zh-CN" altLang="en-US" sz="2000" b="1" dirty="0">
                <a:ea typeface="仿宋" panose="02010609060101010101" charset="-122"/>
              </a:rPr>
              <a:t>意为“观看某人正在做某事”，强调动作正在进行；</a:t>
            </a:r>
            <a:r>
              <a:rPr lang="en-US" altLang="zh-CN" sz="2000" b="1" dirty="0">
                <a:ea typeface="仿宋" panose="02010609060101010101" charset="-122"/>
              </a:rPr>
              <a:t>watch sb. do </a:t>
            </a:r>
            <a:r>
              <a:rPr lang="en-US" altLang="zh-CN" sz="2000" b="1" dirty="0" err="1">
                <a:ea typeface="仿宋" panose="02010609060101010101" charset="-122"/>
              </a:rPr>
              <a:t>sth</a:t>
            </a:r>
            <a:r>
              <a:rPr lang="en-US" altLang="zh-CN" sz="2000" b="1" dirty="0">
                <a:ea typeface="仿宋" panose="02010609060101010101" charset="-122"/>
              </a:rPr>
              <a:t>.</a:t>
            </a:r>
            <a:r>
              <a:rPr lang="zh-CN" altLang="en-US" sz="2000" b="1" dirty="0">
                <a:ea typeface="仿宋" panose="02010609060101010101" charset="-122"/>
              </a:rPr>
              <a:t>意为“观看某人做某事”，强调经常性或整个过程。由“</a:t>
            </a:r>
            <a:r>
              <a:rPr lang="en-US" altLang="zh-CN" sz="2000" b="1" dirty="0">
                <a:ea typeface="仿宋" panose="02010609060101010101" charset="-122"/>
              </a:rPr>
              <a:t>They're playing happily.”</a:t>
            </a:r>
            <a:r>
              <a:rPr lang="zh-CN" altLang="en-US" sz="2000" b="1" dirty="0">
                <a:ea typeface="仿宋" panose="02010609060101010101" charset="-122"/>
              </a:rPr>
              <a:t>可知选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8478" y="1111452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)2.—Is there a pay phone ________ the neighborhood?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—Yes, it's________ Center Street________ the right.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in; down; on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on; on; in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in; on; on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on; down; 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958" y="3319685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ea typeface="仿宋" panose="02010609060101010101" charset="-122"/>
              </a:rPr>
              <a:t>考查介词的用法。“在居民区”用介词</a:t>
            </a:r>
            <a:r>
              <a:rPr lang="en-US" altLang="zh-CN" sz="2000" b="1" dirty="0">
                <a:ea typeface="仿宋" panose="02010609060101010101" charset="-122"/>
              </a:rPr>
              <a:t>in</a:t>
            </a:r>
            <a:r>
              <a:rPr lang="zh-CN" altLang="en-US" sz="2000" b="1" dirty="0">
                <a:ea typeface="仿宋" panose="02010609060101010101" charset="-122"/>
              </a:rPr>
              <a:t>；“在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大街”用介词</a:t>
            </a:r>
            <a:r>
              <a:rPr lang="en-US" altLang="zh-CN" sz="2000" b="1" dirty="0">
                <a:ea typeface="仿宋" panose="02010609060101010101" charset="-122"/>
              </a:rPr>
              <a:t>on</a:t>
            </a:r>
            <a:r>
              <a:rPr lang="zh-CN" altLang="en-US" sz="2000" b="1" dirty="0">
                <a:ea typeface="仿宋" panose="02010609060101010101" charset="-122"/>
              </a:rPr>
              <a:t>；“在左边</a:t>
            </a:r>
            <a:r>
              <a:rPr lang="en-US" altLang="zh-CN" sz="2000" b="1" dirty="0">
                <a:ea typeface="仿宋" panose="02010609060101010101" charset="-122"/>
              </a:rPr>
              <a:t>/</a:t>
            </a:r>
            <a:r>
              <a:rPr lang="zh-CN" altLang="en-US" sz="2000" b="1" dirty="0">
                <a:ea typeface="仿宋" panose="02010609060101010101" charset="-122"/>
              </a:rPr>
              <a:t>右边”用介词</a:t>
            </a:r>
            <a:r>
              <a:rPr lang="en-US" altLang="zh-CN" sz="2000" b="1" dirty="0">
                <a:ea typeface="仿宋" panose="02010609060101010101" charset="-122"/>
              </a:rPr>
              <a:t>on</a:t>
            </a:r>
            <a:r>
              <a:rPr lang="zh-CN" altLang="en-US" sz="2000" b="1" dirty="0">
                <a:ea typeface="仿宋" panose="02010609060101010101" charset="-122"/>
              </a:rPr>
              <a:t>。因此选</a:t>
            </a:r>
            <a:r>
              <a:rPr lang="en-US" altLang="zh-CN" sz="2000" b="1" dirty="0">
                <a:ea typeface="仿宋" panose="02010609060101010101" charset="-122"/>
              </a:rPr>
              <a:t>C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5318" y="1249557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8478" y="1111453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 You can walk ________ the road and the school is ________ your right.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along; in  				B. down; at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along; on  				D. down; of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194" y="3268506"/>
            <a:ext cx="8279141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 along/down</a:t>
            </a:r>
            <a:r>
              <a:rPr lang="zh-CN" altLang="en-US" sz="2000" b="1" dirty="0">
                <a:ea typeface="仿宋" panose="02010609060101010101" charset="-122"/>
              </a:rPr>
              <a:t>意为“沿着</a:t>
            </a:r>
            <a:r>
              <a:rPr lang="en-US" altLang="zh-CN" sz="2000" b="1" dirty="0">
                <a:ea typeface="仿宋" panose="02010609060101010101" charset="-122"/>
              </a:rPr>
              <a:t>……”</a:t>
            </a:r>
            <a:r>
              <a:rPr lang="zh-CN" altLang="en-US" sz="2000" b="1" dirty="0">
                <a:ea typeface="仿宋" panose="02010609060101010101" charset="-122"/>
              </a:rPr>
              <a:t>；表达“在左</a:t>
            </a:r>
            <a:r>
              <a:rPr lang="en-US" altLang="zh-CN" sz="2000" b="1" dirty="0">
                <a:ea typeface="仿宋" panose="02010609060101010101" charset="-122"/>
              </a:rPr>
              <a:t>/</a:t>
            </a:r>
            <a:r>
              <a:rPr lang="zh-CN" altLang="en-US" sz="2000" b="1" dirty="0">
                <a:ea typeface="仿宋" panose="02010609060101010101" charset="-122"/>
              </a:rPr>
              <a:t>右边”要用介词 </a:t>
            </a:r>
            <a:r>
              <a:rPr lang="en-US" altLang="zh-CN" sz="2000" b="1" dirty="0">
                <a:ea typeface="仿宋" panose="02010609060101010101" charset="-122"/>
              </a:rPr>
              <a:t>on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5318" y="1249557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090985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 Just go down North Road and turn right at the first 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cross  				B. crossing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to cross  			D. crosses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900" y="3391337"/>
            <a:ext cx="7989155" cy="10156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100" dirty="0"/>
              <a:t> </a:t>
            </a:r>
            <a:r>
              <a:rPr lang="en-US" altLang="zh-CN" sz="2000" b="1" dirty="0">
                <a:ea typeface="仿宋" panose="02010609060101010101" charset="-122"/>
              </a:rPr>
              <a:t>cross</a:t>
            </a:r>
            <a:r>
              <a:rPr lang="zh-CN" altLang="en-US" sz="2000" b="1" dirty="0">
                <a:ea typeface="仿宋" panose="02010609060101010101" charset="-122"/>
              </a:rPr>
              <a:t>是动词，其后加</a:t>
            </a:r>
            <a:r>
              <a:rPr lang="en-US" altLang="zh-CN" sz="2000" b="1" dirty="0">
                <a:ea typeface="仿宋" panose="02010609060101010101" charset="-122"/>
              </a:rPr>
              <a:t>­</a:t>
            </a:r>
            <a:r>
              <a:rPr lang="en-US" altLang="zh-CN" sz="2000" b="1" dirty="0" err="1">
                <a:ea typeface="仿宋" panose="02010609060101010101" charset="-122"/>
              </a:rPr>
              <a:t>ing</a:t>
            </a:r>
            <a:r>
              <a:rPr lang="zh-CN" altLang="en-US" sz="2000" b="1" dirty="0">
                <a:ea typeface="仿宋" panose="02010609060101010101" charset="-122"/>
              </a:rPr>
              <a:t>变成名词</a:t>
            </a:r>
            <a:r>
              <a:rPr lang="en-US" altLang="zh-CN" sz="2000" b="1" dirty="0">
                <a:ea typeface="仿宋" panose="02010609060101010101" charset="-122"/>
              </a:rPr>
              <a:t>crossing, </a:t>
            </a:r>
            <a:r>
              <a:rPr lang="zh-CN" altLang="en-US" sz="2000" b="1" dirty="0">
                <a:ea typeface="仿宋" panose="02010609060101010101" charset="-122"/>
              </a:rPr>
              <a:t>意为“十字路口”。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0034" y="1259796"/>
            <a:ext cx="28183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1543</Words>
  <Application>Microsoft Office PowerPoint</Application>
  <PresentationFormat>全屏显示(16:9)</PresentationFormat>
  <Paragraphs>235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A957B0B740764E99932DC3C72680EE5D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