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29" r:id="rId2"/>
    <p:sldId id="510" r:id="rId3"/>
    <p:sldId id="522" r:id="rId4"/>
    <p:sldId id="523" r:id="rId5"/>
    <p:sldId id="527" r:id="rId6"/>
    <p:sldId id="502" r:id="rId7"/>
    <p:sldId id="517" r:id="rId8"/>
    <p:sldId id="526" r:id="rId9"/>
    <p:sldId id="507" r:id="rId10"/>
    <p:sldId id="501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黑体" panose="02010609060101010101" pitchFamily="49" charset="-122"/>
      <p:regular r:id="rId18"/>
    </p:embeddedFont>
    <p:embeddedFont>
      <p:font typeface="楷体" panose="02010609060101010101" pitchFamily="49" charset="-122"/>
      <p:regular r:id="rId19"/>
    </p:embeddedFont>
    <p:embeddedFont>
      <p:font typeface="楷体_GB2312" panose="02010600030101010101" charset="-122"/>
      <p:regular r:id="rId20"/>
    </p:embeddedFont>
    <p:embeddedFont>
      <p:font typeface="微软雅黑" panose="020B0503020204020204" pitchFamily="34" charset="-122"/>
      <p:regular r:id="rId21"/>
      <p:bold r:id="rId22"/>
    </p:embeddedFont>
    <p:embeddedFont>
      <p:font typeface="幼圆" panose="02010509060101010101" pitchFamily="49" charset="-122"/>
      <p:regular r:id="rId23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>
          <p15:clr>
            <a:srgbClr val="A4A3A4"/>
          </p15:clr>
        </p15:guide>
        <p15:guide id="2" pos="29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00FF"/>
    <a:srgbClr val="FF9933"/>
    <a:srgbClr val="AFF22A"/>
    <a:srgbClr val="FFFFFF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8" autoAdjust="0"/>
    <p:restoredTop sz="99556" autoAdjust="0"/>
  </p:normalViewPr>
  <p:slideViewPr>
    <p:cSldViewPr>
      <p:cViewPr>
        <p:scale>
          <a:sx n="130" d="100"/>
          <a:sy n="130" d="100"/>
        </p:scale>
        <p:origin x="-1074" y="-474"/>
      </p:cViewPr>
      <p:guideLst>
        <p:guide orient="horz" pos="1616"/>
        <p:guide pos="29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" Target="../slides/slid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659982"/>
            <a:ext cx="9144000" cy="48351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4283968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509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三位数的加法笔算（</a:t>
            </a:r>
            <a:r>
              <a:rPr lang="en-US" altLang="zh-CN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8003462" y="4732708"/>
            <a:ext cx="1105042" cy="370719"/>
            <a:chOff x="7643422" y="4681236"/>
            <a:chExt cx="1105042" cy="370719"/>
          </a:xfrm>
        </p:grpSpPr>
        <p:pic>
          <p:nvPicPr>
            <p:cNvPr id="11" name="图片 1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2" name="文本框 26">
              <a:hlinkClick r:id="rId10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苏教版  数学  二年级  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矩形 13"/>
          <p:cNvSpPr/>
          <p:nvPr/>
        </p:nvSpPr>
        <p:spPr>
          <a:xfrm>
            <a:off x="0" y="1707653"/>
            <a:ext cx="9144000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三位数加三位数连续进位加法</a:t>
            </a: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981844" y="660235"/>
            <a:ext cx="3541675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0050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两、三位数的加法和减法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182036" y="3939902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123728" y="1601237"/>
            <a:ext cx="482453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4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80312" y="1779662"/>
            <a:ext cx="1109345" cy="886460"/>
          </a:xfrm>
          <a:prstGeom prst="rect">
            <a:avLst/>
          </a:prstGeom>
        </p:spPr>
      </p:pic>
      <p:pic>
        <p:nvPicPr>
          <p:cNvPr id="15" name="图片 14" descr="68－例4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476" y="1754046"/>
            <a:ext cx="3960440" cy="2826393"/>
          </a:xfrm>
          <a:prstGeom prst="rect">
            <a:avLst/>
          </a:prstGeom>
        </p:spPr>
      </p:pic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1115616" y="947906"/>
            <a:ext cx="6768752" cy="944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同学们制作了一批树叶粘贴画，选出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142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幅放进橱窗展览，还剩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86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幅。</a:t>
            </a:r>
            <a:endParaRPr lang="zh-CN" altLang="en-US" sz="2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21440878" flipH="1">
            <a:off x="5004048" y="1995686"/>
            <a:ext cx="2520280" cy="1008112"/>
          </a:xfrm>
          <a:prstGeom prst="cloudCallout">
            <a:avLst>
              <a:gd name="adj1" fmla="val -59853"/>
              <a:gd name="adj2" fmla="val -38674"/>
            </a:avLst>
          </a:prstGeom>
          <a:noFill/>
          <a:ln w="9525">
            <a:solidFill>
              <a:srgbClr val="2FD1D1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5436096" y="2084243"/>
            <a:ext cx="1944216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一共制作了多少幅？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4716016" y="3507854"/>
            <a:ext cx="309634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142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86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zh-CN" altLang="en-US" sz="2400" b="1" u="sng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情境导入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1187450" y="3870325"/>
            <a:ext cx="4897120" cy="533400"/>
            <a:chOff x="1187231" y="3656634"/>
            <a:chExt cx="4897417" cy="533179"/>
          </a:xfrm>
        </p:grpSpPr>
        <p:sp>
          <p:nvSpPr>
            <p:cNvPr id="27" name="AutoShape 12"/>
            <p:cNvSpPr>
              <a:spLocks noChangeArrowheads="1"/>
            </p:cNvSpPr>
            <p:nvPr/>
          </p:nvSpPr>
          <p:spPr bwMode="auto">
            <a:xfrm flipH="1">
              <a:off x="1259662" y="3656634"/>
              <a:ext cx="4824986" cy="510570"/>
            </a:xfrm>
            <a:prstGeom prst="wedgeRoundRectCallout">
              <a:avLst>
                <a:gd name="adj1" fmla="val 53102"/>
                <a:gd name="adj2" fmla="val 11828"/>
                <a:gd name="adj3" fmla="val 16667"/>
              </a:avLst>
            </a:prstGeom>
            <a:noFill/>
            <a:ln w="9525">
              <a:solidFill>
                <a:srgbClr val="FF66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8" name="文本框 10245"/>
            <p:cNvSpPr txBox="1">
              <a:spLocks noChangeArrowheads="1"/>
            </p:cNvSpPr>
            <p:nvPr/>
          </p:nvSpPr>
          <p:spPr bwMode="auto">
            <a:xfrm>
              <a:off x="1187231" y="3728121"/>
              <a:ext cx="4788024" cy="4616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可以交换两个加数的位置再算一遍。</a:t>
              </a:r>
            </a:p>
          </p:txBody>
        </p:sp>
      </p:grp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2771800" y="952947"/>
            <a:ext cx="309634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142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86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zh-CN" altLang="en-US" sz="2400" b="1" u="sng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683568" y="1418863"/>
            <a:ext cx="648072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你能用竖式计算吗？先算一算，再和同学交流。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2383155" y="2037715"/>
            <a:ext cx="1812290" cy="542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1  4  2 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2611840" y="2429421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   8  6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874471" y="2897293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836016" y="2994702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03928" y="2994702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3763968" y="2897056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3331920" y="2888510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71880" y="2994702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2352298" y="1706880"/>
            <a:ext cx="1931670" cy="542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zh-CN" altLang="en-US" sz="2400" b="1" dirty="0">
                <a:solidFill>
                  <a:srgbClr val="E0668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百 十 个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860290" y="2283460"/>
            <a:ext cx="2096770" cy="831215"/>
            <a:chOff x="4804591" y="2068589"/>
            <a:chExt cx="2097160" cy="830928"/>
          </a:xfrm>
          <a:noFill/>
        </p:grpSpPr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4804849" y="2068847"/>
              <a:ext cx="2016859" cy="778809"/>
            </a:xfrm>
            <a:prstGeom prst="wedgeRoundRectCallout">
              <a:avLst>
                <a:gd name="adj1" fmla="val 58306"/>
                <a:gd name="adj2" fmla="val 6602"/>
                <a:gd name="adj3" fmla="val 16667"/>
              </a:avLst>
            </a:prstGeom>
            <a:grpFill/>
            <a:ln w="9525">
              <a:solidFill>
                <a:srgbClr val="CC0066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文本框 10245"/>
            <p:cNvSpPr txBox="1">
              <a:spLocks noChangeArrowheads="1"/>
            </p:cNvSpPr>
            <p:nvPr/>
          </p:nvSpPr>
          <p:spPr bwMode="auto">
            <a:xfrm>
              <a:off x="4804591" y="2068589"/>
              <a:ext cx="2097160" cy="83092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和的百位上是几？为什么？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2904144" y="2888510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24" name="文本框 10245"/>
          <p:cNvSpPr txBox="1">
            <a:spLocks noChangeArrowheads="1"/>
          </p:cNvSpPr>
          <p:nvPr/>
        </p:nvSpPr>
        <p:spPr bwMode="auto">
          <a:xfrm>
            <a:off x="683568" y="3435846"/>
            <a:ext cx="46085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要知道算得对不对，可以怎样做？</a:t>
            </a: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6588224" y="3003039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8  6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6228184" y="3332383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+ 1  4  2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6444208" y="3800255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7380312" y="3713871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6948264" y="370532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6520488" y="370532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35" name="文本框 10245"/>
          <p:cNvSpPr txBox="1">
            <a:spLocks noChangeArrowheads="1"/>
          </p:cNvSpPr>
          <p:nvPr/>
        </p:nvSpPr>
        <p:spPr bwMode="auto">
          <a:xfrm>
            <a:off x="2987824" y="4460892"/>
            <a:ext cx="381642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答：一共制作了</a:t>
            </a:r>
            <a:r>
              <a:rPr lang="zh-CN" altLang="en-US" sz="2400" b="1" u="sng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幅。</a:t>
            </a:r>
            <a:endParaRPr lang="zh-CN" altLang="en-US" sz="2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6" name="文本框 10245"/>
          <p:cNvSpPr txBox="1">
            <a:spLocks noChangeArrowheads="1"/>
          </p:cNvSpPr>
          <p:nvPr/>
        </p:nvSpPr>
        <p:spPr bwMode="auto">
          <a:xfrm>
            <a:off x="5135325" y="4443958"/>
            <a:ext cx="7920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228</a:t>
            </a:r>
            <a:endParaRPr lang="en-US" altLang="zh-CN" sz="2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37" name="文本框 10245"/>
          <p:cNvSpPr txBox="1">
            <a:spLocks noChangeArrowheads="1"/>
          </p:cNvSpPr>
          <p:nvPr/>
        </p:nvSpPr>
        <p:spPr bwMode="auto">
          <a:xfrm>
            <a:off x="4186812" y="978095"/>
            <a:ext cx="7920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228</a:t>
            </a:r>
            <a:endParaRPr lang="en-US" altLang="zh-CN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38" name="文本框 10245"/>
          <p:cNvSpPr txBox="1">
            <a:spLocks noChangeArrowheads="1"/>
          </p:cNvSpPr>
          <p:nvPr/>
        </p:nvSpPr>
        <p:spPr bwMode="auto">
          <a:xfrm>
            <a:off x="4957947" y="931741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幅</a:t>
            </a:r>
          </a:p>
        </p:txBody>
      </p:sp>
      <p:sp>
        <p:nvSpPr>
          <p:cNvPr id="39" name="文本框 10245"/>
          <p:cNvSpPr txBox="1">
            <a:spLocks noChangeArrowheads="1"/>
          </p:cNvSpPr>
          <p:nvPr/>
        </p:nvSpPr>
        <p:spPr bwMode="auto">
          <a:xfrm>
            <a:off x="6733540" y="3599815"/>
            <a:ext cx="430530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</a:p>
        </p:txBody>
      </p:sp>
      <p:sp>
        <p:nvSpPr>
          <p:cNvPr id="40" name="文本框 10245"/>
          <p:cNvSpPr txBox="1">
            <a:spLocks noChangeArrowheads="1"/>
          </p:cNvSpPr>
          <p:nvPr/>
        </p:nvSpPr>
        <p:spPr bwMode="auto">
          <a:xfrm>
            <a:off x="3145790" y="2684780"/>
            <a:ext cx="430530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46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bldLvl="0" animBg="1"/>
      <p:bldP spid="11" grpId="0" bldLvl="0" animBg="1"/>
      <p:bldP spid="12" grpId="0"/>
      <p:bldP spid="13" grpId="0"/>
      <p:bldP spid="14" grpId="0" bldLvl="0" animBg="1"/>
      <p:bldP spid="15" grpId="0"/>
      <p:bldP spid="22" grpId="0"/>
      <p:bldP spid="24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755576" y="599207"/>
            <a:ext cx="475252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用竖式计算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643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752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，并验算。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2196465" y="1059582"/>
            <a:ext cx="1440180" cy="542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6  4  3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5" name="标题 3"/>
          <p:cNvSpPr>
            <a:spLocks noGrp="1" noChangeArrowheads="1"/>
          </p:cNvSpPr>
          <p:nvPr/>
        </p:nvSpPr>
        <p:spPr bwMode="auto">
          <a:xfrm>
            <a:off x="1619672" y="1460443"/>
            <a:ext cx="201622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  7  5  2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869564" y="1928315"/>
            <a:ext cx="1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3203848" y="1841931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2771800" y="183338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2344024" y="183338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1907704" y="183338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5817870" y="1131337"/>
            <a:ext cx="1505585" cy="542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7  5  2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5292080" y="1460443"/>
            <a:ext cx="201622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  6  4  3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541972" y="1928315"/>
            <a:ext cx="1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6876256" y="1841931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6444208" y="1841931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6016432" y="1841931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5580112" y="1841931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4499992" y="1203107"/>
            <a:ext cx="1008112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验算：</a:t>
            </a:r>
            <a:r>
              <a:rPr lang="en-US" altLang="zh-CN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16280" y="2287270"/>
            <a:ext cx="5944235" cy="977265"/>
            <a:chOff x="1128" y="3602"/>
            <a:chExt cx="9361" cy="1539"/>
          </a:xfrm>
        </p:grpSpPr>
        <p:pic>
          <p:nvPicPr>
            <p:cNvPr id="32" name="图片 31" descr="4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flipH="1">
              <a:off x="1128" y="3602"/>
              <a:ext cx="1925" cy="1539"/>
            </a:xfrm>
            <a:prstGeom prst="rect">
              <a:avLst/>
            </a:prstGeom>
          </p:spPr>
        </p:pic>
        <p:grpSp>
          <p:nvGrpSpPr>
            <p:cNvPr id="19" name="组合 18"/>
            <p:cNvGrpSpPr/>
            <p:nvPr/>
          </p:nvGrpSpPr>
          <p:grpSpPr>
            <a:xfrm>
              <a:off x="2664" y="3936"/>
              <a:ext cx="7825" cy="758"/>
              <a:chOff x="2412187" y="2838347"/>
              <a:chExt cx="4968480" cy="480984"/>
            </a:xfrm>
          </p:grpSpPr>
          <p:sp>
            <p:nvSpPr>
              <p:cNvPr id="24" name="AutoShape 12"/>
              <p:cNvSpPr>
                <a:spLocks noChangeArrowheads="1"/>
              </p:cNvSpPr>
              <p:nvPr/>
            </p:nvSpPr>
            <p:spPr bwMode="auto">
              <a:xfrm flipH="1">
                <a:off x="2483766" y="2838347"/>
                <a:ext cx="4896901" cy="480984"/>
              </a:xfrm>
              <a:prstGeom prst="wedgeRoundRectCallout">
                <a:avLst>
                  <a:gd name="adj1" fmla="val 52716"/>
                  <a:gd name="adj2" fmla="val -11690"/>
                  <a:gd name="adj3" fmla="val 16667"/>
                </a:avLst>
              </a:prstGeom>
              <a:noFill/>
              <a:ln w="9525">
                <a:solidFill>
                  <a:srgbClr val="2FD1D1"/>
                </a:solidFill>
                <a:miter lim="800000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5" name="文本框 10245"/>
              <p:cNvSpPr txBox="1">
                <a:spLocks noChangeArrowheads="1"/>
              </p:cNvSpPr>
              <p:nvPr/>
            </p:nvSpPr>
            <p:spPr bwMode="auto">
              <a:xfrm>
                <a:off x="2412187" y="2838729"/>
                <a:ext cx="4909185" cy="46130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宋体" panose="02010600030101010101" pitchFamily="2" charset="-122"/>
                  </a:rPr>
                  <a:t>笔算加法要注意什么？互相说一说。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宋体" panose="02010600030101010101" pitchFamily="2" charset="-122"/>
                  </a:rPr>
                  <a:t> </a:t>
                </a:r>
                <a:endParaRPr lang="zh-CN" altLang="en-US" sz="2400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1043608" y="3210821"/>
            <a:ext cx="7632848" cy="1017113"/>
            <a:chOff x="1043608" y="3210821"/>
            <a:chExt cx="7272808" cy="1233137"/>
          </a:xfrm>
        </p:grpSpPr>
        <p:sp>
          <p:nvSpPr>
            <p:cNvPr id="26" name="矩形 25"/>
            <p:cNvSpPr/>
            <p:nvPr/>
          </p:nvSpPr>
          <p:spPr>
            <a:xfrm>
              <a:off x="1043608" y="3210821"/>
              <a:ext cx="7272808" cy="1233137"/>
            </a:xfrm>
            <a:prstGeom prst="rect">
              <a:avLst/>
            </a:prstGeom>
            <a:noFill/>
            <a:ln w="19050">
              <a:solidFill>
                <a:srgbClr val="33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4283968" y="3210821"/>
              <a:ext cx="0" cy="1233137"/>
            </a:xfrm>
            <a:prstGeom prst="line">
              <a:avLst/>
            </a:prstGeom>
            <a:solidFill>
              <a:srgbClr val="BAD28E"/>
            </a:solidFill>
            <a:ln w="9525">
              <a:solidFill>
                <a:srgbClr val="33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1859495" y="3303958"/>
            <a:ext cx="2286932" cy="1200329"/>
            <a:chOff x="1859495" y="3303958"/>
            <a:chExt cx="1992425" cy="1200329"/>
          </a:xfrm>
          <a:noFill/>
        </p:grpSpPr>
        <p:sp>
          <p:nvSpPr>
            <p:cNvPr id="35" name="AutoShape 12"/>
            <p:cNvSpPr>
              <a:spLocks noChangeArrowheads="1"/>
            </p:cNvSpPr>
            <p:nvPr/>
          </p:nvSpPr>
          <p:spPr bwMode="auto">
            <a:xfrm flipH="1">
              <a:off x="1907704" y="3363838"/>
              <a:ext cx="1872208" cy="684000"/>
            </a:xfrm>
            <a:prstGeom prst="wedgeRoundRectCallout">
              <a:avLst>
                <a:gd name="adj1" fmla="val 60115"/>
                <a:gd name="adj2" fmla="val 27645"/>
                <a:gd name="adj3" fmla="val 16667"/>
              </a:avLst>
            </a:prstGeom>
            <a:grpFill/>
            <a:ln w="9525">
              <a:solidFill>
                <a:srgbClr val="FF66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文本框 10245"/>
            <p:cNvSpPr txBox="1">
              <a:spLocks noChangeArrowheads="1"/>
            </p:cNvSpPr>
            <p:nvPr/>
          </p:nvSpPr>
          <p:spPr bwMode="auto">
            <a:xfrm>
              <a:off x="1859495" y="3303958"/>
              <a:ext cx="1992425" cy="12003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相同数位对齐，从个位加起。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499992" y="3291830"/>
            <a:ext cx="3384376" cy="830998"/>
            <a:chOff x="4427985" y="3311366"/>
            <a:chExt cx="3500217" cy="737691"/>
          </a:xfrm>
        </p:grpSpPr>
        <p:sp>
          <p:nvSpPr>
            <p:cNvPr id="34" name="AutoShape 12"/>
            <p:cNvSpPr>
              <a:spLocks noChangeArrowheads="1"/>
            </p:cNvSpPr>
            <p:nvPr/>
          </p:nvSpPr>
          <p:spPr bwMode="auto">
            <a:xfrm>
              <a:off x="4449189" y="3311369"/>
              <a:ext cx="3479013" cy="684000"/>
            </a:xfrm>
            <a:prstGeom prst="wedgeRoundRectCallout">
              <a:avLst>
                <a:gd name="adj1" fmla="val 54204"/>
                <a:gd name="adj2" fmla="val 6602"/>
                <a:gd name="adj3" fmla="val 16667"/>
              </a:avLst>
            </a:prstGeom>
            <a:noFill/>
            <a:ln w="9525">
              <a:solidFill>
                <a:srgbClr val="7030A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" name="文本框 10245"/>
            <p:cNvSpPr txBox="1">
              <a:spLocks noChangeArrowheads="1"/>
            </p:cNvSpPr>
            <p:nvPr/>
          </p:nvSpPr>
          <p:spPr bwMode="auto">
            <a:xfrm>
              <a:off x="4427985" y="3311366"/>
              <a:ext cx="3384376" cy="7376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哪一位上的数相加满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10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，就向前一位进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1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sp>
        <p:nvSpPr>
          <p:cNvPr id="40" name="文本框 10245"/>
          <p:cNvSpPr txBox="1">
            <a:spLocks noChangeArrowheads="1"/>
          </p:cNvSpPr>
          <p:nvPr/>
        </p:nvSpPr>
        <p:spPr bwMode="auto">
          <a:xfrm>
            <a:off x="2141220" y="1750462"/>
            <a:ext cx="430530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</a:p>
        </p:txBody>
      </p:sp>
      <p:sp>
        <p:nvSpPr>
          <p:cNvPr id="31" name="文本框 10245"/>
          <p:cNvSpPr txBox="1">
            <a:spLocks noChangeArrowheads="1"/>
          </p:cNvSpPr>
          <p:nvPr/>
        </p:nvSpPr>
        <p:spPr bwMode="auto">
          <a:xfrm>
            <a:off x="5872480" y="1750462"/>
            <a:ext cx="430530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4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787080" y="973202"/>
            <a:ext cx="49505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3733582" y="1893851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5   7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标题 3"/>
          <p:cNvSpPr>
            <a:spLocks noGrp="1" noChangeArrowheads="1"/>
          </p:cNvSpPr>
          <p:nvPr/>
        </p:nvSpPr>
        <p:spPr bwMode="auto">
          <a:xfrm>
            <a:off x="3373542" y="2223195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+ 4   3   5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589566" y="2691067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4525670" y="2604683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</a:p>
        </p:txBody>
      </p: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4093622" y="2596137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</a:p>
        </p:txBody>
      </p: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3665846" y="2596137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</a:p>
        </p:txBody>
      </p: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6537622" y="1893851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6   2   1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5745534" y="2223195"/>
            <a:ext cx="201622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  8   4   8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012360" y="2691067"/>
            <a:ext cx="1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7329710" y="2604683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6897662" y="2604683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6469886" y="2604683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6033566" y="2604683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1353046" y="1893851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2   3   0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993006" y="2223195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     9   6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209030" y="2691067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2145134" y="2604683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1713086" y="2596137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</a:p>
        </p:txBody>
      </p: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1285310" y="2596137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</a:p>
        </p:txBody>
      </p:sp>
      <p:sp>
        <p:nvSpPr>
          <p:cNvPr id="40" name="文本框 10245"/>
          <p:cNvSpPr txBox="1">
            <a:spLocks noChangeArrowheads="1"/>
          </p:cNvSpPr>
          <p:nvPr/>
        </p:nvSpPr>
        <p:spPr bwMode="auto">
          <a:xfrm>
            <a:off x="1569665" y="2490847"/>
            <a:ext cx="430530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4378905" y="2490847"/>
            <a:ext cx="430530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</a:p>
        </p:txBody>
      </p:sp>
      <p:sp>
        <p:nvSpPr>
          <p:cNvPr id="27" name="文本框 10245"/>
          <p:cNvSpPr txBox="1">
            <a:spLocks noChangeArrowheads="1"/>
          </p:cNvSpPr>
          <p:nvPr/>
        </p:nvSpPr>
        <p:spPr bwMode="auto">
          <a:xfrm>
            <a:off x="6348040" y="2490847"/>
            <a:ext cx="430530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30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14" grpId="0"/>
      <p:bldP spid="15" grpId="0"/>
      <p:bldP spid="16" grpId="0"/>
      <p:bldP spid="22" grpId="0"/>
      <p:bldP spid="23" grpId="0"/>
      <p:bldP spid="17" grpId="0"/>
      <p:bldP spid="40" grpId="0"/>
      <p:bldP spid="18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82093" y="902827"/>
            <a:ext cx="1476000" cy="828000"/>
          </a:xfrm>
          <a:prstGeom prst="rect">
            <a:avLst/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3" name="矩形 12"/>
          <p:cNvSpPr/>
          <p:nvPr/>
        </p:nvSpPr>
        <p:spPr>
          <a:xfrm>
            <a:off x="3508249" y="902827"/>
            <a:ext cx="1476000" cy="828000"/>
          </a:xfrm>
          <a:prstGeom prst="rect">
            <a:avLst/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4" name="矩形 13"/>
          <p:cNvSpPr/>
          <p:nvPr/>
        </p:nvSpPr>
        <p:spPr>
          <a:xfrm>
            <a:off x="6138677" y="902827"/>
            <a:ext cx="1476000" cy="828000"/>
          </a:xfrm>
          <a:prstGeom prst="rect">
            <a:avLst/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395536" y="402799"/>
            <a:ext cx="49505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873626" y="873154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313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605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3569654" y="873154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87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252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6130210" y="873154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943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154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873626" y="1309474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605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313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3569654" y="1309474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252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87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6130210" y="1309474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154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943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3663024" y="1711695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8   7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3302984" y="2041039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+ 2   5   2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3519008" y="2508911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4455112" y="2422527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4023064" y="2413981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3595288" y="2413981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6490250" y="1711695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9   4   3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5698162" y="2041039"/>
            <a:ext cx="201622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  1   5   4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5956521" y="2508911"/>
            <a:ext cx="1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7282338" y="2422527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6850290" y="2422527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6422514" y="2422527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5986194" y="2422527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1034576" y="1711695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3   1   3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674536" y="2041039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+ 6   0   5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890560" y="2508911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1826664" y="2422527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1394616" y="2413981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966840" y="2413981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3663018" y="2901963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2   5   2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3302978" y="3231307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     8   7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3519002" y="3699179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4455106" y="361279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4023058" y="360424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3595282" y="360424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</a:p>
        </p:txBody>
      </p: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6490244" y="2901963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1   5   4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5698156" y="3231307"/>
            <a:ext cx="201622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  9   4   3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956521" y="3699179"/>
            <a:ext cx="1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7282332" y="361279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6850284" y="361279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6422508" y="361279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</a:p>
        </p:txBody>
      </p:sp>
      <p:sp>
        <p:nvSpPr>
          <p:cNvPr id="64" name="标题 3"/>
          <p:cNvSpPr>
            <a:spLocks noGrp="1" noChangeArrowheads="1"/>
          </p:cNvSpPr>
          <p:nvPr/>
        </p:nvSpPr>
        <p:spPr bwMode="auto">
          <a:xfrm>
            <a:off x="5986188" y="361279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</a:p>
        </p:txBody>
      </p:sp>
      <p:sp>
        <p:nvSpPr>
          <p:cNvPr id="65" name="标题 3"/>
          <p:cNvSpPr>
            <a:spLocks noGrp="1" noChangeArrowheads="1"/>
          </p:cNvSpPr>
          <p:nvPr/>
        </p:nvSpPr>
        <p:spPr bwMode="auto">
          <a:xfrm>
            <a:off x="1034570" y="2901963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6   0   5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6" name="标题 3"/>
          <p:cNvSpPr>
            <a:spLocks noGrp="1" noChangeArrowheads="1"/>
          </p:cNvSpPr>
          <p:nvPr/>
        </p:nvSpPr>
        <p:spPr bwMode="auto">
          <a:xfrm>
            <a:off x="674530" y="3231307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+ 3   1   3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890554" y="3699179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标题 3"/>
          <p:cNvSpPr>
            <a:spLocks noGrp="1" noChangeArrowheads="1"/>
          </p:cNvSpPr>
          <p:nvPr/>
        </p:nvSpPr>
        <p:spPr bwMode="auto">
          <a:xfrm>
            <a:off x="1826658" y="361279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</a:p>
        </p:txBody>
      </p:sp>
      <p:sp>
        <p:nvSpPr>
          <p:cNvPr id="69" name="标题 3"/>
          <p:cNvSpPr>
            <a:spLocks noGrp="1" noChangeArrowheads="1"/>
          </p:cNvSpPr>
          <p:nvPr/>
        </p:nvSpPr>
        <p:spPr bwMode="auto">
          <a:xfrm>
            <a:off x="1394610" y="360424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</a:p>
        </p:txBody>
      </p:sp>
      <p:sp>
        <p:nvSpPr>
          <p:cNvPr id="70" name="标题 3"/>
          <p:cNvSpPr>
            <a:spLocks noGrp="1" noChangeArrowheads="1"/>
          </p:cNvSpPr>
          <p:nvPr/>
        </p:nvSpPr>
        <p:spPr bwMode="auto">
          <a:xfrm>
            <a:off x="966834" y="360424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294453" y="872961"/>
            <a:ext cx="1045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=918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294453" y="1309206"/>
            <a:ext cx="1045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=918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941133" y="872961"/>
            <a:ext cx="1045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=339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941133" y="1309206"/>
            <a:ext cx="1045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=339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559238" y="874231"/>
            <a:ext cx="1045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=1097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559238" y="1310476"/>
            <a:ext cx="1045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=1097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8" grpId="0"/>
      <p:bldP spid="15" grpId="0"/>
      <p:bldP spid="16" grpId="0"/>
      <p:bldP spid="64" grpId="0"/>
      <p:bldP spid="65" grpId="0"/>
      <p:bldP spid="66" grpId="0"/>
      <p:bldP spid="68" grpId="0"/>
      <p:bldP spid="69" grpId="0"/>
      <p:bldP spid="70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251520" y="411510"/>
            <a:ext cx="438382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3.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用竖式计算，并验算。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251520" y="1203718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spc="-1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542</a:t>
            </a:r>
            <a:r>
              <a:rPr lang="zh-CN" altLang="en-US" sz="2400" b="1" spc="-100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spc="-1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405</a:t>
            </a:r>
            <a:endParaRPr lang="zh-CN" altLang="en-US" sz="2400" spc="-100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2459765" y="1203718"/>
            <a:ext cx="144016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spc="-1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74</a:t>
            </a:r>
            <a:r>
              <a:rPr lang="zh-CN" altLang="en-US" sz="2400" b="1" spc="-100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spc="-1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794</a:t>
            </a:r>
            <a:endParaRPr lang="zh-CN" altLang="en-US" sz="2400" spc="-100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4523994" y="1203718"/>
            <a:ext cx="144016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303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28</a:t>
            </a:r>
            <a:endParaRPr lang="zh-CN" altLang="en-US" sz="2400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6588224" y="1203718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895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602</a:t>
            </a:r>
            <a:endParaRPr lang="zh-CN" altLang="en-US" sz="2400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9" name="文本框 10245"/>
          <p:cNvSpPr txBox="1">
            <a:spLocks noChangeArrowheads="1"/>
          </p:cNvSpPr>
          <p:nvPr/>
        </p:nvSpPr>
        <p:spPr bwMode="auto">
          <a:xfrm>
            <a:off x="1566015" y="1175271"/>
            <a:ext cx="110977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947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0" name="文本框 10245"/>
          <p:cNvSpPr txBox="1">
            <a:spLocks noChangeArrowheads="1"/>
          </p:cNvSpPr>
          <p:nvPr/>
        </p:nvSpPr>
        <p:spPr bwMode="auto">
          <a:xfrm>
            <a:off x="3563685" y="1203598"/>
            <a:ext cx="11279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868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1" name="文本框 10245"/>
          <p:cNvSpPr txBox="1">
            <a:spLocks noChangeArrowheads="1"/>
          </p:cNvSpPr>
          <p:nvPr/>
        </p:nvSpPr>
        <p:spPr bwMode="auto">
          <a:xfrm>
            <a:off x="5723954" y="1203598"/>
            <a:ext cx="10322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331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2" name="文本框 10245"/>
          <p:cNvSpPr txBox="1">
            <a:spLocks noChangeArrowheads="1"/>
          </p:cNvSpPr>
          <p:nvPr/>
        </p:nvSpPr>
        <p:spPr bwMode="auto">
          <a:xfrm>
            <a:off x="7847856" y="1203718"/>
            <a:ext cx="122413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1497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4967536" y="1647744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3   0   3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4607496" y="1977088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     2   8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4823520" y="2444960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5759624" y="2358576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5327576" y="2350030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4899800" y="2350030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7343800" y="1647744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8   9   5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6551712" y="1977088"/>
            <a:ext cx="201622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  6   0   2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6810071" y="2444960"/>
            <a:ext cx="1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8135888" y="2358576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7703840" y="2358576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7276064" y="2358576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6839744" y="2358576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2843456" y="1647744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7   4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2483416" y="1977088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+ 7   9   4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2699440" y="2444960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3635544" y="2358576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3203496" y="2350030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2775720" y="2350030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791072" y="1647744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5   4   2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431032" y="1977088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+ 4   0   5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647056" y="2444960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1583160" y="2350030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1151112" y="2350030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723336" y="2350030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4959063" y="3045723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2   8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4599023" y="3375067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+ 3   0   3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4815047" y="3842939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5751151" y="375655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2" name="标题 3"/>
          <p:cNvSpPr>
            <a:spLocks noGrp="1" noChangeArrowheads="1"/>
          </p:cNvSpPr>
          <p:nvPr/>
        </p:nvSpPr>
        <p:spPr bwMode="auto">
          <a:xfrm>
            <a:off x="5319103" y="374800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3" name="标题 3"/>
          <p:cNvSpPr>
            <a:spLocks noGrp="1" noChangeArrowheads="1"/>
          </p:cNvSpPr>
          <p:nvPr/>
        </p:nvSpPr>
        <p:spPr bwMode="auto">
          <a:xfrm>
            <a:off x="4891327" y="374800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4" name="标题 3"/>
          <p:cNvSpPr>
            <a:spLocks noGrp="1" noChangeArrowheads="1"/>
          </p:cNvSpPr>
          <p:nvPr/>
        </p:nvSpPr>
        <p:spPr bwMode="auto">
          <a:xfrm>
            <a:off x="7335327" y="3045723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6   0   2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5" name="标题 3"/>
          <p:cNvSpPr>
            <a:spLocks noGrp="1" noChangeArrowheads="1"/>
          </p:cNvSpPr>
          <p:nvPr/>
        </p:nvSpPr>
        <p:spPr bwMode="auto">
          <a:xfrm>
            <a:off x="6543239" y="3375067"/>
            <a:ext cx="201622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  8   9   5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6801598" y="3842939"/>
            <a:ext cx="1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标题 3"/>
          <p:cNvSpPr>
            <a:spLocks noGrp="1" noChangeArrowheads="1"/>
          </p:cNvSpPr>
          <p:nvPr/>
        </p:nvSpPr>
        <p:spPr bwMode="auto">
          <a:xfrm>
            <a:off x="8127415" y="375655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8" name="标题 3"/>
          <p:cNvSpPr>
            <a:spLocks noGrp="1" noChangeArrowheads="1"/>
          </p:cNvSpPr>
          <p:nvPr/>
        </p:nvSpPr>
        <p:spPr bwMode="auto">
          <a:xfrm>
            <a:off x="7695367" y="375655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9" name="标题 3"/>
          <p:cNvSpPr>
            <a:spLocks noGrp="1" noChangeArrowheads="1"/>
          </p:cNvSpPr>
          <p:nvPr/>
        </p:nvSpPr>
        <p:spPr bwMode="auto">
          <a:xfrm>
            <a:off x="7267591" y="375655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0" name="标题 3"/>
          <p:cNvSpPr>
            <a:spLocks noGrp="1" noChangeArrowheads="1"/>
          </p:cNvSpPr>
          <p:nvPr/>
        </p:nvSpPr>
        <p:spPr bwMode="auto">
          <a:xfrm>
            <a:off x="6831271" y="375655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" name="标题 3"/>
          <p:cNvSpPr>
            <a:spLocks noGrp="1" noChangeArrowheads="1"/>
          </p:cNvSpPr>
          <p:nvPr/>
        </p:nvSpPr>
        <p:spPr bwMode="auto">
          <a:xfrm>
            <a:off x="2834983" y="3045723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7   9   4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2" name="标题 3"/>
          <p:cNvSpPr>
            <a:spLocks noGrp="1" noChangeArrowheads="1"/>
          </p:cNvSpPr>
          <p:nvPr/>
        </p:nvSpPr>
        <p:spPr bwMode="auto">
          <a:xfrm>
            <a:off x="2474943" y="3375067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     7   4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2690967" y="3842939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标题 3"/>
          <p:cNvSpPr>
            <a:spLocks noGrp="1" noChangeArrowheads="1"/>
          </p:cNvSpPr>
          <p:nvPr/>
        </p:nvSpPr>
        <p:spPr bwMode="auto">
          <a:xfrm>
            <a:off x="3627071" y="375655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5" name="标题 3"/>
          <p:cNvSpPr>
            <a:spLocks noGrp="1" noChangeArrowheads="1"/>
          </p:cNvSpPr>
          <p:nvPr/>
        </p:nvSpPr>
        <p:spPr bwMode="auto">
          <a:xfrm>
            <a:off x="3195023" y="374800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6" name="标题 3"/>
          <p:cNvSpPr>
            <a:spLocks noGrp="1" noChangeArrowheads="1"/>
          </p:cNvSpPr>
          <p:nvPr/>
        </p:nvSpPr>
        <p:spPr bwMode="auto">
          <a:xfrm>
            <a:off x="2767247" y="374800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7" name="标题 3"/>
          <p:cNvSpPr>
            <a:spLocks noGrp="1" noChangeArrowheads="1"/>
          </p:cNvSpPr>
          <p:nvPr/>
        </p:nvSpPr>
        <p:spPr bwMode="auto">
          <a:xfrm>
            <a:off x="782599" y="3045723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4   0   5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8" name="标题 3"/>
          <p:cNvSpPr>
            <a:spLocks noGrp="1" noChangeArrowheads="1"/>
          </p:cNvSpPr>
          <p:nvPr/>
        </p:nvSpPr>
        <p:spPr bwMode="auto">
          <a:xfrm>
            <a:off x="422559" y="3375067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+ 5   4   2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79" name="直接连接符 78"/>
          <p:cNvCxnSpPr/>
          <p:nvPr/>
        </p:nvCxnSpPr>
        <p:spPr>
          <a:xfrm>
            <a:off x="638583" y="3842939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标题 3"/>
          <p:cNvSpPr>
            <a:spLocks noGrp="1" noChangeArrowheads="1"/>
          </p:cNvSpPr>
          <p:nvPr/>
        </p:nvSpPr>
        <p:spPr bwMode="auto">
          <a:xfrm>
            <a:off x="1574687" y="374800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1" name="标题 3"/>
          <p:cNvSpPr>
            <a:spLocks noGrp="1" noChangeArrowheads="1"/>
          </p:cNvSpPr>
          <p:nvPr/>
        </p:nvSpPr>
        <p:spPr bwMode="auto">
          <a:xfrm>
            <a:off x="1142639" y="374800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2" name="标题 3"/>
          <p:cNvSpPr>
            <a:spLocks noGrp="1" noChangeArrowheads="1"/>
          </p:cNvSpPr>
          <p:nvPr/>
        </p:nvSpPr>
        <p:spPr bwMode="auto">
          <a:xfrm>
            <a:off x="714863" y="374800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3" name="文本框 10245"/>
          <p:cNvSpPr txBox="1">
            <a:spLocks noChangeArrowheads="1"/>
          </p:cNvSpPr>
          <p:nvPr/>
        </p:nvSpPr>
        <p:spPr bwMode="auto">
          <a:xfrm>
            <a:off x="270082" y="2757691"/>
            <a:ext cx="10081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验算：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61" grpId="0"/>
      <p:bldP spid="62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71" grpId="0"/>
      <p:bldP spid="72" grpId="0"/>
      <p:bldP spid="74" grpId="0"/>
      <p:bldP spid="75" grpId="0"/>
      <p:bldP spid="76" grpId="0"/>
      <p:bldP spid="77" grpId="0"/>
      <p:bldP spid="78" grpId="0"/>
      <p:bldP spid="80" grpId="0"/>
      <p:bldP spid="81" grpId="0"/>
      <p:bldP spid="82" grpId="0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4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0914" y="934095"/>
            <a:ext cx="1146810" cy="917575"/>
          </a:xfrm>
          <a:prstGeom prst="rect">
            <a:avLst/>
          </a:prstGeom>
          <a:noFill/>
        </p:spPr>
      </p:pic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467544" y="402799"/>
            <a:ext cx="49505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 descr="69－第4题－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15529"/>
            <a:ext cx="2162175" cy="1543050"/>
          </a:xfrm>
          <a:prstGeom prst="rect">
            <a:avLst/>
          </a:prstGeom>
        </p:spPr>
      </p:pic>
      <p:pic>
        <p:nvPicPr>
          <p:cNvPr id="5" name="图片 4" descr="69－第4题－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483265"/>
            <a:ext cx="2162175" cy="1543050"/>
          </a:xfrm>
          <a:prstGeom prst="rect">
            <a:avLst/>
          </a:prstGeom>
        </p:spPr>
      </p:pic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4824184" y="1935291"/>
            <a:ext cx="367240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山地自行车多少元？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755576" y="1923425"/>
            <a:ext cx="18371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公路自行车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2771800" y="1966069"/>
            <a:ext cx="201815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山地自行车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5108568" y="990134"/>
            <a:ext cx="2520280" cy="769201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noFill/>
          <a:ln w="9525">
            <a:solidFill>
              <a:srgbClr val="FF660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5004048" y="967194"/>
            <a:ext cx="2808312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山地自行车比公路自行车贵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175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元。</a:t>
            </a:r>
            <a:r>
              <a:rPr lang="en-US" altLang="zh-CN" sz="2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1547664" y="627534"/>
            <a:ext cx="86409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243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元</a:t>
            </a:r>
            <a:endParaRPr lang="zh-CN" altLang="en-US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2699792" y="2599024"/>
            <a:ext cx="15121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243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175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2627784" y="4100599"/>
            <a:ext cx="3384376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答：山地自行车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418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元。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4067944" y="2599024"/>
            <a:ext cx="187220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418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（元）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3528040" y="2973718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2   4   3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3168000" y="3303062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+ 1   7   5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384024" y="3770934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4320128" y="3684550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3888080" y="3676004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3460304" y="3676004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 animBg="1"/>
      <p:bldP spid="11" grpId="0"/>
      <p:bldP spid="12" grpId="0"/>
      <p:bldP spid="13" grpId="0"/>
      <p:bldP spid="14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043608" y="2194560"/>
            <a:ext cx="6106795" cy="4991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加法笔算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数位对齐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从个位算起；</a:t>
            </a:r>
          </a:p>
        </p:txBody>
      </p:sp>
      <p:sp>
        <p:nvSpPr>
          <p:cNvPr id="19" name="矩形 18"/>
          <p:cNvSpPr/>
          <p:nvPr/>
        </p:nvSpPr>
        <p:spPr>
          <a:xfrm>
            <a:off x="1043608" y="2722245"/>
            <a:ext cx="5970270" cy="4991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相加满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要进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43608" y="3291830"/>
            <a:ext cx="6132195" cy="4991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加法验算是交换加数再算一遍。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Microsoft Office PowerPoint</Application>
  <PresentationFormat>全屏显示(16:9)</PresentationFormat>
  <Paragraphs>191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Calibri</vt:lpstr>
      <vt:lpstr>黑体</vt:lpstr>
      <vt:lpstr>楷体</vt:lpstr>
      <vt:lpstr>宋体</vt:lpstr>
      <vt:lpstr>楷体_GB2312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2023-01-16T14:58:09Z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A259C414897D443284857E93CE38AD7B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