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630" r:id="rId2"/>
    <p:sldId id="559" r:id="rId3"/>
    <p:sldId id="525" r:id="rId4"/>
    <p:sldId id="626" r:id="rId5"/>
    <p:sldId id="528" r:id="rId6"/>
    <p:sldId id="527" r:id="rId7"/>
    <p:sldId id="531" r:id="rId8"/>
    <p:sldId id="627" r:id="rId9"/>
    <p:sldId id="604" r:id="rId10"/>
    <p:sldId id="530" r:id="rId11"/>
    <p:sldId id="625" r:id="rId12"/>
    <p:sldId id="539" r:id="rId13"/>
    <p:sldId id="541" r:id="rId14"/>
    <p:sldId id="610" r:id="rId15"/>
    <p:sldId id="611" r:id="rId16"/>
    <p:sldId id="592" r:id="rId17"/>
    <p:sldId id="629" r:id="rId18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2">
          <p15:clr>
            <a:srgbClr val="A4A3A4"/>
          </p15:clr>
        </p15:guide>
        <p15:guide id="2" pos="28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802"/>
        <p:guide pos="2807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2" y="1941211"/>
            <a:ext cx="8139178" cy="674375"/>
          </a:xfrm>
        </p:spPr>
        <p:txBody>
          <a:bodyPr lIns="76200" tIns="28575" rIns="19050" bIns="28575" anchor="t" anchorCtr="0">
            <a:noAutofit/>
          </a:bodyPr>
          <a:lstStyle>
            <a:lvl1pPr algn="ctr">
              <a:defRPr sz="4100" b="0" spc="4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2" y="2674620"/>
            <a:ext cx="8139178" cy="713238"/>
          </a:xfrm>
        </p:spPr>
        <p:txBody>
          <a:bodyPr lIns="76200" tIns="28575" rIns="57150" bIns="28575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76200" tIns="28575" rIns="19050" bIns="28575" rtlCol="0" anchor="t" anchorCtr="0">
            <a:no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100" b="0" i="0" u="none" strike="noStrike" kern="1200" cap="none" spc="45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76200" tIns="28575" rIns="47625" bIns="28575" anchor="t" anchorCtr="0">
            <a:noAutofit/>
          </a:bodyPr>
          <a:lstStyle>
            <a:lvl1pPr>
              <a:defRPr sz="2700" b="0" u="none" strike="noStrike" kern="1200" cap="none" spc="225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7"/>
            <a:ext cx="8139178" cy="808489"/>
          </a:xfrm>
        </p:spPr>
        <p:txBody>
          <a:bodyPr lIns="76200" tIns="28575" rIns="57150" bIns="28575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972001"/>
            <a:ext cx="3962432" cy="285752"/>
          </a:xfrm>
        </p:spPr>
        <p:txBody>
          <a:bodyPr lIns="76200" tIns="28575" rIns="57150" bIns="28575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972001"/>
            <a:ext cx="3962432" cy="285752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341782"/>
            <a:ext cx="3962432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Relationship Id="rId35" Type="http://schemas.openxmlformats.org/officeDocument/2006/relationships/tags" Target="../tags/tag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1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2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3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4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5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444833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第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课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时</a:t>
            </a:r>
            <a:endParaRPr lang="zh-CN" altLang="en-US" sz="2400" b="1" dirty="0"/>
          </a:p>
        </p:txBody>
      </p:sp>
      <p:sp>
        <p:nvSpPr>
          <p:cNvPr id="3" name="矩形 2"/>
          <p:cNvSpPr/>
          <p:nvPr/>
        </p:nvSpPr>
        <p:spPr>
          <a:xfrm>
            <a:off x="0" y="1311032"/>
            <a:ext cx="9144000" cy="7001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4100" b="1" dirty="0"/>
              <a:t>探索直线平行的条件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01261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5" name="TextBox 20"/>
          <p:cNvSpPr txBox="1"/>
          <p:nvPr/>
        </p:nvSpPr>
        <p:spPr>
          <a:xfrm>
            <a:off x="424815" y="361951"/>
            <a:ext cx="6470333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下列图形中，由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∠1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∠2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能得到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的是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66" name="Picture 2" descr="ct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92" y="1464469"/>
            <a:ext cx="3707606" cy="2386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1"/>
          <p:cNvSpPr/>
          <p:nvPr/>
        </p:nvSpPr>
        <p:spPr>
          <a:xfrm>
            <a:off x="6376987" y="523399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" name="矩形 1"/>
          <p:cNvSpPr/>
          <p:nvPr/>
        </p:nvSpPr>
        <p:spPr>
          <a:xfrm>
            <a:off x="4824413" y="1671638"/>
            <a:ext cx="3221355" cy="14497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76200" dir="2700000" algn="tl" rotWithShape="0">
              <a:srgbClr val="FFC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判定两直线平行的方法：</a:t>
            </a:r>
            <a:endParaRPr lang="zh-CN" altLang="zh-CN" sz="2100" b="1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en-US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1.</a:t>
            </a:r>
            <a:r>
              <a:rPr lang="zh-CN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确定两角的位置类型；</a:t>
            </a:r>
            <a:endParaRPr lang="zh-CN" altLang="zh-CN" sz="2100" b="1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en-US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2.</a:t>
            </a:r>
            <a:r>
              <a:rPr lang="zh-CN" altLang="en-US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判断两角的数量关系；</a:t>
            </a:r>
            <a:endParaRPr lang="zh-CN" altLang="en-US" sz="2100" b="1" dirty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pPr algn="l"/>
            <a:r>
              <a:rPr lang="en-US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3.</a:t>
            </a:r>
            <a:r>
              <a:rPr lang="zh-CN" altLang="en-US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确定应用的判定方法</a:t>
            </a:r>
            <a:endParaRPr lang="zh-CN" altLang="en-US" sz="21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/>
      <p:bldP spid="3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内容占位符 7"/>
          <p:cNvSpPr txBox="1">
            <a:spLocks noChangeArrowheads="1"/>
          </p:cNvSpPr>
          <p:nvPr/>
        </p:nvSpPr>
        <p:spPr bwMode="auto">
          <a:xfrm>
            <a:off x="362426" y="303848"/>
            <a:ext cx="6650355" cy="103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如图，直线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AE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相交于点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，如果∠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110°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，∠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70°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，就可以说明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，这是为什么？</a:t>
            </a:r>
          </a:p>
        </p:txBody>
      </p:sp>
      <p:pic>
        <p:nvPicPr>
          <p:cNvPr id="29709" name="Picture 15" descr="Y6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55733" y="1341597"/>
            <a:ext cx="2668190" cy="130730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" name="内容占位符 7"/>
          <p:cNvSpPr txBox="1"/>
          <p:nvPr/>
        </p:nvSpPr>
        <p:spPr>
          <a:xfrm>
            <a:off x="499110" y="1414939"/>
            <a:ext cx="5116830" cy="268557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对顶角相等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（已知），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（等量代换）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（已知），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等式的性质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同旁内角互补，两直线平行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云形标注 3"/>
          <p:cNvSpPr/>
          <p:nvPr/>
        </p:nvSpPr>
        <p:spPr>
          <a:xfrm>
            <a:off x="5855970" y="2790349"/>
            <a:ext cx="2419350" cy="1310164"/>
          </a:xfrm>
          <a:prstGeom prst="cloudCallout">
            <a:avLst>
              <a:gd name="adj1" fmla="val -92082"/>
              <a:gd name="adj2" fmla="val -58142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注意隐含条件的使用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1-6.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1451" y="126683"/>
            <a:ext cx="1960245" cy="627221"/>
          </a:xfrm>
          <a:prstGeom prst="rect">
            <a:avLst/>
          </a:prstGeom>
        </p:spPr>
      </p:pic>
      <p:sp>
        <p:nvSpPr>
          <p:cNvPr id="14" name="Text Box 8"/>
          <p:cNvSpPr txBox="1"/>
          <p:nvPr/>
        </p:nvSpPr>
        <p:spPr>
          <a:xfrm>
            <a:off x="288414" y="754004"/>
            <a:ext cx="6561348" cy="844847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如图，三个相同的三角尺拼成一个图形，请找出图中一组平行线，并说明理由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560218" y="1555533"/>
            <a:ext cx="3024336" cy="1134126"/>
            <a:chOff x="4932040" y="2924944"/>
            <a:chExt cx="4032448" cy="1512168"/>
          </a:xfrm>
        </p:grpSpPr>
        <p:grpSp>
          <p:nvGrpSpPr>
            <p:cNvPr id="31" name="组合 30"/>
            <p:cNvGrpSpPr/>
            <p:nvPr/>
          </p:nvGrpSpPr>
          <p:grpSpPr>
            <a:xfrm>
              <a:off x="5364088" y="2924944"/>
              <a:ext cx="3154825" cy="1512168"/>
              <a:chOff x="1115616" y="5373216"/>
              <a:chExt cx="2600635" cy="1246534"/>
            </a:xfrm>
          </p:grpSpPr>
          <p:sp>
            <p:nvSpPr>
              <p:cNvPr id="18" name="直角三角形 17"/>
              <p:cNvSpPr/>
              <p:nvPr/>
            </p:nvSpPr>
            <p:spPr>
              <a:xfrm rot="12540000" flipV="1">
                <a:off x="1115616" y="5373216"/>
                <a:ext cx="1224136" cy="648072"/>
              </a:xfrm>
              <a:prstGeom prst="rtTriangl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直角三角形 20"/>
              <p:cNvSpPr/>
              <p:nvPr/>
            </p:nvSpPr>
            <p:spPr>
              <a:xfrm rot="12540000" flipH="1">
                <a:off x="2185033" y="5971678"/>
                <a:ext cx="1224136" cy="648072"/>
              </a:xfrm>
              <a:prstGeom prst="rtTriangl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直角三角形 29"/>
              <p:cNvSpPr/>
              <p:nvPr/>
            </p:nvSpPr>
            <p:spPr>
              <a:xfrm rot="12540000" flipV="1">
                <a:off x="2492115" y="5403776"/>
                <a:ext cx="1224136" cy="648072"/>
              </a:xfrm>
              <a:prstGeom prst="rtTriangl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300192" y="4005064"/>
              <a:ext cx="38884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sz="15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932040" y="3068960"/>
              <a:ext cx="38884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CN" altLang="en-US" sz="15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785199" y="2990791"/>
              <a:ext cx="38884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en-US" sz="15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28384" y="4005064"/>
              <a:ext cx="38884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zh-CN" altLang="en-US" sz="15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575645" y="3140968"/>
              <a:ext cx="38884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zh-CN" altLang="en-US" sz="15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8" name="Text Box 8"/>
          <p:cNvSpPr txBox="1"/>
          <p:nvPr/>
        </p:nvSpPr>
        <p:spPr>
          <a:xfrm>
            <a:off x="220981" y="2661285"/>
            <a:ext cx="7717631" cy="4557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）因为∠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是内错角，且相等，所以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 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9" name="Text Box 8"/>
          <p:cNvSpPr txBox="1"/>
          <p:nvPr/>
        </p:nvSpPr>
        <p:spPr>
          <a:xfrm>
            <a:off x="362903" y="3232785"/>
            <a:ext cx="767191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）因为∠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CBA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DCE</a:t>
            </a:r>
            <a:r>
              <a:rPr lang="zh-CN" alt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同位角，且相等，所以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BA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40" name="Text Box 8"/>
          <p:cNvSpPr txBox="1"/>
          <p:nvPr/>
        </p:nvSpPr>
        <p:spPr>
          <a:xfrm>
            <a:off x="453435" y="3757308"/>
            <a:ext cx="6480720" cy="71485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）因为∠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CBA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与∠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BAE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是同旁内角，</a:t>
            </a:r>
            <a:endParaRPr lang="zh-CN" altLang="en-US" sz="2100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且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CBA+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BAE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180°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，所以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BA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CE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249" y="86201"/>
            <a:ext cx="4621530" cy="746284"/>
          </a:xfrm>
          <a:prstGeom prst="rect">
            <a:avLst/>
          </a:prstGeom>
        </p:spPr>
      </p:pic>
      <p:sp>
        <p:nvSpPr>
          <p:cNvPr id="11267" name="内容占位符 7"/>
          <p:cNvSpPr txBox="1"/>
          <p:nvPr/>
        </p:nvSpPr>
        <p:spPr>
          <a:xfrm>
            <a:off x="314325" y="884396"/>
            <a:ext cx="6281738" cy="97250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</a:pP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如图，两只手的食指和大拇指在同一个平面内，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它们构成的一对角可看成是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278" name="Picture 17" descr="5-3-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83457" y="1916430"/>
            <a:ext cx="3378994" cy="137517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矩形 22"/>
          <p:cNvSpPr/>
          <p:nvPr/>
        </p:nvSpPr>
        <p:spPr>
          <a:xfrm>
            <a:off x="4260057" y="1380411"/>
            <a:ext cx="941546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内错角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内容占位符 7"/>
          <p:cNvSpPr txBox="1"/>
          <p:nvPr/>
        </p:nvSpPr>
        <p:spPr>
          <a:xfrm>
            <a:off x="296943" y="219552"/>
            <a:ext cx="4349353" cy="200739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观察右图并填空：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(1)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是同位角；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(2)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是同旁内角；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(3)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是内错角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9" name="Picture 2" descr="image16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68266" y="433864"/>
            <a:ext cx="1678781" cy="151566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605201" y="796766"/>
            <a:ext cx="544060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" name="矩形 3"/>
          <p:cNvSpPr/>
          <p:nvPr/>
        </p:nvSpPr>
        <p:spPr>
          <a:xfrm>
            <a:off x="1545194" y="1273255"/>
            <a:ext cx="544060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7" name="矩形 26"/>
          <p:cNvSpPr/>
          <p:nvPr/>
        </p:nvSpPr>
        <p:spPr>
          <a:xfrm>
            <a:off x="1515190" y="1775222"/>
            <a:ext cx="544060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481" name="Text Box 18"/>
          <p:cNvSpPr txBox="1"/>
          <p:nvPr/>
        </p:nvSpPr>
        <p:spPr>
          <a:xfrm>
            <a:off x="361950" y="2179320"/>
            <a:ext cx="6485573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257175" indent="-257175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（1）从∠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1=∠4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，可以推出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    </a:t>
            </a:r>
            <a:r>
              <a:rPr lang="zh-CN" altLang="en-US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，理由是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</a:t>
            </a:r>
            <a:endParaRPr lang="en-US" altLang="zh-CN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482" name="Text Box 19"/>
          <p:cNvSpPr txBox="1"/>
          <p:nvPr/>
        </p:nvSpPr>
        <p:spPr>
          <a:xfrm>
            <a:off x="392668" y="3290174"/>
            <a:ext cx="6223397" cy="119967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从∠</a:t>
            </a:r>
            <a:r>
              <a:rPr lang="en-US" altLang="zh-CN" sz="2100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ABC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+∠</a:t>
            </a:r>
            <a:r>
              <a:rPr lang="en-US" altLang="zh-CN" sz="2100" u="sng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en-US" altLang="zh-CN" sz="2100" u="sng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=180°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，可以推出</a:t>
            </a:r>
            <a:r>
              <a:rPr lang="en-US" altLang="zh-CN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理由是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</a:t>
            </a:r>
            <a:endParaRPr lang="en-US" altLang="zh-CN" sz="2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0483" name="Group 21"/>
          <p:cNvGrpSpPr/>
          <p:nvPr/>
        </p:nvGrpSpPr>
        <p:grpSpPr>
          <a:xfrm>
            <a:off x="5784295" y="3153251"/>
            <a:ext cx="3221831" cy="1500188"/>
            <a:chOff x="0" y="0"/>
            <a:chExt cx="2706" cy="1260"/>
          </a:xfrm>
        </p:grpSpPr>
        <p:sp>
          <p:nvSpPr>
            <p:cNvPr id="20484" name="Line 22"/>
            <p:cNvSpPr/>
            <p:nvPr/>
          </p:nvSpPr>
          <p:spPr>
            <a:xfrm flipH="1">
              <a:off x="1433" y="197"/>
              <a:ext cx="805" cy="79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5" name="Line 23"/>
            <p:cNvSpPr/>
            <p:nvPr/>
          </p:nvSpPr>
          <p:spPr>
            <a:xfrm flipH="1">
              <a:off x="225" y="197"/>
              <a:ext cx="805" cy="79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6" name="Line 24"/>
            <p:cNvSpPr/>
            <p:nvPr/>
          </p:nvSpPr>
          <p:spPr>
            <a:xfrm>
              <a:off x="995" y="212"/>
              <a:ext cx="1207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7" name="Line 25"/>
            <p:cNvSpPr/>
            <p:nvPr/>
          </p:nvSpPr>
          <p:spPr>
            <a:xfrm>
              <a:off x="225" y="994"/>
              <a:ext cx="2093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8" name="Line 26"/>
            <p:cNvSpPr/>
            <p:nvPr/>
          </p:nvSpPr>
          <p:spPr>
            <a:xfrm flipH="1">
              <a:off x="225" y="197"/>
              <a:ext cx="2013" cy="79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9" name="Text Box 27"/>
            <p:cNvSpPr txBox="1"/>
            <p:nvPr/>
          </p:nvSpPr>
          <p:spPr>
            <a:xfrm>
              <a:off x="755" y="0"/>
              <a:ext cx="483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0490" name="Text Box 28"/>
            <p:cNvSpPr txBox="1"/>
            <p:nvPr/>
          </p:nvSpPr>
          <p:spPr>
            <a:xfrm>
              <a:off x="0" y="814"/>
              <a:ext cx="483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0491" name="Text Box 29"/>
            <p:cNvSpPr txBox="1"/>
            <p:nvPr/>
          </p:nvSpPr>
          <p:spPr>
            <a:xfrm>
              <a:off x="1299" y="950"/>
              <a:ext cx="483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0492" name="Text Box 30"/>
            <p:cNvSpPr txBox="1"/>
            <p:nvPr/>
          </p:nvSpPr>
          <p:spPr>
            <a:xfrm>
              <a:off x="2223" y="45"/>
              <a:ext cx="483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0493" name="Arc 31"/>
            <p:cNvSpPr/>
            <p:nvPr/>
          </p:nvSpPr>
          <p:spPr>
            <a:xfrm>
              <a:off x="547" y="675"/>
              <a:ext cx="81" cy="159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4" name="Arc 32"/>
            <p:cNvSpPr/>
            <p:nvPr/>
          </p:nvSpPr>
          <p:spPr>
            <a:xfrm>
              <a:off x="789" y="754"/>
              <a:ext cx="80" cy="240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5" name="Arc 33"/>
            <p:cNvSpPr/>
            <p:nvPr/>
          </p:nvSpPr>
          <p:spPr>
            <a:xfrm flipH="1" flipV="1">
              <a:off x="1755" y="197"/>
              <a:ext cx="80" cy="159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6" name="Arc 34"/>
            <p:cNvSpPr/>
            <p:nvPr/>
          </p:nvSpPr>
          <p:spPr>
            <a:xfrm flipH="1" flipV="1">
              <a:off x="1674" y="436"/>
              <a:ext cx="161" cy="159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 cap="flat" cmpd="sng">
              <a:solidFill>
                <a:srgbClr val="3399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7" name="Text Box 35"/>
            <p:cNvSpPr txBox="1"/>
            <p:nvPr/>
          </p:nvSpPr>
          <p:spPr>
            <a:xfrm>
              <a:off x="574" y="542"/>
              <a:ext cx="241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20498" name="Text Box 36"/>
            <p:cNvSpPr txBox="1"/>
            <p:nvPr/>
          </p:nvSpPr>
          <p:spPr>
            <a:xfrm>
              <a:off x="869" y="725"/>
              <a:ext cx="403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20499" name="Text Box 37"/>
            <p:cNvSpPr txBox="1"/>
            <p:nvPr/>
          </p:nvSpPr>
          <p:spPr>
            <a:xfrm>
              <a:off x="1526" y="151"/>
              <a:ext cx="229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20500" name="Text Box 38"/>
            <p:cNvSpPr txBox="1"/>
            <p:nvPr/>
          </p:nvSpPr>
          <p:spPr>
            <a:xfrm>
              <a:off x="1505" y="499"/>
              <a:ext cx="339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20501" name="Text Box 39"/>
            <p:cNvSpPr txBox="1"/>
            <p:nvPr/>
          </p:nvSpPr>
          <p:spPr>
            <a:xfrm>
              <a:off x="1753" y="680"/>
              <a:ext cx="32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5</a:t>
              </a:r>
            </a:p>
          </p:txBody>
        </p:sp>
        <p:sp>
          <p:nvSpPr>
            <p:cNvPr id="20502" name="Arc 40"/>
            <p:cNvSpPr/>
            <p:nvPr/>
          </p:nvSpPr>
          <p:spPr>
            <a:xfrm>
              <a:off x="1674" y="754"/>
              <a:ext cx="81" cy="240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545" name="Rectangle 41"/>
          <p:cNvSpPr/>
          <p:nvPr/>
        </p:nvSpPr>
        <p:spPr>
          <a:xfrm>
            <a:off x="4462463" y="2251948"/>
            <a:ext cx="96916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</a:p>
        </p:txBody>
      </p:sp>
      <p:sp>
        <p:nvSpPr>
          <p:cNvPr id="21546" name="Text Box 42"/>
          <p:cNvSpPr txBox="1"/>
          <p:nvPr/>
        </p:nvSpPr>
        <p:spPr>
          <a:xfrm>
            <a:off x="1545431" y="2815590"/>
            <a:ext cx="337089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内错角相等，两直线平行</a:t>
            </a:r>
          </a:p>
        </p:txBody>
      </p:sp>
      <p:sp>
        <p:nvSpPr>
          <p:cNvPr id="21547" name="Rectangle 43"/>
          <p:cNvSpPr/>
          <p:nvPr/>
        </p:nvSpPr>
        <p:spPr>
          <a:xfrm>
            <a:off x="5457349" y="2292191"/>
            <a:ext cx="83010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</a:p>
        </p:txBody>
      </p:sp>
      <p:sp>
        <p:nvSpPr>
          <p:cNvPr id="21548" name="Rectangle 44"/>
          <p:cNvSpPr/>
          <p:nvPr/>
        </p:nvSpPr>
        <p:spPr>
          <a:xfrm>
            <a:off x="2039302" y="3405663"/>
            <a:ext cx="110966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</a:p>
        </p:txBody>
      </p:sp>
      <p:sp>
        <p:nvSpPr>
          <p:cNvPr id="22566" name="Text Box 45"/>
          <p:cNvSpPr txBox="1"/>
          <p:nvPr/>
        </p:nvSpPr>
        <p:spPr>
          <a:xfrm>
            <a:off x="1386840" y="4054555"/>
            <a:ext cx="373856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同旁内角互补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两直线平行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3" grpId="0"/>
      <p:bldP spid="4" grpId="0"/>
      <p:bldP spid="27" grpId="0"/>
      <p:bldP spid="20481" grpId="0"/>
      <p:bldP spid="20482" grpId="0"/>
      <p:bldP spid="21545" grpId="0"/>
      <p:bldP spid="21546" grpId="0"/>
      <p:bldP spid="21547" grpId="0"/>
      <p:bldP spid="21548" grpId="0"/>
      <p:bldP spid="225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8"/>
          <p:cNvSpPr>
            <a:spLocks noGrp="1"/>
          </p:cNvSpPr>
          <p:nvPr/>
        </p:nvSpPr>
        <p:spPr>
          <a:xfrm>
            <a:off x="271701" y="367665"/>
            <a:ext cx="5829300" cy="86201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/>
          <a:lstStyle/>
          <a:p>
            <a:pPr marL="257175" indent="-257175" eaLnBrk="0" hangingPunct="0">
              <a:lnSpc>
                <a:spcPct val="140000"/>
              </a:lnSpc>
            </a:pP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如图，已知∠</a:t>
            </a: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 ∠</a:t>
            </a:r>
            <a:r>
              <a:rPr lang="en-US" altLang="zh-CN" sz="21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平分∠</a:t>
            </a:r>
            <a:r>
              <a:rPr lang="en-US" altLang="zh-CN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你能判断那两条直线平行？请说明理由？</a:t>
            </a:r>
          </a:p>
        </p:txBody>
      </p:sp>
      <p:grpSp>
        <p:nvGrpSpPr>
          <p:cNvPr id="21506" name="Group 19"/>
          <p:cNvGrpSpPr/>
          <p:nvPr/>
        </p:nvGrpSpPr>
        <p:grpSpPr>
          <a:xfrm>
            <a:off x="6196013" y="1861661"/>
            <a:ext cx="2696527" cy="1832134"/>
            <a:chOff x="0" y="0"/>
            <a:chExt cx="5664" cy="3847"/>
          </a:xfrm>
        </p:grpSpPr>
        <p:grpSp>
          <p:nvGrpSpPr>
            <p:cNvPr id="21507" name="Group 20"/>
            <p:cNvGrpSpPr/>
            <p:nvPr/>
          </p:nvGrpSpPr>
          <p:grpSpPr>
            <a:xfrm>
              <a:off x="0" y="0"/>
              <a:ext cx="5664" cy="3847"/>
              <a:chOff x="0" y="0"/>
              <a:chExt cx="5664" cy="3847"/>
            </a:xfrm>
          </p:grpSpPr>
          <p:grpSp>
            <p:nvGrpSpPr>
              <p:cNvPr id="21508" name="Group 21"/>
              <p:cNvGrpSpPr/>
              <p:nvPr/>
            </p:nvGrpSpPr>
            <p:grpSpPr>
              <a:xfrm>
                <a:off x="0" y="0"/>
                <a:ext cx="5664" cy="3847"/>
                <a:chOff x="0" y="0"/>
                <a:chExt cx="5664" cy="3847"/>
              </a:xfrm>
            </p:grpSpPr>
            <p:grpSp>
              <p:nvGrpSpPr>
                <p:cNvPr id="21509" name="Group 22"/>
                <p:cNvGrpSpPr/>
                <p:nvPr/>
              </p:nvGrpSpPr>
              <p:grpSpPr>
                <a:xfrm>
                  <a:off x="0" y="0"/>
                  <a:ext cx="5664" cy="3847"/>
                  <a:chOff x="0" y="0"/>
                  <a:chExt cx="5664" cy="3847"/>
                </a:xfrm>
              </p:grpSpPr>
              <p:grpSp>
                <p:nvGrpSpPr>
                  <p:cNvPr id="21510" name="Group 23"/>
                  <p:cNvGrpSpPr/>
                  <p:nvPr/>
                </p:nvGrpSpPr>
                <p:grpSpPr>
                  <a:xfrm>
                    <a:off x="0" y="0"/>
                    <a:ext cx="5664" cy="3847"/>
                    <a:chOff x="0" y="0"/>
                    <a:chExt cx="5664" cy="3847"/>
                  </a:xfrm>
                </p:grpSpPr>
                <p:sp>
                  <p:nvSpPr>
                    <p:cNvPr id="21511" name="AutoShape 24"/>
                    <p:cNvSpPr/>
                    <p:nvPr/>
                  </p:nvSpPr>
                  <p:spPr>
                    <a:xfrm rot="10800000">
                      <a:off x="451" y="348"/>
                      <a:ext cx="4762" cy="28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5400" y="21600"/>
                        </a:cxn>
                        <a:cxn ang="0">
                          <a:pos x="16200" y="21600"/>
                        </a:cxn>
                        <a:cxn ang="0">
                          <a:pos x="21600" y="0"/>
                        </a:cxn>
                      </a:cxnLst>
                      <a:rect l="0" t="0" r="0" b="0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3175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512" name="Text Box 25"/>
                    <p:cNvSpPr txBox="1"/>
                    <p:nvPr/>
                  </p:nvSpPr>
                  <p:spPr>
                    <a:xfrm>
                      <a:off x="932" y="2503"/>
                      <a:ext cx="567" cy="872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anchor="t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zh-CN" sz="21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p:txBody>
                </p:sp>
                <p:sp>
                  <p:nvSpPr>
                    <p:cNvPr id="21513" name="Text Box 26"/>
                    <p:cNvSpPr txBox="1"/>
                    <p:nvPr/>
                  </p:nvSpPr>
                  <p:spPr>
                    <a:xfrm>
                      <a:off x="3035" y="184"/>
                      <a:ext cx="683" cy="776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anchor="t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</a:p>
                  </p:txBody>
                </p:sp>
                <p:sp>
                  <p:nvSpPr>
                    <p:cNvPr id="21514" name="Text Box 27"/>
                    <p:cNvSpPr txBox="1"/>
                    <p:nvPr/>
                  </p:nvSpPr>
                  <p:spPr>
                    <a:xfrm>
                      <a:off x="0" y="3071"/>
                      <a:ext cx="680" cy="776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anchor="t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</a:t>
                      </a:r>
                    </a:p>
                  </p:txBody>
                </p:sp>
                <p:sp>
                  <p:nvSpPr>
                    <p:cNvPr id="21515" name="Text Box 28"/>
                    <p:cNvSpPr txBox="1"/>
                    <p:nvPr/>
                  </p:nvSpPr>
                  <p:spPr>
                    <a:xfrm>
                      <a:off x="4869" y="3051"/>
                      <a:ext cx="795" cy="776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anchor="t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</a:t>
                      </a:r>
                    </a:p>
                  </p:txBody>
                </p:sp>
                <p:sp>
                  <p:nvSpPr>
                    <p:cNvPr id="21516" name="Text Box 29"/>
                    <p:cNvSpPr txBox="1"/>
                    <p:nvPr/>
                  </p:nvSpPr>
                  <p:spPr>
                    <a:xfrm>
                      <a:off x="3891" y="0"/>
                      <a:ext cx="792" cy="776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anchor="t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</a:t>
                      </a:r>
                    </a:p>
                  </p:txBody>
                </p:sp>
                <p:sp>
                  <p:nvSpPr>
                    <p:cNvPr id="21517" name="Text Box 30"/>
                    <p:cNvSpPr txBox="1"/>
                    <p:nvPr/>
                  </p:nvSpPr>
                  <p:spPr>
                    <a:xfrm>
                      <a:off x="899" y="37"/>
                      <a:ext cx="908" cy="776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 anchor="t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</a:t>
                      </a:r>
                    </a:p>
                  </p:txBody>
                </p:sp>
              </p:grpSp>
              <p:sp>
                <p:nvSpPr>
                  <p:cNvPr id="21518" name="Line 31"/>
                  <p:cNvSpPr/>
                  <p:nvPr/>
                </p:nvSpPr>
                <p:spPr>
                  <a:xfrm flipV="1">
                    <a:off x="421" y="353"/>
                    <a:ext cx="3628" cy="2835"/>
                  </a:xfrm>
                  <a:prstGeom prst="line">
                    <a:avLst/>
                  </a:prstGeom>
                  <a:ln w="31750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1519" name="Text Box 32"/>
                <p:cNvSpPr txBox="1"/>
                <p:nvPr/>
              </p:nvSpPr>
              <p:spPr>
                <a:xfrm rot="19397377">
                  <a:off x="570" y="2676"/>
                  <a:ext cx="568" cy="64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zh-CN" altLang="en-US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）</a:t>
                  </a:r>
                </a:p>
              </p:txBody>
            </p:sp>
          </p:grpSp>
          <p:sp>
            <p:nvSpPr>
              <p:cNvPr id="21520" name="Text Box 33"/>
              <p:cNvSpPr txBox="1"/>
              <p:nvPr/>
            </p:nvSpPr>
            <p:spPr>
              <a:xfrm rot="18436068">
                <a:off x="287" y="2440"/>
                <a:ext cx="908" cy="64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en-US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）</a:t>
                </a:r>
              </a:p>
            </p:txBody>
          </p:sp>
          <p:sp>
            <p:nvSpPr>
              <p:cNvPr id="21521" name="Text Box 34"/>
              <p:cNvSpPr txBox="1"/>
              <p:nvPr/>
            </p:nvSpPr>
            <p:spPr>
              <a:xfrm>
                <a:off x="587" y="2068"/>
                <a:ext cx="568" cy="87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100"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</p:grpSp>
        <p:sp>
          <p:nvSpPr>
            <p:cNvPr id="21522" name="Text Box 35"/>
            <p:cNvSpPr txBox="1"/>
            <p:nvPr/>
          </p:nvSpPr>
          <p:spPr>
            <a:xfrm rot="19721191">
              <a:off x="3094" y="196"/>
              <a:ext cx="907" cy="64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</a:p>
          </p:txBody>
        </p:sp>
      </p:grpSp>
      <p:sp>
        <p:nvSpPr>
          <p:cNvPr id="23588" name="Text Box 36"/>
          <p:cNvSpPr txBox="1"/>
          <p:nvPr/>
        </p:nvSpPr>
        <p:spPr>
          <a:xfrm>
            <a:off x="675085" y="1489472"/>
            <a:ext cx="3078956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</a:t>
            </a:r>
            <a:r>
              <a:rPr lang="zh-CN" altLang="en-US" sz="2100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en-US" altLang="zh-CN" sz="2100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23589" name="Text Box 37"/>
          <p:cNvSpPr txBox="1"/>
          <p:nvPr/>
        </p:nvSpPr>
        <p:spPr>
          <a:xfrm>
            <a:off x="544830" y="1866900"/>
            <a:ext cx="5124450" cy="281511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理由：</a:t>
            </a:r>
          </a:p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∵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平分∠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DAB</a:t>
            </a: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（已知）</a:t>
            </a:r>
          </a:p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∴∠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（角平分线定义）</a:t>
            </a:r>
          </a:p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又∵∠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10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（已知）</a:t>
            </a:r>
          </a:p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∴∠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（等量代换）</a:t>
            </a:r>
          </a:p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∴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i="1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en-US" altLang="zh-CN" sz="210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 </a:t>
            </a: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内错角相等，两直线平行</a:t>
            </a:r>
            <a:r>
              <a:rPr lang="en-US" altLang="zh-CN" sz="210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endParaRPr lang="zh-CN" altLang="en-US" sz="2100" dirty="0">
              <a:solidFill>
                <a:srgbClr val="F8081F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23588" grpId="0"/>
      <p:bldP spid="235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05255" y="170234"/>
            <a:ext cx="979646" cy="43767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24593" name="Text Box 5"/>
          <p:cNvSpPr txBox="1"/>
          <p:nvPr/>
        </p:nvSpPr>
        <p:spPr>
          <a:xfrm>
            <a:off x="240507" y="535782"/>
            <a:ext cx="5512594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同位角、内错角、同旁内角的结构特征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:</a:t>
            </a:r>
          </a:p>
        </p:txBody>
      </p:sp>
      <p:sp>
        <p:nvSpPr>
          <p:cNvPr id="24594" name="TextBox 19"/>
          <p:cNvSpPr txBox="1"/>
          <p:nvPr/>
        </p:nvSpPr>
        <p:spPr>
          <a:xfrm>
            <a:off x="479823" y="1558528"/>
            <a:ext cx="152995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三线八角</a:t>
            </a:r>
          </a:p>
        </p:txBody>
      </p:sp>
      <p:sp>
        <p:nvSpPr>
          <p:cNvPr id="13" name="左大括号 12"/>
          <p:cNvSpPr/>
          <p:nvPr/>
        </p:nvSpPr>
        <p:spPr bwMode="auto">
          <a:xfrm>
            <a:off x="1659732" y="1237060"/>
            <a:ext cx="254794" cy="1026319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68580" tIns="34290" rIns="68580" bIns="34290"/>
          <a:lstStyle/>
          <a:p>
            <a:pPr lvl="0" fontAlgn="base">
              <a:buNone/>
            </a:pPr>
            <a:endParaRPr lang="zh-CN" altLang="en-US" sz="1800" noProof="1">
              <a:solidFill>
                <a:srgbClr val="969696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" name="TextBox 22"/>
          <p:cNvSpPr txBox="1"/>
          <p:nvPr/>
        </p:nvSpPr>
        <p:spPr>
          <a:xfrm>
            <a:off x="1927622" y="1129903"/>
            <a:ext cx="311348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同位角      “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”型</a:t>
            </a:r>
          </a:p>
        </p:txBody>
      </p:sp>
      <p:sp>
        <p:nvSpPr>
          <p:cNvPr id="16" name="TextBox 23"/>
          <p:cNvSpPr txBox="1"/>
          <p:nvPr/>
        </p:nvSpPr>
        <p:spPr>
          <a:xfrm>
            <a:off x="1914526" y="1562100"/>
            <a:ext cx="312658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内错角      “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Z</a:t>
            </a:r>
            <a:r>
              <a:rPr lang="zh-CN" altLang="en-US" sz="21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”型</a:t>
            </a:r>
          </a:p>
        </p:txBody>
      </p:sp>
      <p:sp>
        <p:nvSpPr>
          <p:cNvPr id="17" name="TextBox 24"/>
          <p:cNvSpPr txBox="1"/>
          <p:nvPr/>
        </p:nvSpPr>
        <p:spPr>
          <a:xfrm>
            <a:off x="1914526" y="2047875"/>
            <a:ext cx="339328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同旁内角    “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4593" grpId="0"/>
      <p:bldP spid="24594" grpId="0"/>
      <p:bldP spid="13" grpId="0" animBg="1"/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8"/>
          <p:cNvSpPr txBox="1"/>
          <p:nvPr/>
        </p:nvSpPr>
        <p:spPr>
          <a:xfrm>
            <a:off x="352425" y="681037"/>
            <a:ext cx="4302919" cy="425768"/>
          </a:xfrm>
          <a:prstGeom prst="rect">
            <a:avLst/>
          </a:prstGeom>
          <a:noFill/>
          <a:ln w="9525">
            <a:noFill/>
          </a:ln>
        </p:spPr>
        <p:txBody>
          <a:bodyPr wrap="square" lIns="67628" tIns="35243" rIns="67628" bIns="35243" anchor="t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判定两条直线平行的方法</a:t>
            </a:r>
            <a:endParaRPr lang="zh-CN" altLang="en-US" sz="2100" u="sng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27671" name="表格 27670"/>
          <p:cNvGraphicFramePr/>
          <p:nvPr/>
        </p:nvGraphicFramePr>
        <p:xfrm>
          <a:off x="442913" y="1199674"/>
          <a:ext cx="6112669" cy="2584609"/>
        </p:xfrm>
        <a:graphic>
          <a:graphicData uri="http://schemas.openxmlformats.org/drawingml/2006/table">
            <a:tbl>
              <a:tblPr/>
              <a:tblGrid>
                <a:gridCol w="2202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52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文字叙述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符号语言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图形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081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zh-CN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</a:t>
                      </a:r>
                      <a:r>
                        <a:rPr lang="zh-CN" altLang="zh-CN" sz="1800" u="sng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  </a:t>
                      </a:r>
                      <a:r>
                        <a:rPr lang="zh-CN" altLang="en-US" sz="1800" u="sng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</a:t>
                      </a:r>
                      <a:r>
                        <a:rPr lang="zh-CN" alt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相等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∵</a:t>
                      </a:r>
                      <a:r>
                        <a:rPr lang="zh-CN" altLang="en-US" sz="1800" u="sng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        </a:t>
                      </a: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已知</a:t>
                      </a: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</a:p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</a:t>
                      </a:r>
                      <a:r>
                        <a:rPr lang="en-US" altLang="x-none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∴</a:t>
                      </a:r>
                      <a:r>
                        <a:rPr lang="en-US" altLang="zh-CN" sz="1800" b="1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  <a:r>
                        <a:rPr lang="en-US" altLang="zh-CN" sz="1800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∥</a:t>
                      </a:r>
                      <a:r>
                        <a:rPr lang="en-US" altLang="zh-CN" sz="1800" b="1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zh-CN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136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________</a:t>
                      </a:r>
                      <a:r>
                        <a:rPr lang="zh-CN" alt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相等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两直线平行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∵ </a:t>
                      </a:r>
                      <a:r>
                        <a:rPr lang="zh-CN" altLang="en-US" sz="1800" u="sng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       </a:t>
                      </a: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已知</a:t>
                      </a: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</a:p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</a:t>
                      </a:r>
                      <a:r>
                        <a:rPr lang="en-US" altLang="x-none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∴</a:t>
                      </a:r>
                      <a:r>
                        <a:rPr lang="en-US" altLang="zh-CN" sz="1800" b="1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  <a:r>
                        <a:rPr lang="en-US" altLang="zh-CN" sz="1800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∥</a:t>
                      </a:r>
                      <a:r>
                        <a:rPr lang="en-US" altLang="zh-CN" sz="1800" b="1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86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</a:t>
                      </a: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_________</a:t>
                      </a:r>
                      <a:r>
                        <a:rPr lang="zh-CN" alt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互补 </a:t>
                      </a:r>
                      <a:r>
                        <a:rPr lang="zh-CN" altLang="en-US" sz="1800" b="1" u="sng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    </a:t>
                      </a:r>
                      <a:endParaRPr lang="zh-CN" altLang="en-US" sz="1800" b="1" dirty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lvl="0" indent="0"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1800" b="1" dirty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两直线平行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∵ </a:t>
                      </a:r>
                      <a:r>
                        <a:rPr lang="zh-CN" altLang="en-US" sz="1800" u="sng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                      </a:t>
                      </a: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(</a:t>
                      </a: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已知</a:t>
                      </a:r>
                      <a:r>
                        <a:rPr lang="en-US" altLang="zh-CN" sz="180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)</a:t>
                      </a:r>
                    </a:p>
                    <a:p>
                      <a:pPr marL="0" lvl="0" indent="0">
                        <a:buNone/>
                      </a:pPr>
                      <a:r>
                        <a:rPr lang="zh-CN" altLang="en-US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∴</a:t>
                      </a:r>
                      <a:r>
                        <a:rPr lang="en-US" altLang="zh-CN" sz="1800" b="1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  <a:r>
                        <a:rPr lang="en-US" altLang="zh-CN" sz="1800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∥</a:t>
                      </a:r>
                      <a:r>
                        <a:rPr lang="en-US" altLang="zh-CN" sz="1800" b="1" i="1" err="1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403" name="Rectangle 19"/>
          <p:cNvSpPr/>
          <p:nvPr/>
        </p:nvSpPr>
        <p:spPr>
          <a:xfrm>
            <a:off x="983932" y="1547337"/>
            <a:ext cx="835806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同位角</a:t>
            </a:r>
          </a:p>
        </p:txBody>
      </p:sp>
      <p:sp>
        <p:nvSpPr>
          <p:cNvPr id="16404" name="Rectangle 20"/>
          <p:cNvSpPr/>
          <p:nvPr/>
        </p:nvSpPr>
        <p:spPr>
          <a:xfrm>
            <a:off x="938451" y="2207419"/>
            <a:ext cx="835806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内错角</a:t>
            </a:r>
            <a:endParaRPr lang="zh-CN" altLang="en-US" sz="1800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405" name="Rectangle 21"/>
          <p:cNvSpPr/>
          <p:nvPr/>
        </p:nvSpPr>
        <p:spPr>
          <a:xfrm>
            <a:off x="902970" y="2960371"/>
            <a:ext cx="1068241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同旁内角</a:t>
            </a:r>
            <a:endParaRPr lang="zh-CN" altLang="en-US" sz="1800" dirty="0">
              <a:solidFill>
                <a:srgbClr val="FF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406" name="Rectangle 22"/>
          <p:cNvSpPr/>
          <p:nvPr/>
        </p:nvSpPr>
        <p:spPr>
          <a:xfrm>
            <a:off x="3279458" y="1589723"/>
            <a:ext cx="952024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18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1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18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1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6407" name="Rectangle 23"/>
          <p:cNvSpPr/>
          <p:nvPr/>
        </p:nvSpPr>
        <p:spPr>
          <a:xfrm>
            <a:off x="3316605" y="2232184"/>
            <a:ext cx="952024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18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1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18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=∠2</a:t>
            </a:r>
          </a:p>
        </p:txBody>
      </p:sp>
      <p:sp>
        <p:nvSpPr>
          <p:cNvPr id="16408" name="Rectangle 24"/>
          <p:cNvSpPr/>
          <p:nvPr/>
        </p:nvSpPr>
        <p:spPr>
          <a:xfrm>
            <a:off x="2945845" y="2893219"/>
            <a:ext cx="1653540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zh-CN" altLang="en-US" sz="1800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1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18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+∠</a:t>
            </a:r>
            <a:r>
              <a:rPr lang="en-US" altLang="zh-CN" sz="1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18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18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</a:t>
            </a:r>
          </a:p>
        </p:txBody>
      </p:sp>
      <p:sp>
        <p:nvSpPr>
          <p:cNvPr id="23560" name="Line 25"/>
          <p:cNvSpPr/>
          <p:nvPr/>
        </p:nvSpPr>
        <p:spPr>
          <a:xfrm>
            <a:off x="5324475" y="2609850"/>
            <a:ext cx="1143000" cy="0"/>
          </a:xfrm>
          <a:prstGeom prst="line">
            <a:avLst/>
          </a:prstGeom>
          <a:ln w="38100" cap="flat" cmpd="sng">
            <a:solidFill>
              <a:srgbClr val="6666F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1" name="Line 26"/>
          <p:cNvSpPr/>
          <p:nvPr/>
        </p:nvSpPr>
        <p:spPr>
          <a:xfrm>
            <a:off x="5324475" y="3181350"/>
            <a:ext cx="1143000" cy="0"/>
          </a:xfrm>
          <a:prstGeom prst="line">
            <a:avLst/>
          </a:prstGeom>
          <a:ln w="38100" cap="flat" cmpd="sng">
            <a:solidFill>
              <a:srgbClr val="6666F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2" name="Line 27"/>
          <p:cNvSpPr/>
          <p:nvPr/>
        </p:nvSpPr>
        <p:spPr>
          <a:xfrm>
            <a:off x="5380435" y="1907382"/>
            <a:ext cx="810815" cy="1835944"/>
          </a:xfrm>
          <a:prstGeom prst="line">
            <a:avLst/>
          </a:prstGeom>
          <a:ln w="38100" cap="flat" cmpd="sng">
            <a:solidFill>
              <a:srgbClr val="6666FF"/>
            </a:solidFill>
            <a:prstDash val="solid"/>
            <a:bevel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3" name="Text Box 28"/>
          <p:cNvSpPr txBox="1"/>
          <p:nvPr/>
        </p:nvSpPr>
        <p:spPr>
          <a:xfrm>
            <a:off x="6215063" y="2128838"/>
            <a:ext cx="251460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en-US" altLang="zh-CN" sz="1800" b="1" i="1">
                <a:solidFill>
                  <a:srgbClr val="66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3564" name="Text Box 29"/>
          <p:cNvSpPr txBox="1"/>
          <p:nvPr/>
        </p:nvSpPr>
        <p:spPr>
          <a:xfrm>
            <a:off x="6238875" y="3181351"/>
            <a:ext cx="251460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en-US" altLang="zh-CN" sz="1800" b="1" i="1">
                <a:solidFill>
                  <a:srgbClr val="66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3565" name="Text Box 30"/>
          <p:cNvSpPr txBox="1"/>
          <p:nvPr/>
        </p:nvSpPr>
        <p:spPr>
          <a:xfrm>
            <a:off x="5381626" y="1524001"/>
            <a:ext cx="241092" cy="3462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en-US" altLang="zh-CN" sz="1800" b="1" i="1">
                <a:solidFill>
                  <a:srgbClr val="6666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3566" name="Arc 31"/>
          <p:cNvSpPr/>
          <p:nvPr/>
        </p:nvSpPr>
        <p:spPr>
          <a:xfrm rot="4582656">
            <a:off x="5656660" y="2444354"/>
            <a:ext cx="189309" cy="189309"/>
          </a:xfrm>
          <a:custGeom>
            <a:avLst/>
            <a:gdLst/>
            <a:ahLst/>
            <a:cxnLst>
              <a:cxn ang="0">
                <a:pos x="2846" y="32316"/>
              </a:cxn>
              <a:cxn ang="0">
                <a:pos x="0" y="21600"/>
              </a:cxn>
              <a:cxn ang="0">
                <a:pos x="21600" y="0"/>
              </a:cxn>
              <a:cxn ang="0">
                <a:pos x="42634" y="16688"/>
              </a:cxn>
              <a:cxn ang="0">
                <a:pos x="2846" y="32316"/>
              </a:cxn>
              <a:cxn ang="0">
                <a:pos x="0" y="21600"/>
              </a:cxn>
              <a:cxn ang="0">
                <a:pos x="21600" y="0"/>
              </a:cxn>
              <a:cxn ang="0">
                <a:pos x="42634" y="16688"/>
              </a:cxn>
              <a:cxn ang="0">
                <a:pos x="21600" y="21600"/>
              </a:cxn>
            </a:cxnLst>
            <a:rect l="0" t="0" r="0" b="0"/>
            <a:pathLst>
              <a:path w="42634" h="32317" fill="none">
                <a:moveTo>
                  <a:pt x="2846" y="32316"/>
                </a:moveTo>
                <a:cubicBezTo>
                  <a:pt x="981" y="29053"/>
                  <a:pt x="0" y="253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637" y="-1"/>
                  <a:pt x="40352" y="6914"/>
                  <a:pt x="42634" y="16688"/>
                </a:cubicBezTo>
              </a:path>
              <a:path w="42634" h="32317" stroke="0">
                <a:moveTo>
                  <a:pt x="2846" y="32316"/>
                </a:moveTo>
                <a:cubicBezTo>
                  <a:pt x="981" y="29053"/>
                  <a:pt x="0" y="2535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1637" y="-1"/>
                  <a:pt x="40352" y="6914"/>
                  <a:pt x="42634" y="16688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3567" name="Arc 32"/>
          <p:cNvSpPr/>
          <p:nvPr/>
        </p:nvSpPr>
        <p:spPr>
          <a:xfrm>
            <a:off x="5553075" y="2607469"/>
            <a:ext cx="197644" cy="173831"/>
          </a:xfrm>
          <a:custGeom>
            <a:avLst/>
            <a:gdLst/>
            <a:ahLst/>
            <a:cxnLst>
              <a:cxn ang="0">
                <a:pos x="22067" y="21593"/>
              </a:cxn>
              <a:cxn ang="0">
                <a:pos x="21554" y="21600"/>
              </a:cxn>
              <a:cxn ang="0">
                <a:pos x="0" y="1411"/>
              </a:cxn>
              <a:cxn ang="0">
                <a:pos x="22067" y="21593"/>
              </a:cxn>
              <a:cxn ang="0">
                <a:pos x="21554" y="21600"/>
              </a:cxn>
              <a:cxn ang="0">
                <a:pos x="0" y="1411"/>
              </a:cxn>
              <a:cxn ang="0">
                <a:pos x="21554" y="0"/>
              </a:cxn>
            </a:cxnLst>
            <a:rect l="0" t="0" r="0" b="0"/>
            <a:pathLst>
              <a:path w="22068" h="21600" fill="none">
                <a:moveTo>
                  <a:pt x="22067" y="21593"/>
                </a:moveTo>
                <a:cubicBezTo>
                  <a:pt x="21896" y="21597"/>
                  <a:pt x="21725" y="21599"/>
                  <a:pt x="21554" y="21600"/>
                </a:cubicBezTo>
                <a:cubicBezTo>
                  <a:pt x="10172" y="21600"/>
                  <a:pt x="744" y="12768"/>
                  <a:pt x="0" y="1411"/>
                </a:cubicBezTo>
              </a:path>
              <a:path w="22068" h="21600" stroke="0">
                <a:moveTo>
                  <a:pt x="22067" y="21593"/>
                </a:moveTo>
                <a:cubicBezTo>
                  <a:pt x="21896" y="21597"/>
                  <a:pt x="21725" y="21599"/>
                  <a:pt x="21554" y="21600"/>
                </a:cubicBezTo>
                <a:cubicBezTo>
                  <a:pt x="10172" y="21600"/>
                  <a:pt x="744" y="12768"/>
                  <a:pt x="0" y="1411"/>
                </a:cubicBezTo>
                <a:lnTo>
                  <a:pt x="21554" y="0"/>
                </a:lnTo>
                <a:close/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3568" name="Arc 33"/>
          <p:cNvSpPr/>
          <p:nvPr/>
        </p:nvSpPr>
        <p:spPr>
          <a:xfrm rot="4582656">
            <a:off x="5897166" y="3015854"/>
            <a:ext cx="159544" cy="164306"/>
          </a:xfrm>
          <a:custGeom>
            <a:avLst/>
            <a:gdLst/>
            <a:ahLst/>
            <a:cxnLst>
              <a:cxn ang="0">
                <a:pos x="7489" y="37953"/>
              </a:cxn>
              <a:cxn ang="0">
                <a:pos x="0" y="21600"/>
              </a:cxn>
              <a:cxn ang="0">
                <a:pos x="21600" y="0"/>
              </a:cxn>
              <a:cxn ang="0">
                <a:pos x="36699" y="6153"/>
              </a:cxn>
              <a:cxn ang="0">
                <a:pos x="7489" y="37953"/>
              </a:cxn>
              <a:cxn ang="0">
                <a:pos x="0" y="21600"/>
              </a:cxn>
              <a:cxn ang="0">
                <a:pos x="21600" y="0"/>
              </a:cxn>
              <a:cxn ang="0">
                <a:pos x="36699" y="6153"/>
              </a:cxn>
              <a:cxn ang="0">
                <a:pos x="21600" y="21600"/>
              </a:cxn>
            </a:cxnLst>
            <a:rect l="0" t="0" r="0" b="0"/>
            <a:pathLst>
              <a:path w="36699" h="37954" fill="none">
                <a:moveTo>
                  <a:pt x="7489" y="37953"/>
                </a:moveTo>
                <a:cubicBezTo>
                  <a:pt x="2733" y="33850"/>
                  <a:pt x="0" y="2788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243" y="-1"/>
                  <a:pt x="32663" y="2208"/>
                  <a:pt x="36699" y="6153"/>
                </a:cubicBezTo>
              </a:path>
              <a:path w="36699" h="37954" stroke="0">
                <a:moveTo>
                  <a:pt x="7489" y="37953"/>
                </a:moveTo>
                <a:cubicBezTo>
                  <a:pt x="2733" y="33850"/>
                  <a:pt x="0" y="2788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243" y="-1"/>
                  <a:pt x="32663" y="2208"/>
                  <a:pt x="36699" y="6153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3569" name="Text Box 34"/>
          <p:cNvSpPr txBox="1"/>
          <p:nvPr/>
        </p:nvSpPr>
        <p:spPr>
          <a:xfrm>
            <a:off x="5662612" y="2064544"/>
            <a:ext cx="252413" cy="34290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en-US" altLang="zh-CN" sz="18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23570" name="Arc 35"/>
          <p:cNvSpPr/>
          <p:nvPr/>
        </p:nvSpPr>
        <p:spPr>
          <a:xfrm rot="4582656">
            <a:off x="5740003" y="2599135"/>
            <a:ext cx="157163" cy="190500"/>
          </a:xfrm>
          <a:custGeom>
            <a:avLst/>
            <a:gdLst/>
            <a:ahLst/>
            <a:cxnLst>
              <a:cxn ang="0">
                <a:pos x="2348" y="0"/>
              </a:cxn>
              <a:cxn ang="0">
                <a:pos x="21045" y="16608"/>
              </a:cxn>
              <a:cxn ang="0">
                <a:pos x="2348" y="0"/>
              </a:cxn>
              <a:cxn ang="0">
                <a:pos x="21045" y="16608"/>
              </a:cxn>
              <a:cxn ang="0">
                <a:pos x="0" y="21472"/>
              </a:cxn>
            </a:cxnLst>
            <a:rect l="0" t="0" r="0" b="0"/>
            <a:pathLst>
              <a:path w="21045" h="21472" fill="none">
                <a:moveTo>
                  <a:pt x="2348" y="0"/>
                </a:moveTo>
                <a:cubicBezTo>
                  <a:pt x="11478" y="998"/>
                  <a:pt x="18977" y="7660"/>
                  <a:pt x="21045" y="16608"/>
                </a:cubicBezTo>
              </a:path>
              <a:path w="21045" h="21472" stroke="0">
                <a:moveTo>
                  <a:pt x="2348" y="0"/>
                </a:moveTo>
                <a:cubicBezTo>
                  <a:pt x="11478" y="998"/>
                  <a:pt x="18977" y="7660"/>
                  <a:pt x="21045" y="16608"/>
                </a:cubicBezTo>
                <a:lnTo>
                  <a:pt x="0" y="21472"/>
                </a:lnTo>
                <a:close/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3571" name="Text Box 36"/>
          <p:cNvSpPr txBox="1"/>
          <p:nvPr/>
        </p:nvSpPr>
        <p:spPr>
          <a:xfrm>
            <a:off x="6010275" y="2803922"/>
            <a:ext cx="252413" cy="34290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en-US" altLang="zh-CN" sz="18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23572" name="Text Box 37"/>
          <p:cNvSpPr txBox="1"/>
          <p:nvPr/>
        </p:nvSpPr>
        <p:spPr>
          <a:xfrm>
            <a:off x="5834062" y="2518172"/>
            <a:ext cx="252413" cy="34290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en-US" altLang="zh-CN" sz="18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23573" name="Text Box 38"/>
          <p:cNvSpPr txBox="1"/>
          <p:nvPr/>
        </p:nvSpPr>
        <p:spPr>
          <a:xfrm>
            <a:off x="5324475" y="2518172"/>
            <a:ext cx="252413" cy="34290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/>
            <a:r>
              <a:rPr lang="en-US" altLang="zh-CN" sz="18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16403" grpId="0"/>
      <p:bldP spid="16404" grpId="0"/>
      <p:bldP spid="16405" grpId="0"/>
      <p:bldP spid="16406" grpId="0"/>
      <p:bldP spid="16407" grpId="0"/>
      <p:bldP spid="164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云形标注 6"/>
          <p:cNvSpPr/>
          <p:nvPr/>
        </p:nvSpPr>
        <p:spPr>
          <a:xfrm>
            <a:off x="5120640" y="515779"/>
            <a:ext cx="2240756" cy="1310164"/>
          </a:xfrm>
          <a:prstGeom prst="cloudCallout">
            <a:avLst>
              <a:gd name="adj1" fmla="val -115441"/>
              <a:gd name="adj2" fmla="val 21246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还有其他的判定方法吗？</a:t>
            </a:r>
          </a:p>
        </p:txBody>
      </p:sp>
      <p:pic>
        <p:nvPicPr>
          <p:cNvPr id="2" name="图片 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6690" y="112395"/>
            <a:ext cx="1318260" cy="583883"/>
          </a:xfrm>
          <a:prstGeom prst="rect">
            <a:avLst/>
          </a:prstGeom>
        </p:spPr>
      </p:pic>
      <p:sp>
        <p:nvSpPr>
          <p:cNvPr id="7178" name="Text Box 2"/>
          <p:cNvSpPr txBox="1"/>
          <p:nvPr/>
        </p:nvSpPr>
        <p:spPr>
          <a:xfrm>
            <a:off x="530067" y="928688"/>
            <a:ext cx="2905601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判断两直线平行的方法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zh-CN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0067" y="1865472"/>
            <a:ext cx="5950744" cy="1264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76200" dir="2700000" algn="tl" rotWithShape="0">
              <a:srgbClr val="FFC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方法</a:t>
            </a:r>
            <a:r>
              <a:rPr lang="en-US" altLang="zh-CN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：定义（</a:t>
            </a:r>
            <a:r>
              <a:rPr lang="zh-CN" altLang="en-US" sz="2100" b="1" dirty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很少用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</a:p>
          <a:p>
            <a:pPr algn="l"/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方法</a:t>
            </a:r>
            <a:r>
              <a:rPr lang="en-US" altLang="zh-CN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：同位角相等，两直线平行（</a:t>
            </a:r>
            <a:r>
              <a:rPr lang="zh-CN" altLang="en-US" sz="2100" b="1" dirty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经常用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）；</a:t>
            </a:r>
          </a:p>
          <a:p>
            <a:pPr algn="l"/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方法</a:t>
            </a:r>
            <a:r>
              <a:rPr lang="en-US" altLang="zh-CN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：平行于同一条直线的两直线平行（</a:t>
            </a:r>
            <a:r>
              <a:rPr lang="zh-CN" altLang="en-US" sz="2100" b="1" dirty="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偶尔用</a:t>
            </a:r>
            <a:r>
              <a:rPr lang="zh-CN" altLang="en-US" sz="21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178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7"/>
          <p:cNvSpPr txBox="1"/>
          <p:nvPr/>
        </p:nvSpPr>
        <p:spPr>
          <a:xfrm>
            <a:off x="1134666" y="2257663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34" name="Text Box 9"/>
          <p:cNvSpPr txBox="1"/>
          <p:nvPr/>
        </p:nvSpPr>
        <p:spPr>
          <a:xfrm>
            <a:off x="3257550" y="1428988"/>
            <a:ext cx="285750" cy="3464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4647486" y="531257"/>
            <a:ext cx="1674019" cy="39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342900" eaLnBrk="0" hangingPunct="0">
              <a:defRPr/>
            </a:pPr>
            <a:r>
              <a:rPr lang="zh-CN" altLang="en-US" sz="2100" b="1" u="sng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内错角</a:t>
            </a:r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4485799" y="1005364"/>
            <a:ext cx="3111341" cy="103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342900" eaLnBrk="0" hangingPunct="0">
              <a:lnSpc>
                <a:spcPct val="150000"/>
              </a:lnSpc>
              <a:defRPr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、它们在被截直线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42900" eaLnBrk="0" hangingPunct="0">
              <a:lnSpc>
                <a:spcPct val="150000"/>
              </a:lnSpc>
              <a:defRPr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 .</a:t>
            </a:r>
          </a:p>
        </p:txBody>
      </p:sp>
      <p:sp>
        <p:nvSpPr>
          <p:cNvPr id="60" name="Text Box 35"/>
          <p:cNvSpPr txBox="1">
            <a:spLocks noChangeArrowheads="1"/>
          </p:cNvSpPr>
          <p:nvPr/>
        </p:nvSpPr>
        <p:spPr bwMode="auto">
          <a:xfrm>
            <a:off x="4454605" y="2028825"/>
            <a:ext cx="2366963" cy="103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342900" eaLnBrk="0" hangingPunct="0">
              <a:lnSpc>
                <a:spcPct val="150000"/>
              </a:lnSpc>
              <a:defRPr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、在截线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</a:p>
          <a:p>
            <a:pPr defTabSz="342900" eaLnBrk="0" hangingPunct="0">
              <a:lnSpc>
                <a:spcPct val="150000"/>
              </a:lnSpc>
              <a:defRPr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___________.</a:t>
            </a:r>
          </a:p>
        </p:txBody>
      </p:sp>
      <p:sp>
        <p:nvSpPr>
          <p:cNvPr id="81" name="Text Box 60"/>
          <p:cNvSpPr txBox="1">
            <a:spLocks noChangeArrowheads="1"/>
          </p:cNvSpPr>
          <p:nvPr/>
        </p:nvSpPr>
        <p:spPr bwMode="auto">
          <a:xfrm>
            <a:off x="703898" y="3803333"/>
            <a:ext cx="5151596" cy="908209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342900">
              <a:lnSpc>
                <a:spcPct val="130000"/>
              </a:lnSpc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我们把具有∠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这种位置关系的角叫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内错角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2" name="Rectangle 49"/>
          <p:cNvSpPr>
            <a:spLocks noChangeArrowheads="1"/>
          </p:cNvSpPr>
          <p:nvPr/>
        </p:nvSpPr>
        <p:spPr bwMode="auto">
          <a:xfrm>
            <a:off x="4912519" y="2536507"/>
            <a:ext cx="1593056" cy="391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两侧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交错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3" name="Rectangle 48"/>
          <p:cNvSpPr/>
          <p:nvPr/>
        </p:nvSpPr>
        <p:spPr>
          <a:xfrm>
            <a:off x="5220177" y="1612582"/>
            <a:ext cx="142541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 eaLnBrk="0" hangingPunct="0">
              <a:buClr>
                <a:srgbClr val="000000"/>
              </a:buClr>
            </a:pP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之间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之内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8209" name="Group 2"/>
          <p:cNvGrpSpPr/>
          <p:nvPr/>
        </p:nvGrpSpPr>
        <p:grpSpPr>
          <a:xfrm>
            <a:off x="656987" y="1362552"/>
            <a:ext cx="3277791" cy="1070372"/>
            <a:chOff x="905" y="913"/>
            <a:chExt cx="2753" cy="899"/>
          </a:xfrm>
        </p:grpSpPr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1209" y="1251"/>
              <a:ext cx="2449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905" y="913"/>
              <a:ext cx="306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342900" eaLnBrk="0" hangingPunct="0">
                <a:defRPr/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3269" y="1463"/>
              <a:ext cx="306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342900" eaLnBrk="0" hangingPunct="0">
                <a:defRPr/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8210" name="Group 6"/>
          <p:cNvGrpSpPr/>
          <p:nvPr/>
        </p:nvGrpSpPr>
        <p:grpSpPr>
          <a:xfrm>
            <a:off x="967741" y="3131823"/>
            <a:ext cx="3274220" cy="498873"/>
            <a:chOff x="1166" y="2399"/>
            <a:chExt cx="2750" cy="419"/>
          </a:xfrm>
        </p:grpSpPr>
        <p:sp>
          <p:nvSpPr>
            <p:cNvPr id="35" name="Line 7"/>
            <p:cNvSpPr>
              <a:spLocks noChangeShapeType="1"/>
            </p:cNvSpPr>
            <p:nvPr/>
          </p:nvSpPr>
          <p:spPr bwMode="auto">
            <a:xfrm flipV="1">
              <a:off x="1463" y="2399"/>
              <a:ext cx="2359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1166" y="2469"/>
              <a:ext cx="306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342900" eaLnBrk="0" hangingPunct="0">
                <a:defRPr/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7" name="Text Box 9"/>
            <p:cNvSpPr txBox="1">
              <a:spLocks noChangeArrowheads="1"/>
            </p:cNvSpPr>
            <p:nvPr/>
          </p:nvSpPr>
          <p:spPr bwMode="auto">
            <a:xfrm>
              <a:off x="3598" y="2434"/>
              <a:ext cx="318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342900" eaLnBrk="0" hangingPunct="0">
                <a:defRPr/>
              </a:pPr>
              <a:r>
                <a:rPr lang="en-US" altLang="zh-CN" sz="21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8211" name="Group 10"/>
          <p:cNvGrpSpPr/>
          <p:nvPr/>
        </p:nvGrpSpPr>
        <p:grpSpPr>
          <a:xfrm>
            <a:off x="1638063" y="923211"/>
            <a:ext cx="1247776" cy="3076576"/>
            <a:chOff x="1729" y="544"/>
            <a:chExt cx="1048" cy="2584"/>
          </a:xfrm>
        </p:grpSpPr>
        <p:sp>
          <p:nvSpPr>
            <p:cNvPr id="41" name="Line 11"/>
            <p:cNvSpPr>
              <a:spLocks noChangeShapeType="1"/>
            </p:cNvSpPr>
            <p:nvPr/>
          </p:nvSpPr>
          <p:spPr bwMode="auto">
            <a:xfrm>
              <a:off x="2031" y="718"/>
              <a:ext cx="741" cy="2292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1729" y="544"/>
              <a:ext cx="306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342900" eaLnBrk="0" hangingPunct="0">
                <a:defRPr/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2471" y="2779"/>
              <a:ext cx="306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342900" eaLnBrk="0" hangingPunct="0">
                <a:defRPr/>
              </a:pPr>
              <a:r>
                <a:rPr lang="en-US" altLang="zh-CN" sz="21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</p:grpSp>
      <p:grpSp>
        <p:nvGrpSpPr>
          <p:cNvPr id="8212" name="Group 15"/>
          <p:cNvGrpSpPr/>
          <p:nvPr/>
        </p:nvGrpSpPr>
        <p:grpSpPr>
          <a:xfrm>
            <a:off x="1840469" y="1605439"/>
            <a:ext cx="375047" cy="369094"/>
            <a:chOff x="1899" y="1117"/>
            <a:chExt cx="315" cy="310"/>
          </a:xfrm>
        </p:grpSpPr>
        <p:sp>
          <p:nvSpPr>
            <p:cNvPr id="45" name="Arc 16"/>
            <p:cNvSpPr/>
            <p:nvPr/>
          </p:nvSpPr>
          <p:spPr bwMode="auto">
            <a:xfrm rot="10800000" flipV="1">
              <a:off x="2076" y="1326"/>
              <a:ext cx="138" cy="9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916"/>
                <a:gd name="T1" fmla="*/ 0 h 22084"/>
                <a:gd name="T2" fmla="*/ 21916 w 21916"/>
                <a:gd name="T3" fmla="*/ 21361 h 22084"/>
                <a:gd name="T4" fmla="*/ 0 w 21916"/>
                <a:gd name="T5" fmla="*/ 21600 h 22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6" h="22084" fill="none" extrusionOk="0">
                  <a:moveTo>
                    <a:pt x="-1" y="0"/>
                  </a:moveTo>
                  <a:cubicBezTo>
                    <a:pt x="11837" y="0"/>
                    <a:pt x="21469" y="9527"/>
                    <a:pt x="21598" y="21364"/>
                  </a:cubicBezTo>
                </a:path>
                <a:path w="21916" h="22084" stroke="0" extrusionOk="0">
                  <a:moveTo>
                    <a:pt x="-1" y="0"/>
                  </a:moveTo>
                  <a:cubicBezTo>
                    <a:pt x="11837" y="0"/>
                    <a:pt x="21469" y="9527"/>
                    <a:pt x="21598" y="2136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 Box 17"/>
            <p:cNvSpPr txBox="1">
              <a:spLocks noChangeArrowheads="1"/>
            </p:cNvSpPr>
            <p:nvPr/>
          </p:nvSpPr>
          <p:spPr bwMode="auto">
            <a:xfrm>
              <a:off x="1899" y="1117"/>
              <a:ext cx="25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342900" eaLnBrk="0" hangingPunct="0">
                <a:defRPr/>
              </a:pPr>
              <a:r>
                <a:rPr lang="en-US" altLang="zh-CN" sz="1800" b="1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8213" name="Group 18"/>
          <p:cNvGrpSpPr/>
          <p:nvPr/>
        </p:nvGrpSpPr>
        <p:grpSpPr>
          <a:xfrm>
            <a:off x="2502458" y="3083006"/>
            <a:ext cx="300038" cy="709612"/>
            <a:chOff x="2455" y="2358"/>
            <a:chExt cx="252" cy="596"/>
          </a:xfrm>
        </p:grpSpPr>
        <p:sp>
          <p:nvSpPr>
            <p:cNvPr id="48" name="Arc 19"/>
            <p:cNvSpPr/>
            <p:nvPr/>
          </p:nvSpPr>
          <p:spPr bwMode="auto">
            <a:xfrm rot="19955951">
              <a:off x="2496" y="2358"/>
              <a:ext cx="180" cy="318"/>
            </a:xfrm>
            <a:custGeom>
              <a:avLst/>
              <a:gdLst>
                <a:gd name="G0" fmla="+- 21446 0 0"/>
                <a:gd name="G1" fmla="+- 0 0 0"/>
                <a:gd name="G2" fmla="+- 21600 0 0"/>
                <a:gd name="T0" fmla="*/ 19302 w 21446"/>
                <a:gd name="T1" fmla="*/ 21651 h 21651"/>
                <a:gd name="T2" fmla="*/ 0 w 21446"/>
                <a:gd name="T3" fmla="*/ 4085 h 21651"/>
                <a:gd name="T4" fmla="*/ 21446 w 21446"/>
                <a:gd name="T5" fmla="*/ 0 h 2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46" h="21651" fill="none" extrusionOk="0">
                  <a:moveTo>
                    <a:pt x="19317" y="21494"/>
                  </a:moveTo>
                  <a:cubicBezTo>
                    <a:pt x="9789" y="20551"/>
                    <a:pt x="2019" y="13447"/>
                    <a:pt x="228" y="4041"/>
                  </a:cubicBezTo>
                </a:path>
                <a:path w="21446" h="21651" stroke="0" extrusionOk="0">
                  <a:moveTo>
                    <a:pt x="19317" y="21494"/>
                  </a:moveTo>
                  <a:cubicBezTo>
                    <a:pt x="9789" y="20551"/>
                    <a:pt x="2019" y="13447"/>
                    <a:pt x="228" y="4041"/>
                  </a:cubicBezTo>
                  <a:lnTo>
                    <a:pt x="21446" y="0"/>
                  </a:lnTo>
                  <a:close/>
                </a:path>
              </a:pathLst>
            </a:custGeom>
            <a:noFill/>
            <a:ln w="9525">
              <a:solidFill>
                <a:srgbClr val="33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 Box 20"/>
            <p:cNvSpPr txBox="1">
              <a:spLocks noChangeArrowheads="1"/>
            </p:cNvSpPr>
            <p:nvPr/>
          </p:nvSpPr>
          <p:spPr bwMode="auto">
            <a:xfrm>
              <a:off x="2455" y="2644"/>
              <a:ext cx="25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342900" eaLnBrk="0" hangingPunct="0">
                <a:defRPr/>
              </a:pPr>
              <a:r>
                <a:rPr lang="en-US" altLang="zh-CN" sz="1800" b="1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</p:grpSp>
      <p:grpSp>
        <p:nvGrpSpPr>
          <p:cNvPr id="50" name="Group 21"/>
          <p:cNvGrpSpPr/>
          <p:nvPr/>
        </p:nvGrpSpPr>
        <p:grpSpPr>
          <a:xfrm>
            <a:off x="2266713" y="2140030"/>
            <a:ext cx="501254" cy="1126331"/>
            <a:chOff x="2257" y="1566"/>
            <a:chExt cx="421" cy="946"/>
          </a:xfrm>
        </p:grpSpPr>
        <p:grpSp>
          <p:nvGrpSpPr>
            <p:cNvPr id="8242" name="Group 22"/>
            <p:cNvGrpSpPr/>
            <p:nvPr/>
          </p:nvGrpSpPr>
          <p:grpSpPr>
            <a:xfrm>
              <a:off x="2257" y="2155"/>
              <a:ext cx="315" cy="357"/>
              <a:chOff x="2257" y="2155"/>
              <a:chExt cx="315" cy="357"/>
            </a:xfrm>
          </p:grpSpPr>
          <p:sp>
            <p:nvSpPr>
              <p:cNvPr id="55" name="Arc 23"/>
              <p:cNvSpPr/>
              <p:nvPr/>
            </p:nvSpPr>
            <p:spPr bwMode="auto">
              <a:xfrm rot="10800000" flipV="1">
                <a:off x="2436" y="2370"/>
                <a:ext cx="136" cy="1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3730"/>
                  <a:gd name="T2" fmla="*/ 18105 w 21600"/>
                  <a:gd name="T3" fmla="*/ 32775 h 33730"/>
                  <a:gd name="T4" fmla="*/ 0 w 21600"/>
                  <a:gd name="T5" fmla="*/ 21600 h 33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373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607"/>
                      <a:pt x="20485" y="29535"/>
                      <a:pt x="18380" y="32945"/>
                    </a:cubicBezTo>
                  </a:path>
                  <a:path w="21600" h="3373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607"/>
                      <a:pt x="20485" y="29535"/>
                      <a:pt x="18380" y="3294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33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3429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Text Box 24"/>
              <p:cNvSpPr txBox="1">
                <a:spLocks noChangeArrowheads="1"/>
              </p:cNvSpPr>
              <p:nvPr/>
            </p:nvSpPr>
            <p:spPr bwMode="auto">
              <a:xfrm>
                <a:off x="2257" y="2155"/>
                <a:ext cx="252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defTabSz="342900" eaLnBrk="0" hangingPunct="0">
                  <a:defRPr/>
                </a:pPr>
                <a:r>
                  <a:rPr lang="en-US" altLang="zh-CN" sz="1800" b="1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</p:grpSp>
        <p:grpSp>
          <p:nvGrpSpPr>
            <p:cNvPr id="8243" name="Group 25"/>
            <p:cNvGrpSpPr/>
            <p:nvPr/>
          </p:nvGrpSpPr>
          <p:grpSpPr>
            <a:xfrm>
              <a:off x="2329" y="1566"/>
              <a:ext cx="349" cy="457"/>
              <a:chOff x="2329" y="1566"/>
              <a:chExt cx="349" cy="457"/>
            </a:xfrm>
          </p:grpSpPr>
          <p:sp>
            <p:nvSpPr>
              <p:cNvPr id="53" name="Arc 26"/>
              <p:cNvSpPr/>
              <p:nvPr/>
            </p:nvSpPr>
            <p:spPr bwMode="auto">
              <a:xfrm rot="4408924">
                <a:off x="2346" y="1549"/>
                <a:ext cx="127" cy="161"/>
              </a:xfrm>
              <a:custGeom>
                <a:avLst/>
                <a:gdLst>
                  <a:gd name="G0" fmla="+- 8540 0 0"/>
                  <a:gd name="G1" fmla="+- 21599 0 0"/>
                  <a:gd name="G2" fmla="+- 21600 0 0"/>
                  <a:gd name="T0" fmla="*/ 0 w 30140"/>
                  <a:gd name="T1" fmla="*/ 1743 h 25382"/>
                  <a:gd name="T2" fmla="*/ 29890 w 30140"/>
                  <a:gd name="T3" fmla="*/ 25382 h 25382"/>
                  <a:gd name="T4" fmla="*/ 8540 w 30140"/>
                  <a:gd name="T5" fmla="*/ 21599 h 25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140" h="25382" fill="none" extrusionOk="0">
                    <a:moveTo>
                      <a:pt x="6" y="1757"/>
                    </a:moveTo>
                    <a:cubicBezTo>
                      <a:pt x="2702" y="598"/>
                      <a:pt x="5605" y="-1"/>
                      <a:pt x="8540" y="0"/>
                    </a:cubicBezTo>
                    <a:cubicBezTo>
                      <a:pt x="20469" y="0"/>
                      <a:pt x="30140" y="9670"/>
                      <a:pt x="30140" y="21599"/>
                    </a:cubicBezTo>
                    <a:cubicBezTo>
                      <a:pt x="30140" y="22862"/>
                      <a:pt x="30029" y="24123"/>
                      <a:pt x="29808" y="25367"/>
                    </a:cubicBezTo>
                  </a:path>
                  <a:path w="30140" h="25382" stroke="0" extrusionOk="0">
                    <a:moveTo>
                      <a:pt x="6" y="1757"/>
                    </a:moveTo>
                    <a:cubicBezTo>
                      <a:pt x="2702" y="598"/>
                      <a:pt x="5605" y="-1"/>
                      <a:pt x="8540" y="0"/>
                    </a:cubicBezTo>
                    <a:cubicBezTo>
                      <a:pt x="20469" y="0"/>
                      <a:pt x="30140" y="9670"/>
                      <a:pt x="30140" y="21599"/>
                    </a:cubicBezTo>
                    <a:cubicBezTo>
                      <a:pt x="30140" y="22862"/>
                      <a:pt x="30029" y="24123"/>
                      <a:pt x="29808" y="25367"/>
                    </a:cubicBezTo>
                    <a:lnTo>
                      <a:pt x="8540" y="21599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3429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Text Box 27"/>
              <p:cNvSpPr txBox="1">
                <a:spLocks noChangeArrowheads="1"/>
              </p:cNvSpPr>
              <p:nvPr/>
            </p:nvSpPr>
            <p:spPr bwMode="auto">
              <a:xfrm>
                <a:off x="2426" y="1713"/>
                <a:ext cx="252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defTabSz="342900" eaLnBrk="0" hangingPunct="0">
                  <a:defRPr/>
                </a:pPr>
                <a:r>
                  <a:rPr lang="en-US" altLang="zh-CN" sz="1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</p:grpSp>
      <p:sp>
        <p:nvSpPr>
          <p:cNvPr id="61" name="Arc 37"/>
          <p:cNvSpPr/>
          <p:nvPr/>
        </p:nvSpPr>
        <p:spPr bwMode="auto">
          <a:xfrm>
            <a:off x="2201227" y="1825705"/>
            <a:ext cx="214313" cy="214313"/>
          </a:xfrm>
          <a:custGeom>
            <a:avLst/>
            <a:gdLst>
              <a:gd name="G0" fmla="+- 0 0 0"/>
              <a:gd name="G1" fmla="+- 21361 0 0"/>
              <a:gd name="G2" fmla="+- 21600 0 0"/>
              <a:gd name="T0" fmla="*/ 0 w 21479"/>
              <a:gd name="T1" fmla="*/ 0 h 21361"/>
              <a:gd name="T2" fmla="*/ 21479 w 21479"/>
              <a:gd name="T3" fmla="*/ 21361 h 21361"/>
              <a:gd name="T4" fmla="*/ 0 w 21479"/>
              <a:gd name="T5" fmla="*/ 21361 h 21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79" h="21361" fill="none" extrusionOk="0">
                <a:moveTo>
                  <a:pt x="-1" y="-238"/>
                </a:moveTo>
                <a:cubicBezTo>
                  <a:pt x="11929" y="-238"/>
                  <a:pt x="21599" y="9432"/>
                  <a:pt x="21599" y="21360"/>
                </a:cubicBezTo>
              </a:path>
              <a:path w="21479" h="21361" stroke="0" extrusionOk="0">
                <a:moveTo>
                  <a:pt x="-1" y="-238"/>
                </a:moveTo>
                <a:cubicBezTo>
                  <a:pt x="11929" y="-238"/>
                  <a:pt x="21599" y="9432"/>
                  <a:pt x="21599" y="21360"/>
                </a:cubicBezTo>
                <a:lnTo>
                  <a:pt x="0" y="2136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 Box 38"/>
          <p:cNvSpPr txBox="1">
            <a:spLocks noChangeArrowheads="1"/>
          </p:cNvSpPr>
          <p:nvPr/>
        </p:nvSpPr>
        <p:spPr bwMode="auto">
          <a:xfrm>
            <a:off x="2372678" y="1523287"/>
            <a:ext cx="255985" cy="346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342900" eaLnBrk="0" hangingPunct="0">
              <a:defRPr/>
            </a:pPr>
            <a:r>
              <a:rPr lang="en-US" altLang="zh-C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8221" name="Group 39"/>
          <p:cNvGrpSpPr/>
          <p:nvPr/>
        </p:nvGrpSpPr>
        <p:grpSpPr>
          <a:xfrm>
            <a:off x="2733435" y="3224686"/>
            <a:ext cx="419099" cy="533400"/>
            <a:chOff x="2649" y="2477"/>
            <a:chExt cx="352" cy="448"/>
          </a:xfrm>
        </p:grpSpPr>
        <p:sp>
          <p:nvSpPr>
            <p:cNvPr id="64" name="Arc 40"/>
            <p:cNvSpPr/>
            <p:nvPr/>
          </p:nvSpPr>
          <p:spPr bwMode="auto">
            <a:xfrm rot="4408924">
              <a:off x="2667" y="2459"/>
              <a:ext cx="126" cy="161"/>
            </a:xfrm>
            <a:custGeom>
              <a:avLst/>
              <a:gdLst>
                <a:gd name="G0" fmla="+- 10773 0 0"/>
                <a:gd name="G1" fmla="+- 21600 0 0"/>
                <a:gd name="G2" fmla="+- 21600 0 0"/>
                <a:gd name="T0" fmla="*/ 0 w 32373"/>
                <a:gd name="T1" fmla="*/ 2688 h 25382"/>
                <a:gd name="T2" fmla="*/ 32321 w 32373"/>
                <a:gd name="T3" fmla="*/ 25382 h 25382"/>
                <a:gd name="T4" fmla="*/ 10773 w 32373"/>
                <a:gd name="T5" fmla="*/ 21600 h 25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73" h="25382" fill="none" extrusionOk="0">
                  <a:moveTo>
                    <a:pt x="81" y="2831"/>
                  </a:moveTo>
                  <a:cubicBezTo>
                    <a:pt x="3339" y="975"/>
                    <a:pt x="7024" y="-1"/>
                    <a:pt x="10773" y="0"/>
                  </a:cubicBezTo>
                  <a:cubicBezTo>
                    <a:pt x="22702" y="0"/>
                    <a:pt x="32373" y="9670"/>
                    <a:pt x="32373" y="21600"/>
                  </a:cubicBezTo>
                  <a:cubicBezTo>
                    <a:pt x="32373" y="22851"/>
                    <a:pt x="32264" y="24101"/>
                    <a:pt x="32047" y="25334"/>
                  </a:cubicBezTo>
                </a:path>
                <a:path w="32373" h="25382" stroke="0" extrusionOk="0">
                  <a:moveTo>
                    <a:pt x="81" y="2831"/>
                  </a:moveTo>
                  <a:cubicBezTo>
                    <a:pt x="3339" y="975"/>
                    <a:pt x="7024" y="-1"/>
                    <a:pt x="10773" y="0"/>
                  </a:cubicBezTo>
                  <a:cubicBezTo>
                    <a:pt x="22702" y="0"/>
                    <a:pt x="32373" y="9670"/>
                    <a:pt x="32373" y="21600"/>
                  </a:cubicBezTo>
                  <a:cubicBezTo>
                    <a:pt x="32373" y="22851"/>
                    <a:pt x="32264" y="24101"/>
                    <a:pt x="32047" y="25334"/>
                  </a:cubicBezTo>
                  <a:lnTo>
                    <a:pt x="1077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 Box 41"/>
            <p:cNvSpPr txBox="1">
              <a:spLocks noChangeArrowheads="1"/>
            </p:cNvSpPr>
            <p:nvPr/>
          </p:nvSpPr>
          <p:spPr bwMode="auto">
            <a:xfrm>
              <a:off x="2749" y="2615"/>
              <a:ext cx="25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342900" eaLnBrk="0" hangingPunct="0">
                <a:defRPr/>
              </a:pPr>
              <a:r>
                <a:rPr lang="en-US" altLang="zh-CN" sz="1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</p:grpSp>
      <p:sp>
        <p:nvSpPr>
          <p:cNvPr id="66" name="Arc 42"/>
          <p:cNvSpPr/>
          <p:nvPr/>
        </p:nvSpPr>
        <p:spPr bwMode="auto">
          <a:xfrm rot="10181612">
            <a:off x="2065497" y="1940005"/>
            <a:ext cx="269081" cy="350044"/>
          </a:xfrm>
          <a:custGeom>
            <a:avLst/>
            <a:gdLst>
              <a:gd name="G0" fmla="+- 0 0 0"/>
              <a:gd name="G1" fmla="+- 21476 0 0"/>
              <a:gd name="G2" fmla="+- 21600 0 0"/>
              <a:gd name="T0" fmla="*/ 0 w 21599"/>
              <a:gd name="T1" fmla="*/ 0 h 23385"/>
              <a:gd name="T2" fmla="*/ 21789 w 21599"/>
              <a:gd name="T3" fmla="*/ 23385 h 23385"/>
              <a:gd name="T4" fmla="*/ 0 w 21599"/>
              <a:gd name="T5" fmla="*/ 21476 h 23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3385" fill="none" extrusionOk="0">
                <a:moveTo>
                  <a:pt x="-1" y="-123"/>
                </a:moveTo>
                <a:cubicBezTo>
                  <a:pt x="11928" y="-123"/>
                  <a:pt x="21599" y="9547"/>
                  <a:pt x="21599" y="21476"/>
                </a:cubicBezTo>
                <a:cubicBezTo>
                  <a:pt x="21599" y="22105"/>
                  <a:pt x="21571" y="22734"/>
                  <a:pt x="21516" y="23361"/>
                </a:cubicBezTo>
              </a:path>
              <a:path w="21599" h="23385" stroke="0" extrusionOk="0">
                <a:moveTo>
                  <a:pt x="-1" y="-123"/>
                </a:moveTo>
                <a:cubicBezTo>
                  <a:pt x="11928" y="-123"/>
                  <a:pt x="21599" y="9547"/>
                  <a:pt x="21599" y="21476"/>
                </a:cubicBezTo>
                <a:cubicBezTo>
                  <a:pt x="21599" y="22105"/>
                  <a:pt x="21571" y="22734"/>
                  <a:pt x="21516" y="23361"/>
                </a:cubicBezTo>
                <a:lnTo>
                  <a:pt x="0" y="2147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7" name="Group 43"/>
          <p:cNvGrpSpPr/>
          <p:nvPr/>
        </p:nvGrpSpPr>
        <p:grpSpPr>
          <a:xfrm>
            <a:off x="1961912" y="1940005"/>
            <a:ext cx="1007269" cy="1293019"/>
            <a:chOff x="2001" y="1398"/>
            <a:chExt cx="846" cy="1086"/>
          </a:xfrm>
        </p:grpSpPr>
        <p:sp>
          <p:nvSpPr>
            <p:cNvPr id="68" name="Arc 44"/>
            <p:cNvSpPr/>
            <p:nvPr/>
          </p:nvSpPr>
          <p:spPr bwMode="auto">
            <a:xfrm>
              <a:off x="2592" y="2304"/>
              <a:ext cx="180" cy="180"/>
            </a:xfrm>
            <a:custGeom>
              <a:avLst/>
              <a:gdLst>
                <a:gd name="G0" fmla="+- 0 0 0"/>
                <a:gd name="G1" fmla="+- 21361 0 0"/>
                <a:gd name="G2" fmla="+- 21600 0 0"/>
                <a:gd name="T0" fmla="*/ 0 w 21361"/>
                <a:gd name="T1" fmla="*/ 0 h 21361"/>
                <a:gd name="T2" fmla="*/ 21361 w 21361"/>
                <a:gd name="T3" fmla="*/ 21361 h 21361"/>
                <a:gd name="T4" fmla="*/ 0 w 21361"/>
                <a:gd name="T5" fmla="*/ 21361 h 2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61" h="21361" fill="none" extrusionOk="0">
                  <a:moveTo>
                    <a:pt x="-1" y="-238"/>
                  </a:moveTo>
                  <a:cubicBezTo>
                    <a:pt x="11929" y="-238"/>
                    <a:pt x="21599" y="9432"/>
                    <a:pt x="21599" y="21360"/>
                  </a:cubicBezTo>
                </a:path>
                <a:path w="21361" h="21361" stroke="0" extrusionOk="0">
                  <a:moveTo>
                    <a:pt x="-1" y="-238"/>
                  </a:moveTo>
                  <a:cubicBezTo>
                    <a:pt x="11929" y="-238"/>
                    <a:pt x="21599" y="9432"/>
                    <a:pt x="21599" y="21360"/>
                  </a:cubicBezTo>
                  <a:lnTo>
                    <a:pt x="0" y="2136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 Box 45"/>
            <p:cNvSpPr txBox="1">
              <a:spLocks noChangeArrowheads="1"/>
            </p:cNvSpPr>
            <p:nvPr/>
          </p:nvSpPr>
          <p:spPr bwMode="auto">
            <a:xfrm>
              <a:off x="2001" y="1622"/>
              <a:ext cx="18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342900" eaLnBrk="0" hangingPunct="0">
                <a:defRPr/>
              </a:pPr>
              <a:r>
                <a:rPr lang="en-US" altLang="zh-CN" sz="1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70" name="Text Box 46"/>
            <p:cNvSpPr txBox="1">
              <a:spLocks noChangeArrowheads="1"/>
            </p:cNvSpPr>
            <p:nvPr/>
          </p:nvSpPr>
          <p:spPr bwMode="auto">
            <a:xfrm>
              <a:off x="2595" y="2133"/>
              <a:ext cx="252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342900" eaLnBrk="0" hangingPunct="0">
                <a:defRPr/>
              </a:pPr>
              <a:r>
                <a:rPr lang="en-US" altLang="zh-CN" sz="1800" b="1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1" name="Arc 47"/>
            <p:cNvSpPr/>
            <p:nvPr/>
          </p:nvSpPr>
          <p:spPr bwMode="auto">
            <a:xfrm rot="10181612">
              <a:off x="2094" y="1398"/>
              <a:ext cx="226" cy="288"/>
            </a:xfrm>
            <a:custGeom>
              <a:avLst/>
              <a:gdLst>
                <a:gd name="G0" fmla="+- 0 0 0"/>
                <a:gd name="G1" fmla="+- 21476 0 0"/>
                <a:gd name="G2" fmla="+- 21600 0 0"/>
                <a:gd name="T0" fmla="*/ 0 w 21599"/>
                <a:gd name="T1" fmla="*/ 0 h 22908"/>
                <a:gd name="T2" fmla="*/ 21789 w 21599"/>
                <a:gd name="T3" fmla="*/ 22908 h 22908"/>
                <a:gd name="T4" fmla="*/ 0 w 21599"/>
                <a:gd name="T5" fmla="*/ 21476 h 2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2908" fill="none" extrusionOk="0">
                  <a:moveTo>
                    <a:pt x="-1" y="-123"/>
                  </a:moveTo>
                  <a:cubicBezTo>
                    <a:pt x="11928" y="-123"/>
                    <a:pt x="21599" y="9547"/>
                    <a:pt x="21599" y="21476"/>
                  </a:cubicBezTo>
                  <a:cubicBezTo>
                    <a:pt x="21599" y="21948"/>
                    <a:pt x="21583" y="22421"/>
                    <a:pt x="21552" y="22892"/>
                  </a:cubicBezTo>
                </a:path>
                <a:path w="21599" h="22908" stroke="0" extrusionOk="0">
                  <a:moveTo>
                    <a:pt x="-1" y="-123"/>
                  </a:moveTo>
                  <a:cubicBezTo>
                    <a:pt x="11928" y="-123"/>
                    <a:pt x="21599" y="9547"/>
                    <a:pt x="21599" y="21476"/>
                  </a:cubicBezTo>
                  <a:cubicBezTo>
                    <a:pt x="21599" y="21948"/>
                    <a:pt x="21583" y="22421"/>
                    <a:pt x="21552" y="22892"/>
                  </a:cubicBezTo>
                  <a:lnTo>
                    <a:pt x="0" y="2147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3" name="Group 50"/>
          <p:cNvGrpSpPr/>
          <p:nvPr/>
        </p:nvGrpSpPr>
        <p:grpSpPr>
          <a:xfrm>
            <a:off x="1017746" y="1767364"/>
            <a:ext cx="3138488" cy="1451372"/>
            <a:chOff x="1208" y="1253"/>
            <a:chExt cx="2636" cy="1219"/>
          </a:xfrm>
        </p:grpSpPr>
        <p:sp>
          <p:nvSpPr>
            <p:cNvPr id="74" name="Line 51"/>
            <p:cNvSpPr>
              <a:spLocks noChangeShapeType="1"/>
            </p:cNvSpPr>
            <p:nvPr/>
          </p:nvSpPr>
          <p:spPr bwMode="auto">
            <a:xfrm>
              <a:off x="1208" y="1253"/>
              <a:ext cx="1077" cy="22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Line 52"/>
            <p:cNvSpPr>
              <a:spLocks noChangeShapeType="1"/>
            </p:cNvSpPr>
            <p:nvPr/>
          </p:nvSpPr>
          <p:spPr bwMode="auto">
            <a:xfrm>
              <a:off x="2285" y="1480"/>
              <a:ext cx="340" cy="99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Line 53"/>
            <p:cNvSpPr>
              <a:spLocks noChangeShapeType="1"/>
            </p:cNvSpPr>
            <p:nvPr/>
          </p:nvSpPr>
          <p:spPr bwMode="auto">
            <a:xfrm flipV="1">
              <a:off x="2625" y="2387"/>
              <a:ext cx="1219" cy="8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7" name="Group 54"/>
          <p:cNvGrpSpPr/>
          <p:nvPr/>
        </p:nvGrpSpPr>
        <p:grpSpPr>
          <a:xfrm>
            <a:off x="1388031" y="2070974"/>
            <a:ext cx="2531269" cy="1282303"/>
            <a:chOff x="1519" y="1508"/>
            <a:chExt cx="2126" cy="1077"/>
          </a:xfrm>
        </p:grpSpPr>
        <p:sp>
          <p:nvSpPr>
            <p:cNvPr id="78" name="Line 55"/>
            <p:cNvSpPr>
              <a:spLocks noChangeShapeType="1"/>
            </p:cNvSpPr>
            <p:nvPr/>
          </p:nvSpPr>
          <p:spPr bwMode="auto">
            <a:xfrm flipH="1" flipV="1">
              <a:off x="2313" y="1508"/>
              <a:ext cx="1332" cy="28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Line 56"/>
            <p:cNvSpPr>
              <a:spLocks noChangeShapeType="1"/>
            </p:cNvSpPr>
            <p:nvPr/>
          </p:nvSpPr>
          <p:spPr bwMode="auto">
            <a:xfrm>
              <a:off x="2313" y="1508"/>
              <a:ext cx="312" cy="102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Line 57"/>
            <p:cNvSpPr>
              <a:spLocks noChangeShapeType="1"/>
            </p:cNvSpPr>
            <p:nvPr/>
          </p:nvSpPr>
          <p:spPr bwMode="auto">
            <a:xfrm flipH="1">
              <a:off x="1519" y="2528"/>
              <a:ext cx="1106" cy="57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云形标注 23"/>
          <p:cNvSpPr/>
          <p:nvPr/>
        </p:nvSpPr>
        <p:spPr>
          <a:xfrm>
            <a:off x="6321743" y="3218974"/>
            <a:ext cx="2240756" cy="1310164"/>
          </a:xfrm>
          <a:prstGeom prst="cloudCallout">
            <a:avLst>
              <a:gd name="adj1" fmla="val -126556"/>
              <a:gd name="adj2" fmla="val -656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在图中还有其他的内错角吗？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"/>
                                        <p:tgtEl>
                                          <p:spTgt spid="7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4" grpId="0"/>
      <p:bldP spid="58" grpId="0" bldLvl="0" animBg="1"/>
      <p:bldP spid="81" grpId="0" bldLvl="0" animBg="1"/>
      <p:bldP spid="72" grpId="0" bldLvl="0" animBg="1"/>
      <p:bldP spid="8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8"/>
          <p:cNvSpPr txBox="1"/>
          <p:nvPr/>
        </p:nvSpPr>
        <p:spPr>
          <a:xfrm>
            <a:off x="352902" y="343852"/>
            <a:ext cx="571261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变式图形：图中的∠</a:t>
            </a:r>
            <a:r>
              <a:rPr lang="zh-CN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zh-CN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都是内错角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6146" name="Text Box 19"/>
          <p:cNvSpPr txBox="1"/>
          <p:nvPr/>
        </p:nvSpPr>
        <p:spPr>
          <a:xfrm>
            <a:off x="610077" y="3050857"/>
            <a:ext cx="5718572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图形特征：在形如“</a:t>
            </a:r>
            <a:r>
              <a:rPr lang="zh-CN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Z</a:t>
            </a:r>
            <a:r>
              <a:rPr lang="zh-CN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的图形中有内错角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grpSp>
        <p:nvGrpSpPr>
          <p:cNvPr id="6147" name="Group 20"/>
          <p:cNvGrpSpPr/>
          <p:nvPr/>
        </p:nvGrpSpPr>
        <p:grpSpPr>
          <a:xfrm>
            <a:off x="1057990" y="1311832"/>
            <a:ext cx="5778579" cy="1345882"/>
            <a:chOff x="0" y="0"/>
            <a:chExt cx="12134" cy="2825"/>
          </a:xfrm>
        </p:grpSpPr>
        <p:sp>
          <p:nvSpPr>
            <p:cNvPr id="6148" name="Line 21"/>
            <p:cNvSpPr/>
            <p:nvPr/>
          </p:nvSpPr>
          <p:spPr>
            <a:xfrm flipV="1">
              <a:off x="0" y="18"/>
              <a:ext cx="1474" cy="90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Line 22"/>
            <p:cNvSpPr/>
            <p:nvPr/>
          </p:nvSpPr>
          <p:spPr>
            <a:xfrm flipH="1">
              <a:off x="454" y="18"/>
              <a:ext cx="1020" cy="2382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0" name="Line 23"/>
            <p:cNvSpPr/>
            <p:nvPr/>
          </p:nvSpPr>
          <p:spPr>
            <a:xfrm>
              <a:off x="440" y="2372"/>
              <a:ext cx="1701" cy="45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1" name="Line 24"/>
            <p:cNvSpPr/>
            <p:nvPr/>
          </p:nvSpPr>
          <p:spPr>
            <a:xfrm>
              <a:off x="3402" y="32"/>
              <a:ext cx="1588" cy="34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2" name="Line 25"/>
            <p:cNvSpPr/>
            <p:nvPr/>
          </p:nvSpPr>
          <p:spPr>
            <a:xfrm>
              <a:off x="3403" y="19"/>
              <a:ext cx="1247" cy="2155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3" name="Line 26"/>
            <p:cNvSpPr/>
            <p:nvPr/>
          </p:nvSpPr>
          <p:spPr>
            <a:xfrm flipH="1">
              <a:off x="3119" y="2174"/>
              <a:ext cx="1588" cy="56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4" name="Line 27"/>
            <p:cNvSpPr/>
            <p:nvPr/>
          </p:nvSpPr>
          <p:spPr>
            <a:xfrm flipV="1">
              <a:off x="6351" y="797"/>
              <a:ext cx="681" cy="170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5" name="Line 28"/>
            <p:cNvSpPr/>
            <p:nvPr/>
          </p:nvSpPr>
          <p:spPr>
            <a:xfrm>
              <a:off x="7031" y="812"/>
              <a:ext cx="907" cy="147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6" name="Line 29"/>
            <p:cNvSpPr/>
            <p:nvPr/>
          </p:nvSpPr>
          <p:spPr>
            <a:xfrm flipV="1">
              <a:off x="7938" y="18"/>
              <a:ext cx="340" cy="226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7" name="Line 30"/>
            <p:cNvSpPr/>
            <p:nvPr/>
          </p:nvSpPr>
          <p:spPr>
            <a:xfrm>
              <a:off x="9639" y="472"/>
              <a:ext cx="1" cy="2155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8" name="Line 31"/>
            <p:cNvSpPr/>
            <p:nvPr/>
          </p:nvSpPr>
          <p:spPr>
            <a:xfrm flipV="1">
              <a:off x="9639" y="699"/>
              <a:ext cx="1588" cy="192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9" name="Line 32"/>
            <p:cNvSpPr/>
            <p:nvPr/>
          </p:nvSpPr>
          <p:spPr>
            <a:xfrm>
              <a:off x="11227" y="699"/>
              <a:ext cx="907" cy="170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0" name="Arc 33"/>
            <p:cNvSpPr/>
            <p:nvPr/>
          </p:nvSpPr>
          <p:spPr>
            <a:xfrm rot="-4500000" flipH="1">
              <a:off x="1099" y="196"/>
              <a:ext cx="244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1" name="Arc 34"/>
            <p:cNvSpPr/>
            <p:nvPr/>
          </p:nvSpPr>
          <p:spPr>
            <a:xfrm rot="6600000" flipH="1">
              <a:off x="466" y="2119"/>
              <a:ext cx="244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2" name="Arc 35"/>
            <p:cNvSpPr/>
            <p:nvPr/>
          </p:nvSpPr>
          <p:spPr>
            <a:xfrm rot="-10620000" flipH="1">
              <a:off x="3531" y="0"/>
              <a:ext cx="244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3" name="Arc 36"/>
            <p:cNvSpPr/>
            <p:nvPr/>
          </p:nvSpPr>
          <p:spPr>
            <a:xfrm rot="-720000" flipH="1">
              <a:off x="4395" y="1980"/>
              <a:ext cx="244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4" name="Arc 37"/>
            <p:cNvSpPr/>
            <p:nvPr/>
          </p:nvSpPr>
          <p:spPr>
            <a:xfrm rot="2460000" flipH="1">
              <a:off x="7672" y="1768"/>
              <a:ext cx="244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5" name="Arc 38"/>
            <p:cNvSpPr/>
            <p:nvPr/>
          </p:nvSpPr>
          <p:spPr>
            <a:xfrm rot="-7200000" flipH="1">
              <a:off x="6966" y="880"/>
              <a:ext cx="244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6" name="Arc 39"/>
            <p:cNvSpPr/>
            <p:nvPr/>
          </p:nvSpPr>
          <p:spPr>
            <a:xfrm rot="5040000" flipH="1">
              <a:off x="9621" y="2079"/>
              <a:ext cx="244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7" name="Arc 40"/>
            <p:cNvSpPr/>
            <p:nvPr/>
          </p:nvSpPr>
          <p:spPr>
            <a:xfrm rot="-6480000" flipH="1">
              <a:off x="11160" y="738"/>
              <a:ext cx="244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0471" h="21062" fill="none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</a:path>
                <a:path w="20471" h="21062" stroke="0">
                  <a:moveTo>
                    <a:pt x="4791" y="0"/>
                  </a:moveTo>
                  <a:cubicBezTo>
                    <a:pt x="12129" y="1669"/>
                    <a:pt x="18069" y="7037"/>
                    <a:pt x="20470" y="14170"/>
                  </a:cubicBezTo>
                  <a:lnTo>
                    <a:pt x="0" y="21062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8" name="Text Box 41"/>
            <p:cNvSpPr txBox="1"/>
            <p:nvPr/>
          </p:nvSpPr>
          <p:spPr>
            <a:xfrm>
              <a:off x="740" y="141"/>
              <a:ext cx="630" cy="7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6169" name="Text Box 42"/>
            <p:cNvSpPr txBox="1"/>
            <p:nvPr/>
          </p:nvSpPr>
          <p:spPr>
            <a:xfrm>
              <a:off x="631" y="1781"/>
              <a:ext cx="630" cy="7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6170" name="Text Box 43"/>
            <p:cNvSpPr txBox="1"/>
            <p:nvPr/>
          </p:nvSpPr>
          <p:spPr>
            <a:xfrm>
              <a:off x="3652" y="30"/>
              <a:ext cx="630" cy="7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6171" name="Text Box 44"/>
            <p:cNvSpPr txBox="1"/>
            <p:nvPr/>
          </p:nvSpPr>
          <p:spPr>
            <a:xfrm>
              <a:off x="6816" y="1019"/>
              <a:ext cx="630" cy="7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6172" name="Text Box 45"/>
            <p:cNvSpPr txBox="1"/>
            <p:nvPr/>
          </p:nvSpPr>
          <p:spPr>
            <a:xfrm>
              <a:off x="9556" y="1499"/>
              <a:ext cx="630" cy="7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6173" name="Text Box 46"/>
            <p:cNvSpPr txBox="1"/>
            <p:nvPr/>
          </p:nvSpPr>
          <p:spPr>
            <a:xfrm>
              <a:off x="3924" y="1698"/>
              <a:ext cx="630" cy="7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6174" name="Text Box 47"/>
            <p:cNvSpPr txBox="1"/>
            <p:nvPr/>
          </p:nvSpPr>
          <p:spPr>
            <a:xfrm>
              <a:off x="7569" y="1190"/>
              <a:ext cx="630" cy="7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6175" name="Text Box 48"/>
            <p:cNvSpPr txBox="1"/>
            <p:nvPr/>
          </p:nvSpPr>
          <p:spPr>
            <a:xfrm>
              <a:off x="10973" y="893"/>
              <a:ext cx="630" cy="7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25"/>
          <p:cNvSpPr txBox="1"/>
          <p:nvPr/>
        </p:nvSpPr>
        <p:spPr>
          <a:xfrm>
            <a:off x="5176838" y="660322"/>
            <a:ext cx="1674019" cy="3929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ctr" eaLnBrk="0" hangingPunct="0"/>
            <a:r>
              <a:rPr lang="zh-CN" altLang="en-US" sz="2100" b="1" u="sng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同旁内角</a:t>
            </a:r>
            <a:endParaRPr lang="zh-CN" altLang="en-US" sz="2100" b="1" u="sng" dirty="0">
              <a:solidFill>
                <a:srgbClr val="00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36" name="Text Box 30"/>
          <p:cNvSpPr txBox="1"/>
          <p:nvPr/>
        </p:nvSpPr>
        <p:spPr>
          <a:xfrm>
            <a:off x="4439365" y="976789"/>
            <a:ext cx="3576161" cy="10377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、它们在两条被截直线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_____________.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37" name="Text Box 31"/>
          <p:cNvSpPr txBox="1"/>
          <p:nvPr/>
        </p:nvSpPr>
        <p:spPr>
          <a:xfrm>
            <a:off x="4555094" y="2014300"/>
            <a:ext cx="2204085" cy="10377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、在截线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____________.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ectangle 52"/>
          <p:cNvSpPr/>
          <p:nvPr/>
        </p:nvSpPr>
        <p:spPr>
          <a:xfrm>
            <a:off x="5370434" y="1538526"/>
            <a:ext cx="1426369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ctr" eaLnBrk="0" hangingPunct="0"/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之内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53"/>
          <p:cNvSpPr/>
          <p:nvPr/>
        </p:nvSpPr>
        <p:spPr>
          <a:xfrm>
            <a:off x="4937284" y="2546509"/>
            <a:ext cx="1697831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ctr" eaLnBrk="0" hangingPunct="0"/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同一旁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同侧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Rectangle 65"/>
          <p:cNvSpPr/>
          <p:nvPr/>
        </p:nvSpPr>
        <p:spPr>
          <a:xfrm>
            <a:off x="674370" y="3955257"/>
            <a:ext cx="5341144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我们把具有∠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这种位置关系的角叫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同旁内角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330" name="Group 10"/>
          <p:cNvGrpSpPr/>
          <p:nvPr/>
        </p:nvGrpSpPr>
        <p:grpSpPr>
          <a:xfrm>
            <a:off x="1646873" y="660321"/>
            <a:ext cx="1270396" cy="3124201"/>
            <a:chOff x="1730" y="618"/>
            <a:chExt cx="1067" cy="2624"/>
          </a:xfrm>
        </p:grpSpPr>
        <p:sp>
          <p:nvSpPr>
            <p:cNvPr id="13375" name="Line 11"/>
            <p:cNvSpPr/>
            <p:nvPr/>
          </p:nvSpPr>
          <p:spPr>
            <a:xfrm>
              <a:off x="2032" y="792"/>
              <a:ext cx="738" cy="2250"/>
            </a:xfrm>
            <a:prstGeom prst="line">
              <a:avLst/>
            </a:prstGeom>
            <a:ln w="38100" cap="flat" cmpd="sng">
              <a:solidFill>
                <a:srgbClr val="339966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6" name="Text Box 12"/>
            <p:cNvSpPr txBox="1"/>
            <p:nvPr/>
          </p:nvSpPr>
          <p:spPr>
            <a:xfrm>
              <a:off x="1730" y="618"/>
              <a:ext cx="30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77" name="Text Box 13"/>
            <p:cNvSpPr txBox="1"/>
            <p:nvPr/>
          </p:nvSpPr>
          <p:spPr>
            <a:xfrm>
              <a:off x="2491" y="2893"/>
              <a:ext cx="30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100" b="1" i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331" name="Group 15"/>
          <p:cNvGrpSpPr/>
          <p:nvPr/>
        </p:nvGrpSpPr>
        <p:grpSpPr>
          <a:xfrm>
            <a:off x="1848089" y="1254443"/>
            <a:ext cx="375047" cy="369094"/>
            <a:chOff x="1899" y="1117"/>
            <a:chExt cx="315" cy="310"/>
          </a:xfrm>
        </p:grpSpPr>
        <p:sp>
          <p:nvSpPr>
            <p:cNvPr id="13373" name="Arc 16"/>
            <p:cNvSpPr/>
            <p:nvPr/>
          </p:nvSpPr>
          <p:spPr>
            <a:xfrm rot="-10800000" flipV="1">
              <a:off x="2076" y="1326"/>
              <a:ext cx="138" cy="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916" h="22084" fill="none">
                  <a:moveTo>
                    <a:pt x="-1" y="0"/>
                  </a:moveTo>
                  <a:cubicBezTo>
                    <a:pt x="11837" y="0"/>
                    <a:pt x="21469" y="9527"/>
                    <a:pt x="21598" y="21364"/>
                  </a:cubicBezTo>
                </a:path>
                <a:path w="21916" h="22084" stroke="0">
                  <a:moveTo>
                    <a:pt x="-1" y="0"/>
                  </a:moveTo>
                  <a:cubicBezTo>
                    <a:pt x="11837" y="0"/>
                    <a:pt x="21469" y="9527"/>
                    <a:pt x="21598" y="2136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3366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4" name="Text Box 17"/>
            <p:cNvSpPr txBox="1"/>
            <p:nvPr/>
          </p:nvSpPr>
          <p:spPr>
            <a:xfrm>
              <a:off x="1899" y="1117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3332" name="Group 18"/>
          <p:cNvGrpSpPr/>
          <p:nvPr/>
        </p:nvGrpSpPr>
        <p:grpSpPr>
          <a:xfrm>
            <a:off x="2442213" y="2767728"/>
            <a:ext cx="300038" cy="707231"/>
            <a:chOff x="2398" y="2388"/>
            <a:chExt cx="252" cy="594"/>
          </a:xfrm>
        </p:grpSpPr>
        <p:sp>
          <p:nvSpPr>
            <p:cNvPr id="13371" name="Arc 19"/>
            <p:cNvSpPr/>
            <p:nvPr/>
          </p:nvSpPr>
          <p:spPr>
            <a:xfrm rot="-1644049">
              <a:off x="2436" y="2388"/>
              <a:ext cx="180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446" h="21651" fill="none">
                  <a:moveTo>
                    <a:pt x="19317" y="21494"/>
                  </a:moveTo>
                  <a:cubicBezTo>
                    <a:pt x="9789" y="20551"/>
                    <a:pt x="2019" y="13447"/>
                    <a:pt x="228" y="4041"/>
                  </a:cubicBezTo>
                </a:path>
                <a:path w="21446" h="21651" stroke="0">
                  <a:moveTo>
                    <a:pt x="19317" y="21494"/>
                  </a:moveTo>
                  <a:cubicBezTo>
                    <a:pt x="9789" y="20551"/>
                    <a:pt x="2019" y="13447"/>
                    <a:pt x="228" y="4041"/>
                  </a:cubicBezTo>
                  <a:lnTo>
                    <a:pt x="21446" y="0"/>
                  </a:lnTo>
                  <a:lnTo>
                    <a:pt x="19317" y="21494"/>
                  </a:lnTo>
                  <a:close/>
                </a:path>
              </a:pathLst>
            </a:custGeom>
            <a:noFill/>
            <a:ln w="9525" cap="flat" cmpd="sng">
              <a:solidFill>
                <a:srgbClr val="3366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2" name="Text Box 20"/>
            <p:cNvSpPr txBox="1"/>
            <p:nvPr/>
          </p:nvSpPr>
          <p:spPr>
            <a:xfrm>
              <a:off x="2398" y="2672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3333" name="Group 21"/>
          <p:cNvGrpSpPr/>
          <p:nvPr/>
        </p:nvGrpSpPr>
        <p:grpSpPr>
          <a:xfrm>
            <a:off x="2226708" y="2442686"/>
            <a:ext cx="372666" cy="420291"/>
            <a:chOff x="2217" y="2115"/>
            <a:chExt cx="313" cy="353"/>
          </a:xfrm>
        </p:grpSpPr>
        <p:sp>
          <p:nvSpPr>
            <p:cNvPr id="13369" name="Arc 22"/>
            <p:cNvSpPr/>
            <p:nvPr/>
          </p:nvSpPr>
          <p:spPr>
            <a:xfrm rot="-10800000" flipV="1">
              <a:off x="2394" y="2328"/>
              <a:ext cx="136" cy="1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33255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607"/>
                    <a:pt x="20485" y="29535"/>
                    <a:pt x="18380" y="32945"/>
                  </a:cubicBezTo>
                </a:path>
                <a:path w="21600" h="33255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607"/>
                    <a:pt x="20485" y="29535"/>
                    <a:pt x="18380" y="3294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3366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0" name="Text Box 23"/>
            <p:cNvSpPr txBox="1"/>
            <p:nvPr/>
          </p:nvSpPr>
          <p:spPr>
            <a:xfrm>
              <a:off x="2217" y="2115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3338" name="Arc 33"/>
          <p:cNvSpPr/>
          <p:nvPr/>
        </p:nvSpPr>
        <p:spPr>
          <a:xfrm>
            <a:off x="2208847" y="1474708"/>
            <a:ext cx="214313" cy="214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574384" y="51134682"/>
              </a:cxn>
              <a:cxn ang="0">
                <a:pos x="0" y="51134682"/>
              </a:cxn>
            </a:cxnLst>
            <a:rect l="0" t="0" r="0" b="0"/>
            <a:pathLst>
              <a:path w="21479" h="21361" fill="none">
                <a:moveTo>
                  <a:pt x="-1" y="-238"/>
                </a:moveTo>
                <a:cubicBezTo>
                  <a:pt x="11929" y="-238"/>
                  <a:pt x="21599" y="9432"/>
                  <a:pt x="21599" y="21360"/>
                </a:cubicBezTo>
              </a:path>
              <a:path w="21479" h="21361" stroke="0">
                <a:moveTo>
                  <a:pt x="-1" y="-238"/>
                </a:moveTo>
                <a:cubicBezTo>
                  <a:pt x="11929" y="-238"/>
                  <a:pt x="21599" y="9432"/>
                  <a:pt x="21599" y="21360"/>
                </a:cubicBezTo>
                <a:lnTo>
                  <a:pt x="0" y="21361"/>
                </a:lnTo>
                <a:lnTo>
                  <a:pt x="-1" y="-238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339" name="Text Box 34"/>
          <p:cNvSpPr txBox="1"/>
          <p:nvPr/>
        </p:nvSpPr>
        <p:spPr>
          <a:xfrm>
            <a:off x="2291001" y="1215152"/>
            <a:ext cx="2547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ctr" eaLnBrk="0" hangingPunct="0"/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3340" name="Group 35"/>
          <p:cNvGrpSpPr/>
          <p:nvPr/>
        </p:nvGrpSpPr>
        <p:grpSpPr>
          <a:xfrm>
            <a:off x="2745821" y="2874885"/>
            <a:ext cx="414337" cy="545306"/>
            <a:chOff x="2653" y="2478"/>
            <a:chExt cx="348" cy="458"/>
          </a:xfrm>
        </p:grpSpPr>
        <p:sp>
          <p:nvSpPr>
            <p:cNvPr id="13367" name="Arc 36"/>
            <p:cNvSpPr/>
            <p:nvPr/>
          </p:nvSpPr>
          <p:spPr>
            <a:xfrm rot="4408924">
              <a:off x="2670" y="2461"/>
              <a:ext cx="127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30140" h="25382" fill="none">
                  <a:moveTo>
                    <a:pt x="6" y="1757"/>
                  </a:moveTo>
                  <a:cubicBezTo>
                    <a:pt x="2702" y="598"/>
                    <a:pt x="5605" y="-1"/>
                    <a:pt x="8540" y="0"/>
                  </a:cubicBezTo>
                  <a:cubicBezTo>
                    <a:pt x="20469" y="0"/>
                    <a:pt x="30140" y="9670"/>
                    <a:pt x="30140" y="21600"/>
                  </a:cubicBezTo>
                  <a:cubicBezTo>
                    <a:pt x="30140" y="22863"/>
                    <a:pt x="30029" y="24123"/>
                    <a:pt x="29808" y="25367"/>
                  </a:cubicBezTo>
                </a:path>
                <a:path w="30140" h="25382" stroke="0">
                  <a:moveTo>
                    <a:pt x="6" y="1757"/>
                  </a:moveTo>
                  <a:cubicBezTo>
                    <a:pt x="2702" y="598"/>
                    <a:pt x="5605" y="-1"/>
                    <a:pt x="8540" y="0"/>
                  </a:cubicBezTo>
                  <a:cubicBezTo>
                    <a:pt x="20469" y="0"/>
                    <a:pt x="30140" y="9670"/>
                    <a:pt x="30140" y="21600"/>
                  </a:cubicBezTo>
                  <a:cubicBezTo>
                    <a:pt x="30140" y="22863"/>
                    <a:pt x="30029" y="24123"/>
                    <a:pt x="29808" y="25367"/>
                  </a:cubicBezTo>
                  <a:lnTo>
                    <a:pt x="8540" y="21600"/>
                  </a:lnTo>
                  <a:lnTo>
                    <a:pt x="6" y="1757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8" name="Text Box 37"/>
            <p:cNvSpPr txBox="1"/>
            <p:nvPr/>
          </p:nvSpPr>
          <p:spPr>
            <a:xfrm>
              <a:off x="2749" y="2626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3341" name="Arc 38"/>
          <p:cNvSpPr/>
          <p:nvPr/>
        </p:nvSpPr>
        <p:spPr>
          <a:xfrm rot="10181612">
            <a:off x="2044542" y="1603296"/>
            <a:ext cx="269081" cy="35004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9862585" y="185912444"/>
              </a:cxn>
              <a:cxn ang="0">
                <a:pos x="0" y="170735908"/>
              </a:cxn>
            </a:cxnLst>
            <a:rect l="0" t="0" r="0" b="0"/>
            <a:pathLst>
              <a:path w="21599" h="23385" fill="none">
                <a:moveTo>
                  <a:pt x="-1" y="-123"/>
                </a:moveTo>
                <a:cubicBezTo>
                  <a:pt x="11928" y="-123"/>
                  <a:pt x="21599" y="9547"/>
                  <a:pt x="21599" y="21476"/>
                </a:cubicBezTo>
                <a:cubicBezTo>
                  <a:pt x="21599" y="22105"/>
                  <a:pt x="21571" y="22734"/>
                  <a:pt x="21516" y="23361"/>
                </a:cubicBezTo>
              </a:path>
              <a:path w="21599" h="23385" stroke="0">
                <a:moveTo>
                  <a:pt x="-1" y="-123"/>
                </a:moveTo>
                <a:cubicBezTo>
                  <a:pt x="11928" y="-123"/>
                  <a:pt x="21599" y="9547"/>
                  <a:pt x="21599" y="21476"/>
                </a:cubicBezTo>
                <a:cubicBezTo>
                  <a:pt x="21599" y="22105"/>
                  <a:pt x="21571" y="22734"/>
                  <a:pt x="21516" y="23361"/>
                </a:cubicBezTo>
                <a:lnTo>
                  <a:pt x="0" y="21476"/>
                </a:lnTo>
                <a:lnTo>
                  <a:pt x="-1" y="-12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64" name="Group 39"/>
          <p:cNvGrpSpPr/>
          <p:nvPr/>
        </p:nvGrpSpPr>
        <p:grpSpPr>
          <a:xfrm>
            <a:off x="2313624" y="1735455"/>
            <a:ext cx="629841" cy="1139429"/>
            <a:chOff x="2290" y="1521"/>
            <a:chExt cx="529" cy="957"/>
          </a:xfrm>
        </p:grpSpPr>
        <p:grpSp>
          <p:nvGrpSpPr>
            <p:cNvPr id="13362" name="Group 40"/>
            <p:cNvGrpSpPr/>
            <p:nvPr/>
          </p:nvGrpSpPr>
          <p:grpSpPr>
            <a:xfrm>
              <a:off x="2290" y="1521"/>
              <a:ext cx="348" cy="462"/>
              <a:chOff x="2290" y="1521"/>
              <a:chExt cx="348" cy="462"/>
            </a:xfrm>
          </p:grpSpPr>
          <p:sp>
            <p:nvSpPr>
              <p:cNvPr id="13365" name="Arc 41"/>
              <p:cNvSpPr/>
              <p:nvPr/>
            </p:nvSpPr>
            <p:spPr>
              <a:xfrm rot="4408924">
                <a:off x="2304" y="1507"/>
                <a:ext cx="133" cy="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31563" h="25382" fill="none">
                    <a:moveTo>
                      <a:pt x="-105" y="2489"/>
                    </a:moveTo>
                    <a:cubicBezTo>
                      <a:pt x="2999" y="854"/>
                      <a:pt x="6455" y="-1"/>
                      <a:pt x="9963" y="0"/>
                    </a:cubicBezTo>
                    <a:cubicBezTo>
                      <a:pt x="21892" y="0"/>
                      <a:pt x="31563" y="9670"/>
                      <a:pt x="31563" y="21600"/>
                    </a:cubicBezTo>
                    <a:cubicBezTo>
                      <a:pt x="31563" y="22863"/>
                      <a:pt x="31452" y="24123"/>
                      <a:pt x="31231" y="25367"/>
                    </a:cubicBezTo>
                  </a:path>
                  <a:path w="31563" h="25382" stroke="0">
                    <a:moveTo>
                      <a:pt x="-105" y="2489"/>
                    </a:moveTo>
                    <a:cubicBezTo>
                      <a:pt x="2999" y="854"/>
                      <a:pt x="6455" y="-1"/>
                      <a:pt x="9963" y="0"/>
                    </a:cubicBezTo>
                    <a:cubicBezTo>
                      <a:pt x="21892" y="0"/>
                      <a:pt x="31563" y="9670"/>
                      <a:pt x="31563" y="21600"/>
                    </a:cubicBezTo>
                    <a:cubicBezTo>
                      <a:pt x="31563" y="22863"/>
                      <a:pt x="31452" y="24123"/>
                      <a:pt x="31231" y="25367"/>
                    </a:cubicBezTo>
                    <a:lnTo>
                      <a:pt x="9963" y="21600"/>
                    </a:lnTo>
                    <a:lnTo>
                      <a:pt x="-105" y="2489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6" name="Text Box 42"/>
              <p:cNvSpPr txBox="1"/>
              <p:nvPr/>
            </p:nvSpPr>
            <p:spPr>
              <a:xfrm>
                <a:off x="2386" y="1673"/>
                <a:ext cx="25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18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US" altLang="zh-CN" sz="18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3363" name="Arc 43"/>
            <p:cNvSpPr/>
            <p:nvPr/>
          </p:nvSpPr>
          <p:spPr>
            <a:xfrm>
              <a:off x="2562" y="2298"/>
              <a:ext cx="180" cy="1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361" h="21361" fill="none">
                  <a:moveTo>
                    <a:pt x="-1" y="-238"/>
                  </a:moveTo>
                  <a:cubicBezTo>
                    <a:pt x="11929" y="-238"/>
                    <a:pt x="21599" y="9432"/>
                    <a:pt x="21599" y="21360"/>
                  </a:cubicBezTo>
                </a:path>
                <a:path w="21361" h="21361" stroke="0">
                  <a:moveTo>
                    <a:pt x="-1" y="-238"/>
                  </a:moveTo>
                  <a:cubicBezTo>
                    <a:pt x="11929" y="-238"/>
                    <a:pt x="21599" y="9432"/>
                    <a:pt x="21599" y="21360"/>
                  </a:cubicBezTo>
                  <a:lnTo>
                    <a:pt x="0" y="21361"/>
                  </a:lnTo>
                  <a:lnTo>
                    <a:pt x="-1" y="-238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4" name="Text Box 44"/>
            <p:cNvSpPr txBox="1"/>
            <p:nvPr/>
          </p:nvSpPr>
          <p:spPr>
            <a:xfrm>
              <a:off x="2567" y="2127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3343" name="Arc 45"/>
          <p:cNvSpPr/>
          <p:nvPr/>
        </p:nvSpPr>
        <p:spPr>
          <a:xfrm rot="10181612">
            <a:off x="2044542" y="1581865"/>
            <a:ext cx="269081" cy="35004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9862585" y="185912444"/>
              </a:cxn>
              <a:cxn ang="0">
                <a:pos x="0" y="170735908"/>
              </a:cxn>
            </a:cxnLst>
            <a:rect l="0" t="0" r="0" b="0"/>
            <a:pathLst>
              <a:path w="21599" h="23385" fill="none">
                <a:moveTo>
                  <a:pt x="-1" y="-123"/>
                </a:moveTo>
                <a:cubicBezTo>
                  <a:pt x="11928" y="-123"/>
                  <a:pt x="21599" y="9547"/>
                  <a:pt x="21599" y="21476"/>
                </a:cubicBezTo>
                <a:cubicBezTo>
                  <a:pt x="21599" y="22105"/>
                  <a:pt x="21571" y="22734"/>
                  <a:pt x="21516" y="23361"/>
                </a:cubicBezTo>
              </a:path>
              <a:path w="21599" h="23385" stroke="0">
                <a:moveTo>
                  <a:pt x="-1" y="-123"/>
                </a:moveTo>
                <a:cubicBezTo>
                  <a:pt x="11928" y="-123"/>
                  <a:pt x="21599" y="9547"/>
                  <a:pt x="21599" y="21476"/>
                </a:cubicBezTo>
                <a:cubicBezTo>
                  <a:pt x="21599" y="22105"/>
                  <a:pt x="21571" y="22734"/>
                  <a:pt x="21516" y="23361"/>
                </a:cubicBezTo>
                <a:lnTo>
                  <a:pt x="0" y="21476"/>
                </a:lnTo>
                <a:lnTo>
                  <a:pt x="-1" y="-12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71" name="Group 46"/>
          <p:cNvGrpSpPr/>
          <p:nvPr/>
        </p:nvGrpSpPr>
        <p:grpSpPr>
          <a:xfrm>
            <a:off x="1936195" y="1581865"/>
            <a:ext cx="663178" cy="1281113"/>
            <a:chOff x="1973" y="1392"/>
            <a:chExt cx="557" cy="1076"/>
          </a:xfrm>
        </p:grpSpPr>
        <p:sp>
          <p:nvSpPr>
            <p:cNvPr id="13357" name="Text Box 47"/>
            <p:cNvSpPr txBox="1"/>
            <p:nvPr/>
          </p:nvSpPr>
          <p:spPr>
            <a:xfrm>
              <a:off x="1973" y="1616"/>
              <a:ext cx="18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zh-CN" sz="1800" b="1" dirty="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3358" name="Group 48"/>
            <p:cNvGrpSpPr/>
            <p:nvPr/>
          </p:nvGrpSpPr>
          <p:grpSpPr>
            <a:xfrm>
              <a:off x="2217" y="2115"/>
              <a:ext cx="313" cy="353"/>
              <a:chOff x="2217" y="2115"/>
              <a:chExt cx="313" cy="353"/>
            </a:xfrm>
          </p:grpSpPr>
          <p:sp>
            <p:nvSpPr>
              <p:cNvPr id="13360" name="Arc 49"/>
              <p:cNvSpPr/>
              <p:nvPr/>
            </p:nvSpPr>
            <p:spPr>
              <a:xfrm rot="-10800000" flipV="1">
                <a:off x="2394" y="2328"/>
                <a:ext cx="136" cy="1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33255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607"/>
                      <a:pt x="20485" y="29535"/>
                      <a:pt x="18380" y="32945"/>
                    </a:cubicBezTo>
                  </a:path>
                  <a:path w="21600" h="33255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607"/>
                      <a:pt x="20485" y="29535"/>
                      <a:pt x="18380" y="3294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3366FF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1" name="Text Box 50"/>
              <p:cNvSpPr txBox="1"/>
              <p:nvPr/>
            </p:nvSpPr>
            <p:spPr>
              <a:xfrm>
                <a:off x="2217" y="2115"/>
                <a:ext cx="25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1800" b="1" dirty="0">
                    <a:solidFill>
                      <a:srgbClr val="FF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en-US" altLang="zh-CN" sz="18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3359" name="Arc 51"/>
            <p:cNvSpPr/>
            <p:nvPr/>
          </p:nvSpPr>
          <p:spPr>
            <a:xfrm rot="10181612">
              <a:off x="2064" y="1392"/>
              <a:ext cx="226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599" h="22908" fill="none">
                  <a:moveTo>
                    <a:pt x="-1" y="-123"/>
                  </a:moveTo>
                  <a:cubicBezTo>
                    <a:pt x="11928" y="-123"/>
                    <a:pt x="21599" y="9547"/>
                    <a:pt x="21599" y="21476"/>
                  </a:cubicBezTo>
                  <a:cubicBezTo>
                    <a:pt x="21599" y="21948"/>
                    <a:pt x="21583" y="22421"/>
                    <a:pt x="21552" y="22892"/>
                  </a:cubicBezTo>
                </a:path>
                <a:path w="21599" h="22908" stroke="0">
                  <a:moveTo>
                    <a:pt x="-1" y="-123"/>
                  </a:moveTo>
                  <a:cubicBezTo>
                    <a:pt x="11928" y="-123"/>
                    <a:pt x="21599" y="9547"/>
                    <a:pt x="21599" y="21476"/>
                  </a:cubicBezTo>
                  <a:cubicBezTo>
                    <a:pt x="21599" y="21948"/>
                    <a:pt x="21583" y="22421"/>
                    <a:pt x="21552" y="22892"/>
                  </a:cubicBezTo>
                  <a:lnTo>
                    <a:pt x="0" y="21476"/>
                  </a:lnTo>
                  <a:lnTo>
                    <a:pt x="-1" y="-123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9" name="Group 54"/>
          <p:cNvGrpSpPr/>
          <p:nvPr/>
        </p:nvGrpSpPr>
        <p:grpSpPr>
          <a:xfrm>
            <a:off x="1025366" y="1348503"/>
            <a:ext cx="1653779" cy="1653778"/>
            <a:chOff x="1208" y="1196"/>
            <a:chExt cx="1389" cy="1389"/>
          </a:xfrm>
        </p:grpSpPr>
        <p:sp>
          <p:nvSpPr>
            <p:cNvPr id="13354" name="Line 55"/>
            <p:cNvSpPr/>
            <p:nvPr/>
          </p:nvSpPr>
          <p:spPr>
            <a:xfrm>
              <a:off x="1208" y="1196"/>
              <a:ext cx="1077" cy="255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5" name="Line 56"/>
            <p:cNvSpPr/>
            <p:nvPr/>
          </p:nvSpPr>
          <p:spPr>
            <a:xfrm>
              <a:off x="2285" y="1451"/>
              <a:ext cx="312" cy="1049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6" name="Line 57"/>
            <p:cNvSpPr/>
            <p:nvPr/>
          </p:nvSpPr>
          <p:spPr>
            <a:xfrm flipV="1">
              <a:off x="1349" y="2500"/>
              <a:ext cx="1248" cy="85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3" name="Group 58"/>
          <p:cNvGrpSpPr/>
          <p:nvPr/>
        </p:nvGrpSpPr>
        <p:grpSpPr>
          <a:xfrm>
            <a:off x="2341008" y="1652111"/>
            <a:ext cx="1788319" cy="1215629"/>
            <a:chOff x="2313" y="1451"/>
            <a:chExt cx="1502" cy="1021"/>
          </a:xfrm>
        </p:grpSpPr>
        <p:sp>
          <p:nvSpPr>
            <p:cNvPr id="13351" name="Line 59"/>
            <p:cNvSpPr/>
            <p:nvPr/>
          </p:nvSpPr>
          <p:spPr>
            <a:xfrm flipH="1" flipV="1">
              <a:off x="2313" y="1480"/>
              <a:ext cx="1332" cy="283"/>
            </a:xfrm>
            <a:prstGeom prst="line">
              <a:avLst/>
            </a:prstGeom>
            <a:ln w="57150" cap="flat" cmpd="sng">
              <a:solidFill>
                <a:srgbClr val="33339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2" name="Line 60"/>
            <p:cNvSpPr/>
            <p:nvPr/>
          </p:nvSpPr>
          <p:spPr>
            <a:xfrm>
              <a:off x="2313" y="1451"/>
              <a:ext cx="284" cy="1021"/>
            </a:xfrm>
            <a:prstGeom prst="line">
              <a:avLst/>
            </a:prstGeom>
            <a:ln w="57150" cap="flat" cmpd="sng">
              <a:solidFill>
                <a:srgbClr val="33339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3" name="Line 61"/>
            <p:cNvSpPr/>
            <p:nvPr/>
          </p:nvSpPr>
          <p:spPr>
            <a:xfrm flipV="1">
              <a:off x="2568" y="2387"/>
              <a:ext cx="1247" cy="85"/>
            </a:xfrm>
            <a:prstGeom prst="line">
              <a:avLst/>
            </a:prstGeom>
            <a:ln w="57150" cap="flat" cmpd="sng">
              <a:solidFill>
                <a:srgbClr val="33339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" name="云形标注 23"/>
          <p:cNvSpPr/>
          <p:nvPr/>
        </p:nvSpPr>
        <p:spPr>
          <a:xfrm>
            <a:off x="6015038" y="2914650"/>
            <a:ext cx="2317909" cy="1310164"/>
          </a:xfrm>
          <a:prstGeom prst="cloudCallout">
            <a:avLst>
              <a:gd name="adj1" fmla="val -126556"/>
              <a:gd name="adj2" fmla="val -656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在图中还有其他的同旁内角吗？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673656" y="1362551"/>
            <a:ext cx="329803" cy="39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342900" eaLnBrk="0" hangingPunct="0">
              <a:defRPr/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3495438" y="2017395"/>
            <a:ext cx="315515" cy="39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342900" eaLnBrk="0" hangingPunct="0">
              <a:defRPr/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991553" y="2932271"/>
            <a:ext cx="315516" cy="39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342900" eaLnBrk="0" hangingPunct="0">
              <a:defRPr/>
            </a:pP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3888343" y="2890600"/>
            <a:ext cx="329804" cy="39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342900" eaLnBrk="0" hangingPunct="0">
              <a:defRPr/>
            </a:pP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"/>
                                        <p:tgtEl>
                                          <p:spTgt spid="8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77" grpId="0" animBg="1"/>
      <p:bldP spid="78" grpId="0" animBg="1"/>
      <p:bldP spid="88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8"/>
          <p:cNvSpPr/>
          <p:nvPr/>
        </p:nvSpPr>
        <p:spPr>
          <a:xfrm>
            <a:off x="975836" y="717709"/>
            <a:ext cx="6129338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/>
          <a:p>
            <a:pPr indent="571500" eaLnBrk="0" hangingPunct="0"/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变式图形：图中的∠</a:t>
            </a:r>
            <a:r>
              <a:rPr lang="zh-CN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zh-CN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都是同旁内角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8194" name="Rectangle 19"/>
          <p:cNvSpPr/>
          <p:nvPr/>
        </p:nvSpPr>
        <p:spPr>
          <a:xfrm>
            <a:off x="1318736" y="2793564"/>
            <a:ext cx="608647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indent="200025" eaLnBrk="0" hangingPunct="0"/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图形特征：在形如“</a:t>
            </a:r>
            <a:r>
              <a:rPr lang="zh-CN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</a:t>
            </a:r>
            <a:r>
              <a:rPr lang="zh-CN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的图形中有同旁内角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</a:p>
        </p:txBody>
      </p:sp>
      <p:grpSp>
        <p:nvGrpSpPr>
          <p:cNvPr id="8195" name="Group 20"/>
          <p:cNvGrpSpPr/>
          <p:nvPr/>
        </p:nvGrpSpPr>
        <p:grpSpPr>
          <a:xfrm>
            <a:off x="975836" y="1407557"/>
            <a:ext cx="6331982" cy="923925"/>
            <a:chOff x="0" y="0"/>
            <a:chExt cx="13296" cy="1941"/>
          </a:xfrm>
        </p:grpSpPr>
        <p:sp>
          <p:nvSpPr>
            <p:cNvPr id="8196" name="Rectangle 21"/>
            <p:cNvSpPr/>
            <p:nvPr/>
          </p:nvSpPr>
          <p:spPr>
            <a:xfrm>
              <a:off x="0" y="1163"/>
              <a:ext cx="388" cy="64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197" name="Line 22"/>
            <p:cNvSpPr/>
            <p:nvPr/>
          </p:nvSpPr>
          <p:spPr>
            <a:xfrm>
              <a:off x="1259" y="126"/>
              <a:ext cx="1700" cy="340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8" name="Line 23"/>
            <p:cNvSpPr/>
            <p:nvPr/>
          </p:nvSpPr>
          <p:spPr>
            <a:xfrm>
              <a:off x="2945" y="466"/>
              <a:ext cx="454" cy="908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9" name="Line 24"/>
            <p:cNvSpPr/>
            <p:nvPr/>
          </p:nvSpPr>
          <p:spPr>
            <a:xfrm flipH="1">
              <a:off x="1725" y="1374"/>
              <a:ext cx="1701" cy="567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0" name="Line 25"/>
            <p:cNvSpPr/>
            <p:nvPr/>
          </p:nvSpPr>
          <p:spPr>
            <a:xfrm flipV="1">
              <a:off x="4482" y="139"/>
              <a:ext cx="1701" cy="680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1" name="Line 26"/>
            <p:cNvSpPr/>
            <p:nvPr/>
          </p:nvSpPr>
          <p:spPr>
            <a:xfrm>
              <a:off x="4496" y="805"/>
              <a:ext cx="113" cy="907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2" name="Line 27"/>
            <p:cNvSpPr/>
            <p:nvPr/>
          </p:nvSpPr>
          <p:spPr>
            <a:xfrm>
              <a:off x="4581" y="1712"/>
              <a:ext cx="2155" cy="1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Line 28"/>
            <p:cNvSpPr/>
            <p:nvPr/>
          </p:nvSpPr>
          <p:spPr>
            <a:xfrm>
              <a:off x="7458" y="41"/>
              <a:ext cx="907" cy="1701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Line 29"/>
            <p:cNvSpPr/>
            <p:nvPr/>
          </p:nvSpPr>
          <p:spPr>
            <a:xfrm>
              <a:off x="8365" y="1714"/>
              <a:ext cx="1928" cy="1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5" name="Line 30"/>
            <p:cNvSpPr/>
            <p:nvPr/>
          </p:nvSpPr>
          <p:spPr>
            <a:xfrm flipH="1" flipV="1">
              <a:off x="9257" y="494"/>
              <a:ext cx="1021" cy="1248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6" name="Line 31"/>
            <p:cNvSpPr/>
            <p:nvPr/>
          </p:nvSpPr>
          <p:spPr>
            <a:xfrm>
              <a:off x="11129" y="98"/>
              <a:ext cx="2154" cy="1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Line 32"/>
            <p:cNvSpPr/>
            <p:nvPr/>
          </p:nvSpPr>
          <p:spPr>
            <a:xfrm>
              <a:off x="11143" y="84"/>
              <a:ext cx="567" cy="1588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Line 33"/>
            <p:cNvSpPr/>
            <p:nvPr/>
          </p:nvSpPr>
          <p:spPr>
            <a:xfrm flipH="1">
              <a:off x="12943" y="98"/>
              <a:ext cx="340" cy="1701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Arc 34"/>
            <p:cNvSpPr/>
            <p:nvPr/>
          </p:nvSpPr>
          <p:spPr>
            <a:xfrm rot="-4920000" flipH="1">
              <a:off x="2868" y="432"/>
              <a:ext cx="119" cy="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" name="Arc 35"/>
            <p:cNvSpPr/>
            <p:nvPr/>
          </p:nvSpPr>
          <p:spPr>
            <a:xfrm rot="-180000" flipH="1">
              <a:off x="3185" y="1201"/>
              <a:ext cx="119" cy="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1" name="Arc 36"/>
            <p:cNvSpPr/>
            <p:nvPr/>
          </p:nvSpPr>
          <p:spPr>
            <a:xfrm rot="-9360000" flipH="1">
              <a:off x="4541" y="721"/>
              <a:ext cx="119" cy="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2" name="Arc 37"/>
            <p:cNvSpPr/>
            <p:nvPr/>
          </p:nvSpPr>
          <p:spPr>
            <a:xfrm rot="6420000" flipH="1">
              <a:off x="4613" y="1494"/>
              <a:ext cx="119" cy="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3" name="Arc 38"/>
            <p:cNvSpPr/>
            <p:nvPr/>
          </p:nvSpPr>
          <p:spPr>
            <a:xfrm rot="5700000" flipH="1">
              <a:off x="8337" y="1536"/>
              <a:ext cx="119" cy="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4" name="Arc 39"/>
            <p:cNvSpPr/>
            <p:nvPr/>
          </p:nvSpPr>
          <p:spPr>
            <a:xfrm flipH="1">
              <a:off x="9979" y="1540"/>
              <a:ext cx="119" cy="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5" name="Arc 40"/>
            <p:cNvSpPr/>
            <p:nvPr/>
          </p:nvSpPr>
          <p:spPr>
            <a:xfrm rot="-9060000" flipH="1">
              <a:off x="11223" y="72"/>
              <a:ext cx="119" cy="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6" name="Arc 41"/>
            <p:cNvSpPr/>
            <p:nvPr/>
          </p:nvSpPr>
          <p:spPr>
            <a:xfrm rot="-4500000" flipH="1">
              <a:off x="13068" y="96"/>
              <a:ext cx="119" cy="2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7" name="Text Box 42"/>
            <p:cNvSpPr txBox="1"/>
            <p:nvPr/>
          </p:nvSpPr>
          <p:spPr>
            <a:xfrm>
              <a:off x="2464" y="308"/>
              <a:ext cx="630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8218" name="Text Box 43"/>
            <p:cNvSpPr txBox="1"/>
            <p:nvPr/>
          </p:nvSpPr>
          <p:spPr>
            <a:xfrm>
              <a:off x="4529" y="537"/>
              <a:ext cx="630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8219" name="Text Box 44"/>
            <p:cNvSpPr txBox="1"/>
            <p:nvPr/>
          </p:nvSpPr>
          <p:spPr>
            <a:xfrm>
              <a:off x="8201" y="974"/>
              <a:ext cx="630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8220" name="Text Box 45"/>
            <p:cNvSpPr txBox="1"/>
            <p:nvPr/>
          </p:nvSpPr>
          <p:spPr>
            <a:xfrm>
              <a:off x="11224" y="14"/>
              <a:ext cx="630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8221" name="Text Box 46"/>
            <p:cNvSpPr txBox="1"/>
            <p:nvPr/>
          </p:nvSpPr>
          <p:spPr>
            <a:xfrm>
              <a:off x="2734" y="860"/>
              <a:ext cx="630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8222" name="Text Box 47"/>
            <p:cNvSpPr txBox="1"/>
            <p:nvPr/>
          </p:nvSpPr>
          <p:spPr>
            <a:xfrm>
              <a:off x="4629" y="1060"/>
              <a:ext cx="630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23" name="Text Box 48"/>
            <p:cNvSpPr txBox="1"/>
            <p:nvPr/>
          </p:nvSpPr>
          <p:spPr>
            <a:xfrm>
              <a:off x="9516" y="1131"/>
              <a:ext cx="630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224" name="Text Box 49"/>
            <p:cNvSpPr txBox="1"/>
            <p:nvPr/>
          </p:nvSpPr>
          <p:spPr>
            <a:xfrm>
              <a:off x="12666" y="0"/>
              <a:ext cx="630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18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6375083" y="846773"/>
            <a:ext cx="2560320" cy="1310164"/>
          </a:xfrm>
          <a:prstGeom prst="cloudCallout">
            <a:avLst>
              <a:gd name="adj1" fmla="val -62313"/>
              <a:gd name="adj2" fmla="val 44183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对于此图，在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“</a:t>
            </a:r>
            <a:r>
              <a:rPr lang="en-US" altLang="zh-CN" sz="2100" b="1" i="1">
                <a:solidFill>
                  <a:schemeClr val="tx1"/>
                </a:solidFill>
                <a:latin typeface="Times New Roman" panose="02020603050405020304" pitchFamily="18" charset="0"/>
                <a:ea typeface="华文楷体" panose="02010600040101010101" charset="-122"/>
                <a:cs typeface="Times New Roman" panose="02020603050405020304" pitchFamily="18" charset="0"/>
              </a:rPr>
              <a:t>A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”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开口也会有助于识别！</a:t>
            </a:r>
          </a:p>
        </p:txBody>
      </p:sp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105400" y="3208020"/>
          <a:ext cx="685800" cy="14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3" imgW="914400" imgH="198755" progId="Equation.KSEE3">
                  <p:embed/>
                </p:oleObj>
              </mc:Choice>
              <mc:Fallback>
                <p:oleObj r:id="rId3" imgW="914400" imgH="19875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0" y="3208020"/>
                        <a:ext cx="685800" cy="149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" name="Text Box 5"/>
          <p:cNvSpPr txBox="1"/>
          <p:nvPr/>
        </p:nvSpPr>
        <p:spPr>
          <a:xfrm>
            <a:off x="189310" y="343853"/>
            <a:ext cx="6396038" cy="84343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 </a:t>
            </a:r>
            <a:r>
              <a:rPr lang="zh-CN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如图，直线</a:t>
            </a:r>
            <a:r>
              <a:rPr lang="en-US" altLang="zh-CN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</a:t>
            </a:r>
            <a:r>
              <a:rPr lang="zh-CN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截</a:t>
            </a:r>
            <a:r>
              <a:rPr lang="en-US" altLang="zh-CN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zh-CN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，构成</a:t>
            </a:r>
            <a:r>
              <a:rPr lang="en-US" altLang="zh-CN" sz="2100" b="1">
                <a:ea typeface="宋体" panose="02010600030101010101" pitchFamily="2" charset="-122"/>
                <a:cs typeface="+mn-lt"/>
              </a:rPr>
              <a:t>8</a:t>
            </a:r>
            <a:r>
              <a:rPr lang="zh-CN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个角，指出所有的同位角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内错角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同旁内角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  <p:sp>
        <p:nvSpPr>
          <p:cNvPr id="16422" name="Text Box 38"/>
          <p:cNvSpPr txBox="1"/>
          <p:nvPr/>
        </p:nvSpPr>
        <p:spPr>
          <a:xfrm>
            <a:off x="290513" y="1393032"/>
            <a:ext cx="4907756" cy="200644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解：两条直线是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，截线是</a:t>
            </a:r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，所以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个角中，同位角：∠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 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内错角：∠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同旁内角：∠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与∠</a:t>
            </a:r>
            <a:r>
              <a:rPr lang="en-US" altLang="zh-CN" sz="2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zh-CN" altLang="en-US" sz="21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5" name="Arc 10"/>
          <p:cNvSpPr/>
          <p:nvPr/>
        </p:nvSpPr>
        <p:spPr>
          <a:xfrm>
            <a:off x="6091476" y="3483055"/>
            <a:ext cx="139303" cy="9405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36915" h="21600" fill="none">
                <a:moveTo>
                  <a:pt x="36915" y="0"/>
                </a:moveTo>
                <a:cubicBezTo>
                  <a:pt x="36915" y="11929"/>
                  <a:pt x="27244" y="21600"/>
                  <a:pt x="15315" y="21600"/>
                </a:cubicBezTo>
                <a:cubicBezTo>
                  <a:pt x="9565" y="21600"/>
                  <a:pt x="4053" y="19307"/>
                  <a:pt x="-1" y="15231"/>
                </a:cubicBezTo>
              </a:path>
              <a:path w="36915" h="21600" stroke="0">
                <a:moveTo>
                  <a:pt x="36915" y="0"/>
                </a:moveTo>
                <a:cubicBezTo>
                  <a:pt x="36915" y="11929"/>
                  <a:pt x="27244" y="21600"/>
                  <a:pt x="15315" y="21600"/>
                </a:cubicBezTo>
                <a:cubicBezTo>
                  <a:pt x="9565" y="21600"/>
                  <a:pt x="4053" y="19307"/>
                  <a:pt x="-1" y="15231"/>
                </a:cubicBezTo>
                <a:lnTo>
                  <a:pt x="15315" y="0"/>
                </a:lnTo>
                <a:close/>
              </a:path>
            </a:pathLst>
          </a:custGeom>
          <a:noFill/>
          <a:ln w="33338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246" name="Arc 11"/>
          <p:cNvSpPr/>
          <p:nvPr/>
        </p:nvSpPr>
        <p:spPr>
          <a:xfrm>
            <a:off x="6092666" y="3483055"/>
            <a:ext cx="57150" cy="4405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21600" h="14319" fill="none">
                <a:moveTo>
                  <a:pt x="5428" y="14318"/>
                </a:moveTo>
                <a:cubicBezTo>
                  <a:pt x="1930" y="10368"/>
                  <a:pt x="0" y="5275"/>
                  <a:pt x="0" y="0"/>
                </a:cubicBezTo>
              </a:path>
              <a:path w="21600" h="14319" stroke="0">
                <a:moveTo>
                  <a:pt x="5428" y="14318"/>
                </a:moveTo>
                <a:cubicBezTo>
                  <a:pt x="1930" y="10368"/>
                  <a:pt x="0" y="5275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3338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247" name="Arc 12"/>
          <p:cNvSpPr/>
          <p:nvPr/>
        </p:nvSpPr>
        <p:spPr>
          <a:xfrm>
            <a:off x="6067664" y="3393758"/>
            <a:ext cx="139303" cy="8929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36929" h="21600" fill="none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27355" y="0"/>
                  <a:pt x="32873" y="2297"/>
                  <a:pt x="36928" y="6382"/>
                </a:cubicBezTo>
              </a:path>
              <a:path w="36929" h="21600" stroke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27355" y="0"/>
                  <a:pt x="32873" y="2297"/>
                  <a:pt x="36928" y="6382"/>
                </a:cubicBezTo>
                <a:lnTo>
                  <a:pt x="21600" y="21600"/>
                </a:lnTo>
                <a:close/>
              </a:path>
            </a:pathLst>
          </a:custGeom>
          <a:noFill/>
          <a:ln w="33338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248" name="Arc 13"/>
          <p:cNvSpPr/>
          <p:nvPr/>
        </p:nvSpPr>
        <p:spPr>
          <a:xfrm>
            <a:off x="6152198" y="3431858"/>
            <a:ext cx="64294" cy="5119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21600" h="15435" fill="none">
                <a:moveTo>
                  <a:pt x="15110" y="0"/>
                </a:moveTo>
                <a:cubicBezTo>
                  <a:pt x="19260" y="4063"/>
                  <a:pt x="21600" y="9626"/>
                  <a:pt x="21600" y="15435"/>
                </a:cubicBezTo>
              </a:path>
              <a:path w="21600" h="15435" stroke="0">
                <a:moveTo>
                  <a:pt x="15110" y="0"/>
                </a:moveTo>
                <a:cubicBezTo>
                  <a:pt x="19260" y="4063"/>
                  <a:pt x="21600" y="9626"/>
                  <a:pt x="21600" y="15435"/>
                </a:cubicBezTo>
                <a:lnTo>
                  <a:pt x="0" y="15435"/>
                </a:lnTo>
                <a:close/>
              </a:path>
            </a:pathLst>
          </a:custGeom>
          <a:noFill/>
          <a:ln w="33338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249" name="Arc 14"/>
          <p:cNvSpPr/>
          <p:nvPr/>
        </p:nvSpPr>
        <p:spPr>
          <a:xfrm>
            <a:off x="7122557" y="3483055"/>
            <a:ext cx="84534" cy="85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21600" h="19559" fill="none">
                <a:moveTo>
                  <a:pt x="21600" y="0"/>
                </a:moveTo>
                <a:cubicBezTo>
                  <a:pt x="21600" y="8379"/>
                  <a:pt x="16753" y="16002"/>
                  <a:pt x="9165" y="19558"/>
                </a:cubicBezTo>
              </a:path>
              <a:path w="21600" h="19559" stroke="0">
                <a:moveTo>
                  <a:pt x="21600" y="0"/>
                </a:moveTo>
                <a:cubicBezTo>
                  <a:pt x="21600" y="8379"/>
                  <a:pt x="16753" y="16002"/>
                  <a:pt x="9165" y="19558"/>
                </a:cubicBezTo>
                <a:lnTo>
                  <a:pt x="0" y="0"/>
                </a:lnTo>
                <a:close/>
              </a:path>
            </a:pathLst>
          </a:custGeom>
          <a:noFill/>
          <a:ln w="33338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250" name="Arc 15"/>
          <p:cNvSpPr/>
          <p:nvPr/>
        </p:nvSpPr>
        <p:spPr>
          <a:xfrm>
            <a:off x="7067789" y="3483054"/>
            <a:ext cx="78581" cy="6072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31260" h="21600" fill="none">
                <a:moveTo>
                  <a:pt x="31259" y="19319"/>
                </a:moveTo>
                <a:cubicBezTo>
                  <a:pt x="28260" y="20819"/>
                  <a:pt x="24953" y="21599"/>
                  <a:pt x="21600" y="21600"/>
                </a:cubicBezTo>
                <a:cubicBezTo>
                  <a:pt x="9670" y="21600"/>
                  <a:pt x="0" y="11929"/>
                  <a:pt x="0" y="0"/>
                </a:cubicBezTo>
              </a:path>
              <a:path w="31260" h="21600" stroke="0">
                <a:moveTo>
                  <a:pt x="31259" y="19319"/>
                </a:moveTo>
                <a:cubicBezTo>
                  <a:pt x="28260" y="20819"/>
                  <a:pt x="24953" y="21599"/>
                  <a:pt x="21600" y="21600"/>
                </a:cubicBez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33338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251" name="Arc 16"/>
          <p:cNvSpPr/>
          <p:nvPr/>
        </p:nvSpPr>
        <p:spPr>
          <a:xfrm>
            <a:off x="7053501" y="3412808"/>
            <a:ext cx="71438" cy="7024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21600" h="19451" fill="none">
                <a:moveTo>
                  <a:pt x="0" y="19451"/>
                </a:moveTo>
                <a:cubicBezTo>
                  <a:pt x="0" y="11161"/>
                  <a:pt x="4743" y="3604"/>
                  <a:pt x="12207" y="-1"/>
                </a:cubicBezTo>
              </a:path>
              <a:path w="21600" h="19451" stroke="0">
                <a:moveTo>
                  <a:pt x="0" y="19451"/>
                </a:moveTo>
                <a:cubicBezTo>
                  <a:pt x="0" y="11161"/>
                  <a:pt x="4743" y="3604"/>
                  <a:pt x="12207" y="-1"/>
                </a:cubicBezTo>
                <a:lnTo>
                  <a:pt x="21600" y="19451"/>
                </a:lnTo>
                <a:close/>
              </a:path>
            </a:pathLst>
          </a:custGeom>
          <a:noFill/>
          <a:ln w="33338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252" name="Arc 17"/>
          <p:cNvSpPr/>
          <p:nvPr/>
        </p:nvSpPr>
        <p:spPr>
          <a:xfrm>
            <a:off x="7102317" y="3427095"/>
            <a:ext cx="70247" cy="5596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0" b="0"/>
            <a:pathLst>
              <a:path w="30515" h="21600" fill="none">
                <a:moveTo>
                  <a:pt x="-1" y="1925"/>
                </a:moveTo>
                <a:cubicBezTo>
                  <a:pt x="2800" y="656"/>
                  <a:pt x="5840" y="-1"/>
                  <a:pt x="8915" y="0"/>
                </a:cubicBezTo>
                <a:cubicBezTo>
                  <a:pt x="20844" y="0"/>
                  <a:pt x="30515" y="9670"/>
                  <a:pt x="30515" y="21600"/>
                </a:cubicBezTo>
              </a:path>
              <a:path w="30515" h="21600" stroke="0">
                <a:moveTo>
                  <a:pt x="-1" y="1925"/>
                </a:moveTo>
                <a:cubicBezTo>
                  <a:pt x="2800" y="656"/>
                  <a:pt x="5840" y="-1"/>
                  <a:pt x="8915" y="0"/>
                </a:cubicBezTo>
                <a:cubicBezTo>
                  <a:pt x="20844" y="0"/>
                  <a:pt x="30515" y="9670"/>
                  <a:pt x="30515" y="21600"/>
                </a:cubicBezTo>
                <a:lnTo>
                  <a:pt x="8915" y="21600"/>
                </a:lnTo>
                <a:close/>
              </a:path>
            </a:pathLst>
          </a:custGeom>
          <a:noFill/>
          <a:ln w="33338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253" name="Line 18"/>
          <p:cNvSpPr/>
          <p:nvPr/>
        </p:nvSpPr>
        <p:spPr>
          <a:xfrm flipH="1">
            <a:off x="5904547" y="2740105"/>
            <a:ext cx="929879" cy="1008459"/>
          </a:xfrm>
          <a:prstGeom prst="line">
            <a:avLst/>
          </a:prstGeom>
          <a:ln w="33338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4" name="Line 19"/>
          <p:cNvSpPr/>
          <p:nvPr/>
        </p:nvSpPr>
        <p:spPr>
          <a:xfrm>
            <a:off x="6834427" y="2740105"/>
            <a:ext cx="391715" cy="1008459"/>
          </a:xfrm>
          <a:prstGeom prst="line">
            <a:avLst/>
          </a:prstGeom>
          <a:ln w="33338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5" name="Line 20"/>
          <p:cNvSpPr/>
          <p:nvPr/>
        </p:nvSpPr>
        <p:spPr>
          <a:xfrm>
            <a:off x="5845017" y="3483055"/>
            <a:ext cx="1727597" cy="1190"/>
          </a:xfrm>
          <a:prstGeom prst="line">
            <a:avLst/>
          </a:prstGeom>
          <a:ln w="33338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6" name="Rectangle 21"/>
          <p:cNvSpPr/>
          <p:nvPr/>
        </p:nvSpPr>
        <p:spPr>
          <a:xfrm>
            <a:off x="7461885" y="3483055"/>
            <a:ext cx="141064" cy="2769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/>
          <a:p>
            <a:r>
              <a:rPr lang="en-US" altLang="zh-CN" sz="18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10257" name="Rectangle 22"/>
          <p:cNvSpPr/>
          <p:nvPr/>
        </p:nvSpPr>
        <p:spPr>
          <a:xfrm>
            <a:off x="5678329" y="3322320"/>
            <a:ext cx="166712" cy="2769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/>
          <a:p>
            <a:r>
              <a:rPr lang="en-US" altLang="zh-CN" sz="18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0258" name="Rectangle 23"/>
          <p:cNvSpPr/>
          <p:nvPr/>
        </p:nvSpPr>
        <p:spPr>
          <a:xfrm>
            <a:off x="7302341" y="3710464"/>
            <a:ext cx="153888" cy="2769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/>
          <a:p>
            <a:r>
              <a:rPr lang="en-US" altLang="zh-CN" sz="18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0259" name="Rectangle 24"/>
          <p:cNvSpPr/>
          <p:nvPr/>
        </p:nvSpPr>
        <p:spPr>
          <a:xfrm>
            <a:off x="5966460" y="3715227"/>
            <a:ext cx="141064" cy="2769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/>
          <a:p>
            <a:r>
              <a:rPr lang="en-US" altLang="zh-CN" sz="18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0260" name="Rectangle 25"/>
          <p:cNvSpPr/>
          <p:nvPr/>
        </p:nvSpPr>
        <p:spPr>
          <a:xfrm>
            <a:off x="6884670" y="2479358"/>
            <a:ext cx="141064" cy="2769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/>
          <a:p>
            <a:r>
              <a:rPr lang="en-US" altLang="zh-CN" sz="18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0261" name="Rectangle 26"/>
          <p:cNvSpPr/>
          <p:nvPr/>
        </p:nvSpPr>
        <p:spPr>
          <a:xfrm>
            <a:off x="7136845" y="3161586"/>
            <a:ext cx="115416" cy="2769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endParaRPr lang="en-US" altLang="zh-CN" sz="1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62" name="Rectangle 27"/>
          <p:cNvSpPr/>
          <p:nvPr/>
        </p:nvSpPr>
        <p:spPr>
          <a:xfrm>
            <a:off x="7236858" y="3485436"/>
            <a:ext cx="169069" cy="276999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endParaRPr lang="en-US" altLang="zh-CN" sz="1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63" name="Rectangle 28"/>
          <p:cNvSpPr/>
          <p:nvPr/>
        </p:nvSpPr>
        <p:spPr>
          <a:xfrm>
            <a:off x="7028498" y="3540205"/>
            <a:ext cx="115416" cy="2769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endParaRPr lang="en-US" altLang="zh-CN" sz="1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64" name="Rectangle 29"/>
          <p:cNvSpPr/>
          <p:nvPr/>
        </p:nvSpPr>
        <p:spPr>
          <a:xfrm>
            <a:off x="6866573" y="3216355"/>
            <a:ext cx="115416" cy="2769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endParaRPr lang="en-US" altLang="zh-CN" sz="1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65" name="Rectangle 30"/>
          <p:cNvSpPr/>
          <p:nvPr/>
        </p:nvSpPr>
        <p:spPr>
          <a:xfrm>
            <a:off x="6197441" y="3572352"/>
            <a:ext cx="115416" cy="2769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endParaRPr lang="en-US" altLang="zh-CN" sz="1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66" name="Rectangle 31"/>
          <p:cNvSpPr/>
          <p:nvPr/>
        </p:nvSpPr>
        <p:spPr>
          <a:xfrm>
            <a:off x="5840254" y="3485436"/>
            <a:ext cx="115416" cy="2769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endParaRPr lang="en-US" altLang="zh-CN" sz="1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67" name="Rectangle 32"/>
          <p:cNvSpPr/>
          <p:nvPr/>
        </p:nvSpPr>
        <p:spPr>
          <a:xfrm>
            <a:off x="6053376" y="3108008"/>
            <a:ext cx="115416" cy="276999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t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en-US" altLang="zh-CN" sz="1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68" name="Rectangle 33"/>
          <p:cNvSpPr/>
          <p:nvPr/>
        </p:nvSpPr>
        <p:spPr>
          <a:xfrm>
            <a:off x="6336745" y="3216355"/>
            <a:ext cx="205978" cy="276999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t">
            <a:spAutoFit/>
          </a:bodyPr>
          <a:lstStyle/>
          <a:p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endParaRPr lang="en-US" altLang="zh-CN" sz="1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6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6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6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241" grpId="0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6" grpId="0"/>
      <p:bldP spid="10257" grpId="0"/>
      <p:bldP spid="10258" grpId="0"/>
      <p:bldP spid="10259" grpId="0"/>
      <p:bldP spid="10261" grpId="0"/>
      <p:bldP spid="10262" grpId="0"/>
      <p:bldP spid="10263" grpId="0"/>
      <p:bldP spid="10264" grpId="0"/>
      <p:bldP spid="10265" grpId="0"/>
      <p:bldP spid="10266" grpId="0"/>
      <p:bldP spid="10267" grpId="0"/>
      <p:bldP spid="102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6652737" y="1960722"/>
            <a:ext cx="2240756" cy="1310164"/>
          </a:xfrm>
          <a:prstGeom prst="cloudCallout">
            <a:avLst>
              <a:gd name="adj1" fmla="val -97226"/>
              <a:gd name="adj2" fmla="val 11323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你能证明这两个方法成立吗？</a:t>
            </a:r>
          </a:p>
        </p:txBody>
      </p:sp>
      <p:pic>
        <p:nvPicPr>
          <p:cNvPr id="3" name="图片 2" descr="1-6.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460" y="107156"/>
            <a:ext cx="2080260" cy="665798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>
            <a:off x="236220" y="310210"/>
            <a:ext cx="5252085" cy="2196294"/>
            <a:chOff x="319" y="2732"/>
            <a:chExt cx="5010" cy="1375"/>
          </a:xfrm>
        </p:grpSpPr>
        <p:sp>
          <p:nvSpPr>
            <p:cNvPr id="7" name="AutoShape 5"/>
            <p:cNvSpPr/>
            <p:nvPr/>
          </p:nvSpPr>
          <p:spPr>
            <a:xfrm>
              <a:off x="319" y="3112"/>
              <a:ext cx="5010" cy="995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endParaRPr lang="zh-CN" altLang="en-US" sz="21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平行线的判定方法</a:t>
              </a:r>
              <a:r>
                <a:rPr lang="en-US" altLang="zh-CN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：</a:t>
              </a:r>
              <a:endParaRPr lang="zh-CN" altLang="en-US" sz="2100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两条直线被第三条直线所截，</a:t>
              </a:r>
            </a:p>
            <a:p>
              <a:pPr algn="l"/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如果内错角相等，那么两条直线平行</a:t>
              </a:r>
              <a:endParaRPr lang="zh-CN" altLang="en-US" sz="2100" dirty="0">
                <a:latin typeface="Arial" panose="020B0604020202020204" pitchFamily="34" charset="0"/>
              </a:endParaRPr>
            </a:p>
            <a:p>
              <a:pPr algn="l">
                <a:lnSpc>
                  <a:spcPct val="130000"/>
                </a:lnSpc>
              </a:pP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简称为：内错角相等，两直线平行</a:t>
              </a: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732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5" name="Group 4"/>
          <p:cNvGrpSpPr/>
          <p:nvPr/>
        </p:nvGrpSpPr>
        <p:grpSpPr>
          <a:xfrm>
            <a:off x="236221" y="2514715"/>
            <a:ext cx="5180171" cy="2273027"/>
            <a:chOff x="319" y="2726"/>
            <a:chExt cx="5010" cy="1423"/>
          </a:xfrm>
        </p:grpSpPr>
        <p:sp>
          <p:nvSpPr>
            <p:cNvPr id="6" name="AutoShape 5"/>
            <p:cNvSpPr/>
            <p:nvPr/>
          </p:nvSpPr>
          <p:spPr>
            <a:xfrm>
              <a:off x="319" y="3112"/>
              <a:ext cx="5010" cy="1037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endParaRPr lang="zh-CN" altLang="en-US" sz="21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平行线的判定方法</a:t>
              </a:r>
              <a:r>
                <a:rPr lang="en-US" altLang="zh-CN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3</a:t>
              </a:r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：</a:t>
              </a:r>
              <a:endParaRPr lang="zh-CN" altLang="en-US" sz="2100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两条直线被第三条直线所截，</a:t>
              </a:r>
            </a:p>
            <a:p>
              <a:pPr algn="l"/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如果同旁内角互补，那么两条直线平行</a:t>
              </a:r>
              <a:endParaRPr lang="zh-CN" altLang="en-US" sz="1200" dirty="0">
                <a:latin typeface="Arial" panose="020B0604020202020204" pitchFamily="34" charset="0"/>
              </a:endParaRPr>
            </a:p>
            <a:p>
              <a:pPr algn="l">
                <a:lnSpc>
                  <a:spcPct val="130000"/>
                </a:lnSpc>
              </a:pP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简称为：同旁内角互补，两直线平行</a:t>
              </a:r>
            </a:p>
          </p:txBody>
        </p:sp>
        <p:pic>
          <p:nvPicPr>
            <p:cNvPr id="8" name="Picture 6" descr="U_2202~1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726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/>
          <p:nvPr/>
        </p:nvSpPr>
        <p:spPr>
          <a:xfrm>
            <a:off x="205264" y="163354"/>
            <a:ext cx="5812631" cy="327422"/>
          </a:xfrm>
          <a:prstGeom prst="rect">
            <a:avLst/>
          </a:prstGeom>
          <a:noFill/>
          <a:ln w="9525">
            <a:noFill/>
          </a:ln>
        </p:spPr>
        <p:txBody>
          <a:bodyPr wrap="none" lIns="67628" tIns="35243" rIns="67628" bIns="35243" anchor="ctr"/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如图，由</a:t>
            </a:r>
            <a:r>
              <a:rPr lang="zh-CN" altLang="en-US" sz="2100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=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，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可推出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a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//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吗？如何推出？</a:t>
            </a:r>
            <a:endParaRPr lang="zh-CN" altLang="en-US" sz="2100" dirty="0">
              <a:latin typeface="黑体" panose="02010609060101010101" pitchFamily="49" charset="-122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12308" name="Rectangle 4"/>
          <p:cNvSpPr/>
          <p:nvPr/>
        </p:nvSpPr>
        <p:spPr>
          <a:xfrm>
            <a:off x="188595" y="538639"/>
            <a:ext cx="5829300" cy="1841897"/>
          </a:xfrm>
          <a:prstGeom prst="rect">
            <a:avLst/>
          </a:prstGeom>
          <a:noFill/>
          <a:ln w="9525">
            <a:noFill/>
          </a:ln>
        </p:spPr>
        <p:txBody>
          <a:bodyPr lIns="67628" tIns="35243" rIns="67628" bIns="35243" anchor="t"/>
          <a:lstStyle/>
          <a:p>
            <a:pPr marL="257175" indent="-257175">
              <a:lnSpc>
                <a:spcPct val="120000"/>
              </a:lnSpc>
              <a:spcBef>
                <a:spcPct val="20000"/>
              </a:spcBef>
            </a:pPr>
            <a:r>
              <a:rPr lang="zh-CN" altLang="en-US" sz="2100" dirty="0">
                <a:solidFill>
                  <a:srgbClr val="F8081F"/>
                </a:solidFill>
                <a:latin typeface="+mn-ea"/>
                <a:sym typeface="Symbol" panose="05050102010706020507" pitchFamily="18" charset="2"/>
              </a:rPr>
              <a:t>解：</a:t>
            </a:r>
            <a:r>
              <a:rPr lang="zh-CN" altLang="en-US" sz="21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2100" dirty="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微软雅黑" panose="020B0503020204020204" charset="-122"/>
              </a:rPr>
              <a:t>∵</a:t>
            </a:r>
            <a:r>
              <a:rPr lang="zh-CN" altLang="en-US" sz="2100" dirty="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 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sz="210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=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en-US" altLang="zh-CN" sz="21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(</a:t>
            </a:r>
            <a:r>
              <a:rPr lang="zh-CN" altLang="en-US" sz="2100" dirty="0">
                <a:solidFill>
                  <a:srgbClr val="F8081F"/>
                </a:solidFill>
                <a:latin typeface="+mn-ea"/>
                <a:sym typeface="Symbol" panose="05050102010706020507" pitchFamily="18" charset="2"/>
              </a:rPr>
              <a:t>已知</a:t>
            </a:r>
            <a:r>
              <a:rPr lang="zh-CN" altLang="en-US" sz="21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），</a:t>
            </a:r>
          </a:p>
          <a:p>
            <a:pPr marL="257175" indent="-257175">
              <a:lnSpc>
                <a:spcPct val="120000"/>
              </a:lnSpc>
              <a:spcBef>
                <a:spcPct val="20000"/>
              </a:spcBef>
            </a:pPr>
            <a:r>
              <a:rPr lang="zh-CN" altLang="en-US" sz="21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   </a:t>
            </a:r>
            <a:r>
              <a:rPr lang="zh-CN" altLang="en-US" sz="2100" dirty="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 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en-US" altLang="zh-CN" sz="210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=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zh-CN" altLang="en-US" sz="21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（</a:t>
            </a:r>
            <a:r>
              <a:rPr lang="zh-CN" altLang="en-US" sz="2100" dirty="0">
                <a:solidFill>
                  <a:srgbClr val="F8081F"/>
                </a:solidFill>
                <a:latin typeface="+mn-ea"/>
                <a:sym typeface="Symbol" panose="05050102010706020507" pitchFamily="18" charset="2"/>
              </a:rPr>
              <a:t>对顶角相等</a:t>
            </a:r>
            <a:r>
              <a:rPr lang="zh-CN" altLang="en-US" sz="21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），</a:t>
            </a:r>
          </a:p>
          <a:p>
            <a:pPr marL="257175" indent="-257175">
              <a:lnSpc>
                <a:spcPct val="120000"/>
              </a:lnSpc>
              <a:spcBef>
                <a:spcPct val="20000"/>
              </a:spcBef>
            </a:pPr>
            <a:r>
              <a:rPr lang="zh-CN" altLang="en-US" sz="21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2100" dirty="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 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sz="210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=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en-US" altLang="zh-CN" sz="210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.</a:t>
            </a:r>
          </a:p>
          <a:p>
            <a:pPr marL="257175" indent="-257175">
              <a:lnSpc>
                <a:spcPct val="120000"/>
              </a:lnSpc>
              <a:spcBef>
                <a:spcPct val="20000"/>
              </a:spcBef>
            </a:pPr>
            <a:r>
              <a:rPr lang="en-US" altLang="zh-CN" sz="210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  </a:t>
            </a:r>
            <a:r>
              <a:rPr lang="en-US" altLang="zh-CN" sz="2100" b="1" i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a</a:t>
            </a:r>
            <a:r>
              <a:rPr lang="en-US" altLang="zh-CN" sz="210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//</a:t>
            </a:r>
            <a:r>
              <a:rPr lang="en-US" altLang="zh-CN" sz="2100" b="1" i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b</a:t>
            </a:r>
            <a:r>
              <a:rPr lang="en-US" altLang="zh-CN" sz="21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(</a:t>
            </a:r>
            <a:r>
              <a:rPr lang="zh-CN" altLang="en-US" sz="2100" dirty="0">
                <a:solidFill>
                  <a:srgbClr val="F8081F"/>
                </a:solidFill>
                <a:latin typeface="+mn-ea"/>
                <a:sym typeface="Symbol" panose="05050102010706020507" pitchFamily="18" charset="2"/>
              </a:rPr>
              <a:t>同位角相等，两直线平行</a:t>
            </a:r>
            <a:r>
              <a:rPr lang="zh-CN" altLang="en-US" sz="21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）</a:t>
            </a:r>
            <a:r>
              <a:rPr lang="en-US" altLang="zh-CN" sz="21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.</a:t>
            </a:r>
          </a:p>
        </p:txBody>
      </p:sp>
      <p:grpSp>
        <p:nvGrpSpPr>
          <p:cNvPr id="13316" name="Group 21"/>
          <p:cNvGrpSpPr/>
          <p:nvPr/>
        </p:nvGrpSpPr>
        <p:grpSpPr>
          <a:xfrm>
            <a:off x="4031456" y="599599"/>
            <a:ext cx="2286000" cy="1622822"/>
            <a:chOff x="0" y="0"/>
            <a:chExt cx="5410" cy="4084"/>
          </a:xfrm>
        </p:grpSpPr>
        <p:grpSp>
          <p:nvGrpSpPr>
            <p:cNvPr id="13317" name="Group 22"/>
            <p:cNvGrpSpPr/>
            <p:nvPr/>
          </p:nvGrpSpPr>
          <p:grpSpPr>
            <a:xfrm>
              <a:off x="0" y="0"/>
              <a:ext cx="5410" cy="4084"/>
              <a:chOff x="0" y="0"/>
              <a:chExt cx="5410" cy="4084"/>
            </a:xfrm>
          </p:grpSpPr>
          <p:sp>
            <p:nvSpPr>
              <p:cNvPr id="13318" name="Arc 23"/>
              <p:cNvSpPr/>
              <p:nvPr/>
            </p:nvSpPr>
            <p:spPr>
              <a:xfrm rot="10200000">
                <a:off x="1342" y="926"/>
                <a:ext cx="323" cy="340"/>
              </a:xfrm>
              <a:custGeom>
                <a:avLst/>
                <a:gdLst/>
                <a:ahLst/>
                <a:cxnLst>
                  <a:cxn ang="0">
                    <a:pos x="-1" y="0"/>
                  </a:cxn>
                  <a:cxn ang="0">
                    <a:pos x="21600" y="21600"/>
                  </a:cxn>
                  <a:cxn ang="0">
                    <a:pos x="-1" y="0"/>
                  </a:cxn>
                  <a:cxn ang="0">
                    <a:pos x="21600" y="21600"/>
                  </a:cxn>
                  <a:cxn ang="0">
                    <a:pos x="0" y="2160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0" cap="flat" cmpd="sng">
                <a:solidFill>
                  <a:srgbClr val="F8081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19" name="Arc 24"/>
              <p:cNvSpPr/>
              <p:nvPr/>
            </p:nvSpPr>
            <p:spPr>
              <a:xfrm>
                <a:off x="2652" y="2823"/>
                <a:ext cx="455" cy="341"/>
              </a:xfrm>
              <a:custGeom>
                <a:avLst/>
                <a:gdLst/>
                <a:ahLst/>
                <a:cxnLst>
                  <a:cxn ang="0">
                    <a:pos x="-1" y="0"/>
                  </a:cxn>
                  <a:cxn ang="0">
                    <a:pos x="21600" y="21600"/>
                  </a:cxn>
                  <a:cxn ang="0">
                    <a:pos x="-1" y="0"/>
                  </a:cxn>
                  <a:cxn ang="0">
                    <a:pos x="21600" y="21600"/>
                  </a:cxn>
                  <a:cxn ang="0">
                    <a:pos x="0" y="2160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0" name="Arc 25"/>
              <p:cNvSpPr/>
              <p:nvPr/>
            </p:nvSpPr>
            <p:spPr>
              <a:xfrm>
                <a:off x="1335" y="602"/>
                <a:ext cx="455" cy="341"/>
              </a:xfrm>
              <a:custGeom>
                <a:avLst/>
                <a:gdLst/>
                <a:ahLst/>
                <a:cxnLst>
                  <a:cxn ang="0">
                    <a:pos x="-1" y="0"/>
                  </a:cxn>
                  <a:cxn ang="0">
                    <a:pos x="21600" y="21600"/>
                  </a:cxn>
                  <a:cxn ang="0">
                    <a:pos x="-1" y="0"/>
                  </a:cxn>
                  <a:cxn ang="0">
                    <a:pos x="21600" y="21600"/>
                  </a:cxn>
                  <a:cxn ang="0">
                    <a:pos x="0" y="2160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31750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1" name="Line 6"/>
              <p:cNvSpPr/>
              <p:nvPr/>
            </p:nvSpPr>
            <p:spPr>
              <a:xfrm>
                <a:off x="0" y="950"/>
                <a:ext cx="3960" cy="0"/>
              </a:xfrm>
              <a:prstGeom prst="line">
                <a:avLst/>
              </a:prstGeom>
              <a:ln w="317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2" name="Line 7"/>
              <p:cNvSpPr/>
              <p:nvPr/>
            </p:nvSpPr>
            <p:spPr>
              <a:xfrm>
                <a:off x="615" y="3138"/>
                <a:ext cx="4200" cy="0"/>
              </a:xfrm>
              <a:prstGeom prst="line">
                <a:avLst/>
              </a:prstGeom>
              <a:ln w="317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3" name="Line 8"/>
              <p:cNvSpPr/>
              <p:nvPr/>
            </p:nvSpPr>
            <p:spPr>
              <a:xfrm>
                <a:off x="1014" y="115"/>
                <a:ext cx="2382" cy="3969"/>
              </a:xfrm>
              <a:prstGeom prst="line">
                <a:avLst/>
              </a:prstGeom>
              <a:ln w="317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4" name="Oval 9"/>
              <p:cNvSpPr/>
              <p:nvPr/>
            </p:nvSpPr>
            <p:spPr>
              <a:xfrm>
                <a:off x="2535" y="2306"/>
                <a:ext cx="1560" cy="840"/>
              </a:xfrm>
              <a:prstGeom prst="ellipse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1800">
                    <a:solidFill>
                      <a:srgbClr val="F8081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13325" name="Oval 12"/>
              <p:cNvSpPr/>
              <p:nvPr/>
            </p:nvSpPr>
            <p:spPr>
              <a:xfrm>
                <a:off x="3850" y="2974"/>
                <a:ext cx="1560" cy="840"/>
              </a:xfrm>
              <a:prstGeom prst="ellipse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100" b="1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13326" name="Oval 13"/>
              <p:cNvSpPr/>
              <p:nvPr/>
            </p:nvSpPr>
            <p:spPr>
              <a:xfrm>
                <a:off x="3440" y="377"/>
                <a:ext cx="1560" cy="840"/>
              </a:xfrm>
              <a:prstGeom prst="ellipse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100" b="1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13327" name="Text Box 14"/>
              <p:cNvSpPr txBox="1"/>
              <p:nvPr/>
            </p:nvSpPr>
            <p:spPr>
              <a:xfrm>
                <a:off x="1468" y="0"/>
                <a:ext cx="1135" cy="92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1800" dirty="0">
                    <a:solidFill>
                      <a:srgbClr val="F8081F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1</a:t>
                </a:r>
              </a:p>
            </p:txBody>
          </p:sp>
        </p:grpSp>
        <p:sp>
          <p:nvSpPr>
            <p:cNvPr id="13328" name="Text Box 14"/>
            <p:cNvSpPr txBox="1"/>
            <p:nvPr/>
          </p:nvSpPr>
          <p:spPr>
            <a:xfrm>
              <a:off x="1020" y="978"/>
              <a:ext cx="1135" cy="9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 dirty="0">
                  <a:solidFill>
                    <a:srgbClr val="F8081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</a:p>
          </p:txBody>
        </p:sp>
      </p:grpSp>
      <p:sp>
        <p:nvSpPr>
          <p:cNvPr id="14354" name="Text Box 2"/>
          <p:cNvSpPr txBox="1"/>
          <p:nvPr/>
        </p:nvSpPr>
        <p:spPr>
          <a:xfrm>
            <a:off x="248127" y="2415064"/>
            <a:ext cx="644723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如图，如果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</a:t>
            </a:r>
            <a:r>
              <a:rPr lang="en-US" altLang="zh-CN" sz="2100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+</a:t>
            </a:r>
            <a:r>
              <a:rPr lang="en-US" altLang="zh-CN" sz="2100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2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=</a:t>
            </a:r>
            <a:r>
              <a:rPr lang="en-US" altLang="zh-CN" sz="2100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180</a:t>
            </a:r>
            <a:r>
              <a:rPr lang="en-US" altLang="zh-CN" sz="2100" b="1" baseline="30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°</a:t>
            </a:r>
            <a:r>
              <a:rPr lang="en-US" altLang="zh-CN" sz="2100" baseline="300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 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，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可推出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//</a:t>
            </a:r>
            <a:r>
              <a:rPr lang="en-US" altLang="zh-CN" sz="2100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吗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?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Symbol" panose="05050102010706020507" pitchFamily="18" charset="2"/>
              </a:rPr>
              <a:t>如何推出？</a:t>
            </a:r>
          </a:p>
        </p:txBody>
      </p:sp>
      <p:sp>
        <p:nvSpPr>
          <p:cNvPr id="15380" name="Text Box 16"/>
          <p:cNvSpPr txBox="1"/>
          <p:nvPr/>
        </p:nvSpPr>
        <p:spPr>
          <a:xfrm flipH="1">
            <a:off x="285274" y="2875597"/>
            <a:ext cx="4557713" cy="18459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8081F"/>
                </a:solidFill>
                <a:latin typeface="+mn-ea"/>
                <a:cs typeface="+mn-ea"/>
              </a:rPr>
              <a:t>解</a:t>
            </a:r>
            <a:r>
              <a:rPr lang="en-US" altLang="zh-CN" sz="2100">
                <a:solidFill>
                  <a:srgbClr val="F8081F"/>
                </a:solidFill>
                <a:latin typeface="+mn-ea"/>
                <a:cs typeface="+mn-ea"/>
              </a:rPr>
              <a:t>:</a:t>
            </a:r>
            <a:r>
              <a:rPr lang="en-US" altLang="zh-CN" sz="210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100" dirty="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微软雅黑" panose="020B0503020204020204" charset="-122"/>
              </a:rPr>
              <a:t>∵</a:t>
            </a:r>
            <a:r>
              <a:rPr lang="zh-CN" altLang="en-US" sz="2100" dirty="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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sz="210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+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en-US" altLang="zh-CN" sz="210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=180</a:t>
            </a:r>
            <a:r>
              <a:rPr lang="en-US" altLang="zh-CN" sz="2100" baseline="30000">
                <a:solidFill>
                  <a:srgbClr val="F8081F"/>
                </a:solidFill>
                <a:latin typeface="Arial" panose="020B060402020202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°</a:t>
            </a:r>
            <a:r>
              <a:rPr lang="zh-CN" altLang="en-US" sz="2100" dirty="0">
                <a:solidFill>
                  <a:srgbClr val="F8081F"/>
                </a:solidFill>
                <a:latin typeface="Arial" panose="020B0604020202020204" pitchFamily="34" charset="0"/>
                <a:ea typeface="黑体" panose="02010609060101010101" pitchFamily="49" charset="-122"/>
                <a:sym typeface="Symbol" panose="05050102010706020507" pitchFamily="18" charset="2"/>
              </a:rPr>
              <a:t>（</a:t>
            </a:r>
            <a:r>
              <a:rPr lang="zh-CN" altLang="en-US" sz="2100" dirty="0">
                <a:solidFill>
                  <a:srgbClr val="F8081F"/>
                </a:solidFill>
                <a:latin typeface="+mn-ea"/>
                <a:sym typeface="Symbol" panose="05050102010706020507" pitchFamily="18" charset="2"/>
              </a:rPr>
              <a:t>已知</a:t>
            </a:r>
            <a:r>
              <a:rPr lang="zh-CN" altLang="en-US" sz="2100" dirty="0">
                <a:solidFill>
                  <a:srgbClr val="F8081F"/>
                </a:solidFill>
                <a:latin typeface="Arial" panose="020B0604020202020204" pitchFamily="34" charset="0"/>
                <a:ea typeface="黑体" panose="02010609060101010101" pitchFamily="49" charset="-122"/>
                <a:sym typeface="Symbol" panose="05050102010706020507" pitchFamily="18" charset="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   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en-US" altLang="zh-CN" sz="210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+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en-US" altLang="zh-CN" sz="210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=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180</a:t>
            </a:r>
            <a:r>
              <a:rPr lang="en-US" altLang="zh-CN" sz="2100" b="1" baseline="30000">
                <a:solidFill>
                  <a:srgbClr val="F8081F"/>
                </a:solidFill>
                <a:latin typeface="Arial" panose="020B060402020202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°</a:t>
            </a:r>
            <a:r>
              <a:rPr lang="zh-CN" altLang="en-US" sz="2100" dirty="0">
                <a:solidFill>
                  <a:srgbClr val="F8081F"/>
                </a:solidFill>
                <a:latin typeface="Arial" panose="020B060402020202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zh-CN" altLang="en-US" sz="2100" dirty="0">
                <a:solidFill>
                  <a:srgbClr val="F8081F"/>
                </a:solidFill>
                <a:latin typeface="+mn-ea"/>
                <a:sym typeface="Symbol" panose="05050102010706020507" pitchFamily="18" charset="2"/>
              </a:rPr>
              <a:t>邻补角定义</a:t>
            </a:r>
            <a:r>
              <a:rPr lang="zh-CN" altLang="en-US" sz="2100" dirty="0">
                <a:solidFill>
                  <a:srgbClr val="F8081F"/>
                </a:solidFill>
                <a:latin typeface="Arial" panose="020B060402020202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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en-US" altLang="zh-CN" sz="210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=</a:t>
            </a:r>
            <a:r>
              <a:rPr lang="en-US" altLang="zh-CN" sz="2100" b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3</a:t>
            </a:r>
            <a:r>
              <a:rPr lang="zh-CN" altLang="en-US" sz="2100" dirty="0">
                <a:solidFill>
                  <a:srgbClr val="F8081F"/>
                </a:solidFill>
                <a:latin typeface="Arial" panose="020B060402020202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zh-CN" altLang="en-US" sz="2100" dirty="0">
                <a:solidFill>
                  <a:srgbClr val="F8081F"/>
                </a:solidFill>
                <a:latin typeface="+mn-ea"/>
                <a:sym typeface="Symbol" panose="05050102010706020507" pitchFamily="18" charset="2"/>
              </a:rPr>
              <a:t>同角的补角相等</a:t>
            </a:r>
            <a:r>
              <a:rPr lang="zh-CN" altLang="en-US" sz="2100" dirty="0">
                <a:solidFill>
                  <a:srgbClr val="F8081F"/>
                </a:solidFill>
                <a:latin typeface="Arial" panose="020B060402020202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8081F"/>
                </a:solidFill>
                <a:latin typeface="Arial" panose="020B060402020202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</a:t>
            </a:r>
            <a:r>
              <a:rPr lang="en-US" altLang="zh-CN" sz="2100" b="1" i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a</a:t>
            </a:r>
            <a:r>
              <a:rPr lang="en-US" altLang="zh-CN" sz="2100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//</a:t>
            </a:r>
            <a:r>
              <a:rPr lang="en-US" altLang="zh-CN" sz="2100" b="1" i="1">
                <a:solidFill>
                  <a:srgbClr val="F8081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b</a:t>
            </a:r>
            <a:r>
              <a:rPr lang="zh-CN" altLang="en-US" sz="2100" dirty="0">
                <a:solidFill>
                  <a:srgbClr val="F8081F"/>
                </a:solidFill>
                <a:latin typeface="Arial" panose="020B060402020202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zh-CN" altLang="en-US" sz="2100" dirty="0">
                <a:solidFill>
                  <a:srgbClr val="F8081F"/>
                </a:solidFill>
                <a:latin typeface="+mn-ea"/>
                <a:sym typeface="Symbol" panose="05050102010706020507" pitchFamily="18" charset="2"/>
              </a:rPr>
              <a:t>同位角相等，两直线平行</a:t>
            </a:r>
            <a:r>
              <a:rPr lang="zh-CN" altLang="en-US" sz="2100" dirty="0">
                <a:solidFill>
                  <a:srgbClr val="F8081F"/>
                </a:solidFill>
                <a:latin typeface="Arial" panose="020B0604020202020204" pitchFamily="34" charset="0"/>
                <a:ea typeface="黑体" panose="02010609060101010101" pitchFamily="49" charset="-122"/>
                <a:sym typeface="Symbol" panose="05050102010706020507" pitchFamily="18" charset="2"/>
              </a:rPr>
              <a:t>）</a:t>
            </a:r>
            <a:endParaRPr lang="en-US" altLang="zh-CN" sz="2100">
              <a:solidFill>
                <a:srgbClr val="F8081F"/>
              </a:solidFill>
              <a:latin typeface="Arial" panose="020B0604020202020204" pitchFamily="34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grpSp>
        <p:nvGrpSpPr>
          <p:cNvPr id="15365" name="Group 22"/>
          <p:cNvGrpSpPr/>
          <p:nvPr/>
        </p:nvGrpSpPr>
        <p:grpSpPr>
          <a:xfrm>
            <a:off x="4365546" y="2891077"/>
            <a:ext cx="2100263" cy="2068115"/>
            <a:chOff x="0" y="0"/>
            <a:chExt cx="5308" cy="5520"/>
          </a:xfrm>
        </p:grpSpPr>
        <p:sp>
          <p:nvSpPr>
            <p:cNvPr id="15366" name="Line 4"/>
            <p:cNvSpPr/>
            <p:nvPr/>
          </p:nvSpPr>
          <p:spPr>
            <a:xfrm>
              <a:off x="0" y="1365"/>
              <a:ext cx="3960" cy="0"/>
            </a:xfrm>
            <a:prstGeom prst="line">
              <a:avLst/>
            </a:prstGeom>
            <a:ln w="38100" cap="flat" cmpd="sng">
              <a:solidFill>
                <a:srgbClr val="0000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7" name="Line 5"/>
            <p:cNvSpPr/>
            <p:nvPr/>
          </p:nvSpPr>
          <p:spPr>
            <a:xfrm>
              <a:off x="120" y="4005"/>
              <a:ext cx="4200" cy="0"/>
            </a:xfrm>
            <a:prstGeom prst="line">
              <a:avLst/>
            </a:prstGeom>
            <a:ln w="38100" cap="flat" cmpd="sng">
              <a:solidFill>
                <a:srgbClr val="0000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8" name="Line 6"/>
            <p:cNvSpPr/>
            <p:nvPr/>
          </p:nvSpPr>
          <p:spPr>
            <a:xfrm>
              <a:off x="672" y="0"/>
              <a:ext cx="3360" cy="552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9" name="Oval 7"/>
            <p:cNvSpPr/>
            <p:nvPr/>
          </p:nvSpPr>
          <p:spPr>
            <a:xfrm>
              <a:off x="3055" y="2947"/>
              <a:ext cx="1560" cy="840"/>
            </a:xfrm>
            <a:prstGeom prst="ellipse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zh-CN" sz="1800">
                  <a:solidFill>
                    <a:srgbClr val="F8081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5370" name="Oval 10"/>
            <p:cNvSpPr/>
            <p:nvPr/>
          </p:nvSpPr>
          <p:spPr>
            <a:xfrm>
              <a:off x="3748" y="3645"/>
              <a:ext cx="1560" cy="840"/>
            </a:xfrm>
            <a:prstGeom prst="ellipse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zh-CN" sz="21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5371" name="Oval 11"/>
            <p:cNvSpPr/>
            <p:nvPr/>
          </p:nvSpPr>
          <p:spPr>
            <a:xfrm>
              <a:off x="3395" y="792"/>
              <a:ext cx="1560" cy="840"/>
            </a:xfrm>
            <a:prstGeom prst="ellipse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zh-CN" sz="21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5372" name="Arc 13"/>
            <p:cNvSpPr/>
            <p:nvPr/>
          </p:nvSpPr>
          <p:spPr>
            <a:xfrm flipV="1">
              <a:off x="1781" y="1362"/>
              <a:ext cx="227" cy="452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3" name="Text Box 14"/>
            <p:cNvSpPr txBox="1"/>
            <p:nvPr/>
          </p:nvSpPr>
          <p:spPr>
            <a:xfrm>
              <a:off x="1810" y="1360"/>
              <a:ext cx="565" cy="98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rgbClr val="F8081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5374" name="Arc 15"/>
            <p:cNvSpPr/>
            <p:nvPr/>
          </p:nvSpPr>
          <p:spPr>
            <a:xfrm>
              <a:off x="2816" y="3541"/>
              <a:ext cx="568" cy="455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 cap="flat" cmpd="sng">
              <a:solidFill>
                <a:srgbClr val="F8081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5" name="Arc 17"/>
            <p:cNvSpPr/>
            <p:nvPr/>
          </p:nvSpPr>
          <p:spPr>
            <a:xfrm>
              <a:off x="1208" y="908"/>
              <a:ext cx="796" cy="450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0" cap="flat" cmpd="sng">
              <a:solidFill>
                <a:srgbClr val="F8081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6" name="Text Box 18"/>
            <p:cNvSpPr txBox="1"/>
            <p:nvPr/>
          </p:nvSpPr>
          <p:spPr>
            <a:xfrm>
              <a:off x="1468" y="278"/>
              <a:ext cx="567" cy="98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rgbClr val="F8081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0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0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charRg st="15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08">
                                            <p:txEl>
                                              <p:charRg st="15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08">
                                            <p:txEl>
                                              <p:charRg st="15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charRg st="3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08">
                                            <p:txEl>
                                              <p:charRg st="3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08">
                                            <p:txEl>
                                              <p:charRg st="3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charRg st="4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308">
                                            <p:txEl>
                                              <p:charRg st="4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08">
                                            <p:txEl>
                                              <p:charRg st="4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435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1271</Words>
  <Application>Microsoft Office PowerPoint</Application>
  <PresentationFormat>全屏显示(16:9)</PresentationFormat>
  <Paragraphs>233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黑体</vt:lpstr>
      <vt:lpstr>华文楷体</vt:lpstr>
      <vt:lpstr>楷体</vt:lpstr>
      <vt:lpstr>宋体</vt:lpstr>
      <vt:lpstr>微软雅黑</vt:lpstr>
      <vt:lpstr>Arial</vt:lpstr>
      <vt:lpstr>Calibri</vt:lpstr>
      <vt:lpstr>Symbol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71E5036467A64CCE879086A55132C55E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