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5" r:id="rId2"/>
    <p:sldId id="320" r:id="rId3"/>
    <p:sldId id="321" r:id="rId4"/>
    <p:sldId id="325" r:id="rId5"/>
    <p:sldId id="324" r:id="rId6"/>
    <p:sldId id="329" r:id="rId7"/>
    <p:sldId id="328" r:id="rId8"/>
    <p:sldId id="327" r:id="rId9"/>
    <p:sldId id="333" r:id="rId10"/>
    <p:sldId id="337" r:id="rId11"/>
    <p:sldId id="336" r:id="rId12"/>
    <p:sldId id="335" r:id="rId13"/>
    <p:sldId id="331" r:id="rId1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DCBBFC-4FC4-4F72-A2BD-146476B9911C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AF46253-02FB-457B-A215-4A9967B19C3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F46253-02FB-457B-A215-4A9967B19C3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012921" y="875873"/>
            <a:ext cx="3409908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贾      生</a:t>
            </a: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李商隐</a:t>
            </a:r>
            <a:endParaRPr kumimoji="0" lang="zh-CN" sz="2800" b="1" i="0" u="none" strike="noStrike" cap="none" normalizeH="0" baseline="0" dirty="0" smtClean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4337" name="Picture 1" descr="C:\Users\Administrator\Desktop\t018b56dc3dcc00f3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19849"/>
            <a:ext cx="5616624" cy="2153394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899592" y="2494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七年级语文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  新课标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1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51621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4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重点研读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55576" y="1100232"/>
            <a:ext cx="7776864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对于汉文帝求贤若渴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夜半与贾谊促膝长谈的做法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诗人持什么态度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由此可见本诗用了怎样的写作手法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诗人语含讽刺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用了欲抑先扬的写法。诗的前两句从正面着笔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丝毫不露贬义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仿佛热烈颂扬文帝求贤若渴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虚怀若谷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和对贾生的赞叹。可是读了后面两句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才恍然大悟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原来郑重求贤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虚心垂询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推重叹服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乃至促膝谈心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不是为了寻求治国安民之道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却是为了“问鬼神”的本原问题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!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这究竟是什么样的求贤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对贤者又究竟意味着什么啊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!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讽刺辛辣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感慨深沉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非抑扬而不能达到此效果。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重点研读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552" y="1018643"/>
            <a:ext cx="8208912" cy="3693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本首诗仅仅是为了讽刺汉文帝吗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有没有深层含义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此诗托古讽今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言有尽而意无穷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含蓄丰富。诗中有讽刺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有感慨。从表面看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诗人是讽汉文帝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实际上是托古讽今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晚唐许多皇帝大都崇佛或信道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服药求仙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以求长生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而不问民生疾苦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更难礼贤下士。同时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诗人怜贾谊正是自怜。既表达了对皇帝的讽刺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又抒写了自己的怀才不遇。其实关于贾谊与汉文帝之间遇合的历史真相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向来多有议论。贾谊年少出仕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召为博士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颇受文帝重视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一年后就为太中大夫。因其部分主张触犯了豪强贵族利益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又好议国事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批评时政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权臣周勃、灌婴排挤他出京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任长沙王傅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几年后仍由文帝召还。后再次被贬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三十三岁而死。其主张在文帝时并非都未付诸实施。司马迁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史记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中将贾谊与屈原同列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用意在于同情二人怀才不遇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也把自己的身世遭遇和感慨融于其中。唐人作诗多以贾谊不遇为题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用以安慰朋友或自己的不幸遭遇。其实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贾谊的主张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大致还是得以施行了的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不能完全说汉文帝对他不好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王安石就在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贾生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中说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:“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一时谋议略施行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谁道君王薄贾生。”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重点研读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67544" y="843558"/>
            <a:ext cx="8136904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</a:t>
            </a:r>
            <a:r>
              <a:rPr kumimoji="0" 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诗文小结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内容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在一般封建文人心目中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,“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宣室夜对”大概是值得大加渲染的君臣遇合的盛事。但诗人却独具慧眼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抓住不为人们所注意的“问鬼神”这件事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借题发挥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翻出了一段新警透辟、发人深省的议论。汉文帝史称明君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贾谊更是一代贤才。文帝把谪居长沙的贾谊召回京城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在宣室接见他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君臣晤谈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直至夜半。尽管文帝求贤若渴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可惜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他殷殷垂询的不是安民之策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虚心听取的只是鬼神之事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虽然听得入神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甚至移膝前席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又有何用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这是首咏叹贾生故事的短诗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其着眼点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不在个人的穷通得失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而在于指出封建统治者不能真正重视人才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使其在政治上发挥作用。讽文帝实刺唐帝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怜贾生实亦自怜。诗人夙怀“欲回天地”之志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但偏遭党争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沉沦下僚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诗中常有“贾生年少虚垂涕”之类的感慨。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</a:t>
            </a:r>
            <a:r>
              <a:rPr kumimoji="0" lang="zh-CN" altLang="en-US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写作特点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欲抑先扬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先扬后抑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。诗人先赞扬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实际上是为了后面的讽刺。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  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艺术手法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此诗托古讽今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言有尽而意无穷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含蓄丰富。诗中有讽刺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有感慨。从表面看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诗人是讽汉文帝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实际上是托古讽今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晚唐许多皇帝大都崇佛或信道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服药求仙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以求长生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而不问民生疾苦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更难礼贤下士。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63688" y="436662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31232" y="2237294"/>
            <a:ext cx="305724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背诵并默写全诗。</a:t>
            </a:r>
            <a:endParaRPr kumimoji="0" 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激趣导入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67544" y="843558"/>
            <a:ext cx="8208912" cy="3510390"/>
          </a:xfrm>
          <a:prstGeom prst="roundRect">
            <a:avLst>
              <a:gd name="adj" fmla="val 10006"/>
            </a:avLst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>
            <a:outerShdw dist="38100" algn="l" rotWithShape="0">
              <a:prstClr val="black">
                <a:alpha val="49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611560" y="1005576"/>
            <a:ext cx="7848872" cy="3186354"/>
          </a:xfrm>
          <a:prstGeom prst="roundRect">
            <a:avLst>
              <a:gd name="adj" fmla="val 10006"/>
            </a:avLst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63500" dist="25400" dir="13500000">
              <a:prstClr val="black">
                <a:alpha val="61000"/>
              </a:prst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1560" y="1113588"/>
            <a:ext cx="5904656" cy="2807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我们曾学过李商隐太多的名句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春蚕到死丝方尽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蜡炬成灰泪始干。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《无题二首》其一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身无彩凤双飞翼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心有灵犀一点通。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《无题二首》其一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何当共剪两窗烛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却话巴山夜雨时。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《夜雨寄北》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如何肯到清秋日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已带斜阳又带蝉。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《柳》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夕阳无限好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只是近黄昏。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《乐游图》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C:\Users\Administrator\Desktop\t0127e555f383eacad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221600"/>
            <a:ext cx="1619250" cy="2754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资料助读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67544" y="1167594"/>
            <a:ext cx="7992888" cy="259228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995936" y="681540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关于作者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39552" y="1221566"/>
            <a:ext cx="5508104" cy="23462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李商隐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约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813-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约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858),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字义山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号玉谿生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怀州河内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今河南沁阳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人。因受牛李党争排挤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潦倒终生。他的诗长于律、绝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富于文采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风格色彩秾丽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多用典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意旨比较隐晦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无题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组诗最为著名。有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《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李义山诗集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》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3314" name="Picture 2" descr="C:\Users\Administrator\Desktop\t0188f30cb47b8db7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2160" y="1275606"/>
            <a:ext cx="2304256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资料助读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Picture 1" descr="C:\Users\Administrator\Desktop\课件图片\654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13588"/>
            <a:ext cx="8964488" cy="3330370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4067944" y="735546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12068" y="1776285"/>
            <a:ext cx="7740352" cy="18846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这是一首托古讽时诗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意在借贾谊的遭遇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抒写诗人怀才不遇的感慨。诗选取汉文帝宣室召见贾谊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夜半倾谈的情节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写文帝不能识贤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任贤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;“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不问苍生问鬼神”却揭露了晚唐皇帝服药求仙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荒于政事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不能任贤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不顾民生的昏庸特性。诗寓慨于讽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讽刺效果颇好。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2290" name="Picture 2" descr="C:\Users\Administrator\Desktop\t010d7c43117f7af7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4544" y="3660903"/>
            <a:ext cx="3559944" cy="122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整体感知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83568" y="956704"/>
            <a:ext cx="7704856" cy="3019202"/>
            <a:chOff x="971600" y="2348880"/>
            <a:chExt cx="6408712" cy="252028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" name="矩形 9"/>
            <p:cNvSpPr/>
            <p:nvPr/>
          </p:nvSpPr>
          <p:spPr>
            <a:xfrm>
              <a:off x="971600" y="2348880"/>
              <a:ext cx="6408712" cy="2520280"/>
            </a:xfrm>
            <a:prstGeom prst="rect">
              <a:avLst/>
            </a:prstGeom>
            <a:grpFill/>
            <a:ln w="25400" cap="flat" cmpd="sng" algn="ctr">
              <a:solidFill>
                <a:srgbClr val="ABE14B"/>
              </a:solidFill>
              <a:prstDash val="solid"/>
            </a:ln>
            <a:effectLst>
              <a:outerShdw blurRad="342900" dist="76200" dir="5400000" algn="t" rotWithShape="0">
                <a:prstClr val="black">
                  <a:alpha val="37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971600" y="2348880"/>
              <a:ext cx="6408712" cy="126014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27584" y="1059582"/>
            <a:ext cx="7272808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教师范读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学生划分节奏。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齐读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整体感知。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 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写贾谊与汉文帝君臣遇合的片段史实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托古讽今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抒发自己的感慨。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1266" name="Picture 2" descr="C:\Users\Administrator\Desktop\课件图12\写做\写作\u=2301501384,692641448&amp;fm=21&amp;gp=0_副本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466305"/>
            <a:ext cx="3810000" cy="2889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初读古诗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27584" y="627396"/>
            <a:ext cx="914400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宣室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访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逐臣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才调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无伦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可怜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虚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前席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苍生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11960" y="195486"/>
            <a:ext cx="14670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zh-CN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分析字词。</a:t>
            </a:r>
            <a:endParaRPr lang="zh-CN" altLang="zh-CN" sz="20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75656" y="180540"/>
            <a:ext cx="9144000" cy="47089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汉代未央宫前殿的正室。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咨询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征求意见。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被贬谪的大臣。指贾谊。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才华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这里指贾谊的政治才能。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无人能比。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可惜。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徒然。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指汉文帝向前移动座席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靠近贾谊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以便更好地倾听。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指百姓。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赏析内容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99592" y="1522592"/>
            <a:ext cx="7632848" cy="23462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1.“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宣室求贤访逐臣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贾生才调更无伦。”这两句的“求”“访”二字写出了文帝对贾谊的什么态度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从字面上看对汉文帝是褒是贬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“求”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寻求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),“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访”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咨询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仿佛热烈颂扬文帝求贤意愿之切、之殷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待贤态度之诚、之谦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所谓求贤若渴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虚怀若谷。在赞扬他求贤若渴。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赏析内容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536" y="1059582"/>
            <a:ext cx="8496944" cy="3367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第三句承、转交错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是全诗枢纽。承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即所谓“夜半前席”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把文帝当时那种虚心垂询、凝神倾听、以至于“不自知膝之前于席”的情状描绘得惟妙惟肖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但是在“夜半虚前席”前加上“可怜”两字。可怜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即可惜。不用感情色彩强烈的“可悲”“可叹”一类词语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只说“可怜”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一方面是为末句──一篇之警策预留地步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另一方面也是因为在这里貌似轻描淡写的“可怜”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比剑拔弩张的“可悲”“可叹”更为含蕴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更耐人寻味。仿佛给文帝留有余地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其实却隐含着冷隽的嘲讽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可谓似轻而实重。“虚”者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徒然之谓。虽只轻轻一点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却使读者对文帝“夜半前席”的重贤姿态从根本上产生了怀疑</a:t>
            </a:r>
            <a:r>
              <a:rPr lang="en-US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可谓举重而若轻。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1115616" y="0"/>
            <a:ext cx="398" cy="6815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99592" y="627535"/>
            <a:ext cx="1612900" cy="238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 rot="10800000" flipH="1">
            <a:off x="1187624" y="141480"/>
            <a:ext cx="2202052" cy="439309"/>
          </a:xfrm>
          <a:custGeom>
            <a:avLst/>
            <a:gdLst>
              <a:gd name="connsiteX0" fmla="*/ 3616084 w 3970185"/>
              <a:gd name="connsiteY0" fmla="*/ 0 h 708025"/>
              <a:gd name="connsiteX1" fmla="*/ 2838983 w 3970185"/>
              <a:gd name="connsiteY1" fmla="*/ 0 h 708025"/>
              <a:gd name="connsiteX2" fmla="*/ 2695422 w 3970185"/>
              <a:gd name="connsiteY2" fmla="*/ 0 h 708025"/>
              <a:gd name="connsiteX3" fmla="*/ 0 w 3970185"/>
              <a:gd name="connsiteY3" fmla="*/ 0 h 708025"/>
              <a:gd name="connsiteX4" fmla="*/ 0 w 3970185"/>
              <a:gd name="connsiteY4" fmla="*/ 708025 h 708025"/>
              <a:gd name="connsiteX5" fmla="*/ 2695422 w 3970185"/>
              <a:gd name="connsiteY5" fmla="*/ 708025 h 708025"/>
              <a:gd name="connsiteX6" fmla="*/ 2838983 w 3970185"/>
              <a:gd name="connsiteY6" fmla="*/ 708025 h 708025"/>
              <a:gd name="connsiteX7" fmla="*/ 3616084 w 3970185"/>
              <a:gd name="connsiteY7" fmla="*/ 708025 h 708025"/>
              <a:gd name="connsiteX8" fmla="*/ 3970185 w 3970185"/>
              <a:gd name="connsiteY8" fmla="*/ 354013 h 708025"/>
              <a:gd name="connsiteX9" fmla="*/ 3616084 w 3970185"/>
              <a:gd name="connsiteY9" fmla="*/ 0 h 7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0185" h="708025">
                <a:moveTo>
                  <a:pt x="3616084" y="0"/>
                </a:moveTo>
                <a:lnTo>
                  <a:pt x="2838983" y="0"/>
                </a:lnTo>
                <a:lnTo>
                  <a:pt x="2695422" y="0"/>
                </a:lnTo>
                <a:lnTo>
                  <a:pt x="0" y="0"/>
                </a:lnTo>
                <a:lnTo>
                  <a:pt x="0" y="708025"/>
                </a:lnTo>
                <a:lnTo>
                  <a:pt x="2695422" y="708025"/>
                </a:lnTo>
                <a:lnTo>
                  <a:pt x="2838983" y="708025"/>
                </a:lnTo>
                <a:lnTo>
                  <a:pt x="3616084" y="708025"/>
                </a:lnTo>
                <a:cubicBezTo>
                  <a:pt x="3811649" y="708025"/>
                  <a:pt x="3970185" y="549528"/>
                  <a:pt x="3970185" y="354013"/>
                </a:cubicBezTo>
                <a:cubicBezTo>
                  <a:pt x="3970185" y="158497"/>
                  <a:pt x="3811649" y="0"/>
                  <a:pt x="3616084" y="0"/>
                </a:cubicBezTo>
                <a:close/>
              </a:path>
            </a:pathLst>
          </a:custGeom>
          <a:solidFill>
            <a:srgbClr val="00B050"/>
          </a:solidFill>
          <a:ln w="25400" cap="flat" cmpd="sng" algn="ctr">
            <a:solidFill>
              <a:srgbClr val="00B050"/>
            </a:solidFill>
            <a:prstDash val="solid"/>
          </a:ln>
          <a:effectLst>
            <a:outerShdw blurRad="76200" dist="25400" dir="2700000" algn="tl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51435" tIns="25718" rIns="51435" bIns="25718" anchor="ctr"/>
          <a:lstStyle/>
          <a:p>
            <a:pPr algn="ctr">
              <a:defRPr/>
            </a:pPr>
            <a:endParaRPr lang="en-US" sz="28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9" y="1414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赏析内容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56034"/>
            <a:ext cx="300082" cy="2308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9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3568" y="1410403"/>
            <a:ext cx="7704856" cy="24006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末句方引满而发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紧承“可怜”与“虚”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——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不问苍生问鬼神。郑重求贤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虚心垂询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推重叹服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乃至“夜半前席”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不是为了询求治国安民之道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却是为了“问鬼神”的本原问题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!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这究竟是什么样的求贤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对贤者又究竟意味着什么啊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!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诗人仍只点破而不说尽──通过“问”与“不问”的对照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让读者自己对此得出应有的结论。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636"/>
  <p:tag name="MH_LIBRARY" val="GRAPHIC"/>
  <p:tag name="MH_ORDER" val="Freeform 20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Microsoft Office PowerPoint</Application>
  <PresentationFormat>全屏显示(16:9)</PresentationFormat>
  <Paragraphs>74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2021-05-19T23:49:39Z</dcterms:created>
  <dcterms:modified xsi:type="dcterms:W3CDTF">2023-01-10T10:07:09Z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5F5A97ABE0DD47EFBD3930E08801BD36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