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5" r:id="rId2"/>
    <p:sldId id="316" r:id="rId3"/>
    <p:sldId id="319" r:id="rId4"/>
    <p:sldId id="313" r:id="rId5"/>
    <p:sldId id="317" r:id="rId6"/>
    <p:sldId id="256" r:id="rId7"/>
    <p:sldId id="318" r:id="rId8"/>
    <p:sldId id="320" r:id="rId9"/>
    <p:sldId id="299" r:id="rId10"/>
    <p:sldId id="274" r:id="rId11"/>
    <p:sldId id="283" r:id="rId12"/>
    <p:sldId id="321" r:id="rId13"/>
    <p:sldId id="323" r:id="rId14"/>
    <p:sldId id="322" r:id="rId15"/>
    <p:sldId id="314" r:id="rId16"/>
    <p:sldId id="257" r:id="rId17"/>
    <p:sldId id="290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CCCC"/>
    <a:srgbClr val="99FFCC"/>
    <a:srgbClr val="FFCCFF"/>
    <a:srgbClr val="FF3300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5" autoAdjust="0"/>
    <p:restoredTop sz="9466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51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41153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342563" y="61118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411538" y="716438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613775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5677E5A-7060-4B96-BCBB-ADB4EA630AE0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547813" y="4313238"/>
            <a:ext cx="3762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B:I was </a:t>
            </a:r>
            <a:r>
              <a:rPr lang="en-US" altLang="zh-CN" sz="2800" b="1">
                <a:solidFill>
                  <a:srgbClr val="0000FF"/>
                </a:solidFill>
              </a:rPr>
              <a:t>going to bed.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655E3-0288-4EE5-9BD2-BA7BAD6945E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A7117-7BE2-48DC-BF92-84B4604AB5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A7117-7BE2-48DC-BF92-84B4604AB56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C7957-8612-420B-9E06-0347CE577C0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28274-19D7-455D-BD4E-2585BE05780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F3D5F-D030-48F3-B400-CE0BC7BEF3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9E146-78D9-4FD8-A6E7-F907D256F9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15633-37AB-42A8-85A9-A07373ADC0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F585E-C100-48B5-B1EC-F23433CC28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61457-06B3-41A2-AC7B-4CC98FB645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2E57E-2ACA-4E4D-BF8F-6DCA15D0D6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36CD8-4311-445A-AD09-0BC524E47B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FD689-0B46-4694-A591-02CFCB11E2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4294C-265E-4B76-A163-E7966BA3DE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05BD6ED-E271-4E86-A7BF-A83A3CEB870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I:\&#20843;&#19979;&#36164;&#26009;\friendship\0001.&#25105;&#20048;&#32593;-friendship.flv.bc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home.focus.cn/photoshow/1634/1761535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51520" y="2564904"/>
            <a:ext cx="85689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b="1" i="1" dirty="0">
                <a:solidFill>
                  <a:srgbClr val="3333FF"/>
                </a:solidFill>
              </a:rPr>
              <a:t>Unit2 </a:t>
            </a:r>
            <a:r>
              <a:rPr lang="en-US" altLang="zh-CN" sz="4400" b="1" i="1" dirty="0" smtClean="0">
                <a:solidFill>
                  <a:srgbClr val="3333FF"/>
                </a:solidFill>
              </a:rPr>
              <a:t> I </a:t>
            </a:r>
            <a:r>
              <a:rPr lang="en-US" altLang="zh-CN" sz="4400" b="1" i="1" dirty="0">
                <a:solidFill>
                  <a:srgbClr val="3333FF"/>
                </a:solidFill>
              </a:rPr>
              <a:t>believe that the world is what you think it is .</a:t>
            </a:r>
          </a:p>
        </p:txBody>
      </p:sp>
      <p:sp>
        <p:nvSpPr>
          <p:cNvPr id="54280" name="WordArt 8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619672" y="980727"/>
            <a:ext cx="5486400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4800" kern="10" dirty="0">
                <a:ln w="9525">
                  <a:noFill/>
                  <a:round/>
                </a:ln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Module9 Friendship</a:t>
            </a:r>
            <a:endParaRPr lang="zh-CN" altLang="en-US" sz="4800" kern="10" dirty="0">
              <a:ln w="9525">
                <a:noFill/>
                <a:round/>
              </a:ln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25402" y="5376555"/>
            <a:ext cx="3527953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484438" y="4652963"/>
            <a:ext cx="481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827088" y="1052513"/>
            <a:ext cx="70564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3333FF"/>
                </a:solidFill>
              </a:rPr>
              <a:t>1. Why was the smile an important gift?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116013" y="1555750"/>
            <a:ext cx="5573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/>
              <a:t>A. Zhang </a:t>
            </a:r>
            <a:r>
              <a:rPr lang="en-US" altLang="zh-CN" sz="2400" dirty="0" err="1"/>
              <a:t>Bei’s</a:t>
            </a:r>
            <a:r>
              <a:rPr lang="en-US" altLang="zh-CN" sz="2400" dirty="0"/>
              <a:t> old school was far away.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116013" y="1989138"/>
            <a:ext cx="648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B. Zhang </a:t>
            </a:r>
            <a:r>
              <a:rPr lang="en-US" altLang="zh-CN" sz="2400" dirty="0" err="1"/>
              <a:t>Bei</a:t>
            </a:r>
            <a:r>
              <a:rPr lang="en-US" altLang="zh-CN" sz="2400" dirty="0"/>
              <a:t> didn’t know who the girl was.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116013" y="2420938"/>
            <a:ext cx="720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C. It made Zhang </a:t>
            </a:r>
            <a:r>
              <a:rPr lang="en-US" altLang="zh-CN" sz="2400" dirty="0" err="1"/>
              <a:t>Bei</a:t>
            </a:r>
            <a:r>
              <a:rPr lang="en-US" altLang="zh-CN" sz="2400" dirty="0"/>
              <a:t> feel happy ,lively and warm.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55650" y="3213100"/>
            <a:ext cx="12006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 dirty="0">
                <a:solidFill>
                  <a:srgbClr val="3333FF"/>
                </a:solidFill>
              </a:rPr>
              <a:t> 2. Why couldn’t Zhang </a:t>
            </a:r>
            <a:r>
              <a:rPr lang="en-US" altLang="zh-CN" sz="2800" b="1" i="1" dirty="0" err="1">
                <a:solidFill>
                  <a:srgbClr val="3333FF"/>
                </a:solidFill>
              </a:rPr>
              <a:t>Bei</a:t>
            </a:r>
            <a:r>
              <a:rPr lang="en-US" altLang="zh-CN" sz="2800" b="1" i="1" dirty="0">
                <a:solidFill>
                  <a:srgbClr val="3333FF"/>
                </a:solidFill>
              </a:rPr>
              <a:t> talk to anyone</a:t>
            </a:r>
          </a:p>
          <a:p>
            <a:r>
              <a:rPr lang="en-US" altLang="zh-CN" sz="2800" b="1" i="1" dirty="0">
                <a:solidFill>
                  <a:srgbClr val="3333FF"/>
                </a:solidFill>
              </a:rPr>
              <a:t>     about her problem ?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39750" y="4292600"/>
            <a:ext cx="811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/>
              <a:t>A. Because she didn’t want her parents to worry about her.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799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/>
              <a:t>B. Because she didn’t have any friends in her new school.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68313" y="5516563"/>
            <a:ext cx="8183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/>
              <a:t>C. Because she was in the first year at a junior high school.</a:t>
            </a:r>
          </a:p>
        </p:txBody>
      </p:sp>
      <p:sp>
        <p:nvSpPr>
          <p:cNvPr id="22562" name="WordArt 34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6172200" cy="10747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Choose the best answer</a:t>
            </a:r>
            <a:endParaRPr lang="zh-CN" altLang="en-US" sz="3600" kern="10" dirty="0">
              <a:ln w="9525">
                <a:solidFill>
                  <a:srgbClr val="FF00FF"/>
                </a:solidFill>
                <a:round/>
              </a:ln>
              <a:solidFill>
                <a:srgbClr val="FF00FF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250825" y="1077913"/>
            <a:ext cx="95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(C)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323850" y="32131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(A)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64" grpId="0" autoUpdateAnimBg="0"/>
      <p:bldP spid="225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>
                <a:gamma/>
                <a:tint val="23922"/>
                <a:invGamma/>
              </a:srgbClr>
            </a:gs>
            <a:gs pos="100000">
              <a:srgbClr val="FF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684213" y="333375"/>
            <a:ext cx="6272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3300"/>
                </a:solidFill>
              </a:rPr>
              <a:t>3. Why do you think the girl smiled?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762000" y="990600"/>
            <a:ext cx="625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A. She was happy to see his friends.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762000" y="1374775"/>
            <a:ext cx="515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B. She saw Zhang Bei was unhappy</a:t>
            </a:r>
            <a:r>
              <a:rPr lang="en-US" altLang="zh-CN" sz="2000"/>
              <a:t>.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755650" y="1797050"/>
            <a:ext cx="745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C. She was a very friendly girl and smiled at everyone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11188" y="2636838"/>
            <a:ext cx="6432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3300"/>
                </a:solidFill>
              </a:rPr>
              <a:t>4. How did the smile change her life?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838200" y="3127375"/>
            <a:ext cx="428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A. She began to make friends.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827088" y="3597275"/>
            <a:ext cx="5640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B. She became best friends with the girl.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900113" y="4029075"/>
            <a:ext cx="5741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C. She became best friends with the boy.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1116013" y="5326063"/>
            <a:ext cx="333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A. From her old school.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1116013" y="5829300"/>
            <a:ext cx="484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B. From other people in the world.</a:t>
            </a:r>
            <a:r>
              <a:rPr lang="en-US" altLang="zh-CN" sz="2000"/>
              <a:t> 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1258888" y="6400800"/>
            <a:ext cx="236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C. From herself.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84213" y="4437063"/>
            <a:ext cx="75009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3300"/>
                </a:solidFill>
              </a:rPr>
              <a:t>5. Where does she now think her feeling of </a:t>
            </a:r>
          </a:p>
          <a:p>
            <a:r>
              <a:rPr lang="en-US" altLang="zh-CN" sz="2800" b="1" i="1">
                <a:solidFill>
                  <a:srgbClr val="FF3300"/>
                </a:solidFill>
              </a:rPr>
              <a:t>    unhappiness came from?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9051925" y="3222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52400" y="3810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3333FF"/>
                </a:solidFill>
              </a:rPr>
              <a:t>(C)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152400" y="26670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3333FF"/>
                </a:solidFill>
              </a:rPr>
              <a:t>(A)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152400" y="4419600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3333FF"/>
                </a:solidFill>
              </a:rPr>
              <a:t>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4" grpId="0" autoUpdateAnimBg="0"/>
      <p:bldP spid="31775" grpId="0" autoUpdateAnimBg="0"/>
      <p:bldP spid="3177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133600" y="5562600"/>
            <a:ext cx="5181600" cy="104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12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3388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58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30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02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274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46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2800" b="1">
                <a:latin typeface="Times New Roman" panose="02020603050405020304" pitchFamily="18" charset="0"/>
              </a:rPr>
              <a:t>Opinion: Smile at the world and (8) __________________.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4114800" y="4724400"/>
            <a:ext cx="990600" cy="579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Fact</a:t>
            </a:r>
            <a:r>
              <a:rPr lang="en-US" altLang="zh-C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3429" name="AutoShape 5"/>
          <p:cNvSpPr>
            <a:spLocks noChangeArrowheads="1"/>
          </p:cNvSpPr>
          <p:nvPr/>
        </p:nvSpPr>
        <p:spPr bwMode="auto">
          <a:xfrm>
            <a:off x="4495800" y="52578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5943600" y="1143000"/>
            <a:ext cx="3124200" cy="3381375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Now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zh-CN" sz="2800" b="1">
                <a:latin typeface="Times New Roman" panose="02020603050405020304" pitchFamily="18" charset="0"/>
              </a:rPr>
              <a:t>The girl has become my (6) ___________.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zh-CN" sz="2800" b="1">
                <a:latin typeface="Times New Roman" panose="02020603050405020304" pitchFamily="18" charset="0"/>
              </a:rPr>
              <a:t>I believe that the world is (7)______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__________ it is.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019800" y="2514600"/>
            <a:ext cx="2133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best friend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6019800" y="3505200"/>
            <a:ext cx="27432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what 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you think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0" y="1125538"/>
            <a:ext cx="3124200" cy="38512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At first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zh-CN" sz="2800" b="1">
                <a:latin typeface="Times New Roman" panose="02020603050405020304" pitchFamily="18" charset="0"/>
              </a:rPr>
              <a:t>(1) _______ knew me.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zh-CN" sz="2800" b="1">
                <a:latin typeface="Times New Roman" panose="02020603050405020304" pitchFamily="18" charset="0"/>
              </a:rPr>
              <a:t>I felt (2) ______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_______ and was afraid to (3) _____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______ with anyone.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3048000" y="1143000"/>
            <a:ext cx="2895600" cy="3381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</a:rPr>
              <a:t>Then one day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zh-CN" sz="2800" b="1">
                <a:latin typeface="Times New Roman" panose="02020603050405020304" pitchFamily="18" charset="0"/>
              </a:rPr>
              <a:t>A girl looked at me and (4) ___________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_____________.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altLang="zh-CN" sz="2800" b="1">
                <a:latin typeface="Times New Roman" panose="02020603050405020304" pitchFamily="18" charset="0"/>
              </a:rPr>
              <a:t>I felt (5)_______,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lively and warm.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762000" y="16764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No one</a:t>
            </a: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228600" y="2514600"/>
            <a:ext cx="25146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     very 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lonely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76200" y="3505200"/>
            <a:ext cx="28956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           make 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friends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3124200" y="2514600"/>
            <a:ext cx="25146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(without a </a:t>
            </a:r>
          </a:p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word) smiled 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4495800" y="3505200"/>
            <a:ext cx="12192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happy</a:t>
            </a:r>
          </a:p>
        </p:txBody>
      </p:sp>
      <p:sp>
        <p:nvSpPr>
          <p:cNvPr id="103440" name="AutoShape 16"/>
          <p:cNvSpPr>
            <a:spLocks noChangeArrowheads="1"/>
          </p:cNvSpPr>
          <p:nvPr/>
        </p:nvSpPr>
        <p:spPr bwMode="auto">
          <a:xfrm>
            <a:off x="5638800" y="2514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1" name="AutoShape 17"/>
          <p:cNvSpPr>
            <a:spLocks noChangeArrowheads="1"/>
          </p:cNvSpPr>
          <p:nvPr/>
        </p:nvSpPr>
        <p:spPr bwMode="auto">
          <a:xfrm>
            <a:off x="2590800" y="2362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2819400" y="60198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it will smile back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 rot="-596657">
            <a:off x="2209800" y="4495800"/>
            <a:ext cx="609600" cy="990600"/>
          </a:xfrm>
          <a:prstGeom prst="curvedRightArrow">
            <a:avLst>
              <a:gd name="adj1" fmla="val 32500"/>
              <a:gd name="adj2" fmla="val 65000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 rot="680631">
            <a:off x="6553200" y="4495800"/>
            <a:ext cx="609600" cy="990600"/>
          </a:xfrm>
          <a:prstGeom prst="curvedLeftArrow">
            <a:avLst>
              <a:gd name="adj1" fmla="val 32500"/>
              <a:gd name="adj2" fmla="val 65000"/>
              <a:gd name="adj3" fmla="val 3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rgbClr val="0000FF"/>
              </a:solidFill>
            </a:endParaRP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395288" y="333375"/>
            <a:ext cx="8748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Read the passage and complete the sentences.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  <p:bldP spid="103432" grpId="0"/>
      <p:bldP spid="103435" grpId="0"/>
      <p:bldP spid="103436" grpId="0"/>
      <p:bldP spid="103437" grpId="0"/>
      <p:bldP spid="103438" grpId="0"/>
      <p:bldP spid="103439" grpId="0"/>
      <p:bldP spid="1034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458200" cy="426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lain"/>
            </a:pPr>
            <a:r>
              <a:rPr lang="en-US" altLang="zh-CN" sz="2400" b="1" dirty="0">
                <a:latin typeface="Times New Roman" panose="02020603050405020304" pitchFamily="18" charset="0"/>
              </a:rPr>
              <a:t>My father made the _________ that I should find a hobby.</a:t>
            </a:r>
          </a:p>
          <a:p>
            <a:pPr>
              <a:lnSpc>
                <a:spcPct val="110000"/>
              </a:lnSpc>
              <a:buFontTx/>
              <a:buAutoNum type="arabicPlain"/>
            </a:pPr>
            <a:r>
              <a:rPr lang="en-US" altLang="zh-CN" sz="2400" b="1" dirty="0">
                <a:latin typeface="Times New Roman" panose="02020603050405020304" pitchFamily="18" charset="0"/>
              </a:rPr>
              <a:t>Even today, some people search for _________ under the sea.</a:t>
            </a:r>
          </a:p>
          <a:p>
            <a:pPr>
              <a:lnSpc>
                <a:spcPct val="110000"/>
              </a:lnSpc>
              <a:buFontTx/>
              <a:buAutoNum type="arabicPlain"/>
            </a:pPr>
            <a:r>
              <a:rPr lang="en-US" altLang="zh-CN" sz="2400" b="1" dirty="0">
                <a:latin typeface="Times New Roman" panose="02020603050405020304" pitchFamily="18" charset="0"/>
              </a:rPr>
              <a:t>You can _______ them to look after the house.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4 You must make the stamp wet before you ______ it to the letter.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5 Have you got any _______? I want to stick these pieces of paper together.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6.John’s _______ of friends includes some students from the UK.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7.I like the _______ in the countryside. The city is too noisy for me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!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3203575" y="1557338"/>
            <a:ext cx="17653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suggestion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364163" y="1989138"/>
            <a:ext cx="144621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treasure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1835150" y="2420938"/>
            <a:ext cx="91598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trust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0" y="981075"/>
            <a:ext cx="9144000" cy="6286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circle  glue  silence  stick  suggestion  treasure  trust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0" y="1889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Complete the sentences with the words in the box.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6011863" y="2852738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stick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2843213" y="3500438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glue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1403350" y="4365625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circle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1692275" y="4941888"/>
            <a:ext cx="122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silence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/>
      <p:bldP spid="105477" grpId="0"/>
      <p:bldP spid="105478" grpId="0"/>
      <p:bldP spid="105482" grpId="0"/>
      <p:bldP spid="105483" grpId="0"/>
      <p:bldP spid="105484" grpId="0"/>
      <p:bldP spid="1054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WordArt 4"/>
          <p:cNvSpPr>
            <a:spLocks noChangeArrowheads="1" noChangeShapeType="1" noTextEdit="1"/>
          </p:cNvSpPr>
          <p:nvPr/>
        </p:nvSpPr>
        <p:spPr bwMode="auto">
          <a:xfrm>
            <a:off x="1476375" y="-171450"/>
            <a:ext cx="5143500" cy="129619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54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54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0" y="981075"/>
            <a:ext cx="8964613" cy="592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1.every time, </a:t>
            </a:r>
            <a:r>
              <a:rPr lang="zh-CN" altLang="en-US" sz="2400" b="1" dirty="0"/>
              <a:t>表示“每次”。在本句中引导一个状语从句</a:t>
            </a:r>
            <a:r>
              <a:rPr lang="en-US" altLang="zh-CN" sz="2400" b="1" dirty="0">
                <a:solidFill>
                  <a:srgbClr val="FF0000"/>
                </a:solidFill>
              </a:rPr>
              <a:t>every time</a:t>
            </a:r>
            <a:r>
              <a:rPr lang="zh-CN" altLang="en-US" sz="2400" b="1" dirty="0"/>
              <a:t>等于</a:t>
            </a:r>
            <a:r>
              <a:rPr lang="en-US" altLang="zh-CN" sz="2400" b="1" dirty="0">
                <a:solidFill>
                  <a:srgbClr val="FF0000"/>
                </a:solidFill>
              </a:rPr>
              <a:t>each time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2.in silence, </a:t>
            </a:r>
            <a:r>
              <a:rPr lang="zh-CN" altLang="en-US" sz="2400" b="1" dirty="0"/>
              <a:t>表示“安静地，沉默地”。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kumimoji="1" lang="en-US" altLang="zh-CN" sz="2400" b="1" dirty="0">
                <a:solidFill>
                  <a:srgbClr val="FF0000"/>
                </a:solidFill>
              </a:rPr>
              <a:t>3.day by day, </a:t>
            </a:r>
            <a:r>
              <a:rPr kumimoji="1" lang="zh-CN" altLang="en-US" sz="2400" b="1" dirty="0"/>
              <a:t>表示“一天天地，渐渐地”。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</a:rPr>
              <a:t>4.turn back </a:t>
            </a:r>
            <a:r>
              <a:rPr kumimoji="1" lang="zh-CN" altLang="en-US" sz="2400" b="1" dirty="0"/>
              <a:t>转身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</a:rPr>
              <a:t>5.smile at  </a:t>
            </a:r>
            <a:r>
              <a:rPr kumimoji="1" lang="zh-CN" altLang="en-US" sz="2400" b="1" dirty="0"/>
              <a:t>对</a:t>
            </a:r>
            <a:r>
              <a:rPr kumimoji="1" lang="en-US" altLang="zh-CN" sz="2400" b="1" dirty="0"/>
              <a:t>……</a:t>
            </a:r>
            <a:r>
              <a:rPr kumimoji="1" lang="zh-CN" altLang="en-US" sz="2400" b="1" dirty="0"/>
              <a:t>微笑</a:t>
            </a:r>
            <a:endParaRPr lang="zh-CN" altLang="en-US" sz="2400" b="1" dirty="0"/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</a:rPr>
              <a:t>6.bright</a:t>
            </a:r>
            <a:r>
              <a:rPr lang="zh-CN" altLang="en-US" sz="2400" b="1" dirty="0"/>
              <a:t>表示“明亮的，欢快的”，形容词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3300"/>
                </a:solidFill>
              </a:rPr>
              <a:t>7.trust sb.=believe in sb.</a:t>
            </a:r>
            <a:r>
              <a:rPr kumimoji="1" lang="zh-CN" altLang="en-US" sz="2400" b="1" dirty="0"/>
              <a:t>表示“信任，相信”。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3300"/>
                </a:solidFill>
              </a:rPr>
              <a:t>8.include</a:t>
            </a:r>
            <a:r>
              <a:rPr kumimoji="1" lang="zh-CN" altLang="en-US" sz="2400" b="1" dirty="0"/>
              <a:t>表示“包括，把</a:t>
            </a:r>
            <a:r>
              <a:rPr kumimoji="1" lang="en-US" altLang="zh-CN" sz="2400" b="1" dirty="0"/>
              <a:t>……</a:t>
            </a:r>
            <a:r>
              <a:rPr kumimoji="1" lang="zh-CN" altLang="en-US" sz="2400" b="1" dirty="0"/>
              <a:t>列为一部分”</a:t>
            </a:r>
          </a:p>
          <a:p>
            <a:pPr>
              <a:lnSpc>
                <a:spcPct val="110000"/>
              </a:lnSpc>
            </a:pPr>
            <a:r>
              <a:rPr kumimoji="1" lang="en-US" altLang="zh-CN" sz="2400" b="1" dirty="0">
                <a:solidFill>
                  <a:srgbClr val="FF0000"/>
                </a:solidFill>
              </a:rPr>
              <a:t>9.stick</a:t>
            </a:r>
            <a:r>
              <a:rPr kumimoji="1" lang="zh-CN" altLang="en-US" sz="2400" b="1" dirty="0"/>
              <a:t>表示“粘，粘贴”。</a:t>
            </a:r>
            <a:r>
              <a:rPr kumimoji="1" lang="en-US" altLang="zh-CN" sz="2400" b="1" dirty="0">
                <a:solidFill>
                  <a:srgbClr val="FF3300"/>
                </a:solidFill>
              </a:rPr>
              <a:t>10</a:t>
            </a:r>
            <a:r>
              <a:rPr kumimoji="1" lang="en-US" altLang="zh-CN" sz="2400" b="1" dirty="0"/>
              <a:t>.</a:t>
            </a:r>
            <a:r>
              <a:rPr kumimoji="1" lang="en-US" altLang="zh-CN" sz="2400" b="1" dirty="0">
                <a:solidFill>
                  <a:srgbClr val="FF0000"/>
                </a:solidFill>
              </a:rPr>
              <a:t> stick …to…</a:t>
            </a:r>
            <a:r>
              <a:rPr kumimoji="1" lang="zh-CN" altLang="en-US" sz="2400" b="1" dirty="0"/>
              <a:t>把</a:t>
            </a:r>
            <a:r>
              <a:rPr kumimoji="1" lang="en-US" altLang="zh-CN" sz="2400" b="1" dirty="0"/>
              <a:t>……</a:t>
            </a:r>
            <a:r>
              <a:rPr kumimoji="1" lang="zh-CN" altLang="en-US" sz="2400" b="1" dirty="0"/>
              <a:t>贴到</a:t>
            </a:r>
            <a:r>
              <a:rPr kumimoji="1" lang="en-US" altLang="zh-CN" sz="2400" b="1" dirty="0"/>
              <a:t>…..</a:t>
            </a:r>
            <a:r>
              <a:rPr kumimoji="1" lang="zh-CN" altLang="en-US" sz="2400" b="1" dirty="0"/>
              <a:t>上</a:t>
            </a:r>
          </a:p>
          <a:p>
            <a:pPr>
              <a:lnSpc>
                <a:spcPct val="110000"/>
              </a:lnSpc>
            </a:pPr>
            <a:r>
              <a:rPr kumimoji="1" lang="en-US" altLang="zh-CN" sz="2400" b="1" dirty="0">
                <a:solidFill>
                  <a:srgbClr val="FF0000"/>
                </a:solidFill>
              </a:rPr>
              <a:t>suggestion</a:t>
            </a:r>
            <a:r>
              <a:rPr kumimoji="1" lang="zh-CN" altLang="en-US" sz="2400" b="1" dirty="0"/>
              <a:t>是可数名词，表示“建议”。同意词：</a:t>
            </a:r>
            <a:r>
              <a:rPr kumimoji="1" lang="en-US" altLang="zh-CN" sz="2400" b="1" dirty="0">
                <a:solidFill>
                  <a:srgbClr val="FF0000"/>
                </a:solidFill>
              </a:rPr>
              <a:t>advice </a:t>
            </a:r>
            <a:r>
              <a:rPr kumimoji="1" lang="zh-CN" altLang="en-US" sz="2400" b="1" dirty="0"/>
              <a:t>为不可数名词它的动词形式为</a:t>
            </a:r>
            <a:r>
              <a:rPr kumimoji="1" lang="en-US" altLang="zh-CN" sz="2400" b="1" dirty="0" smtClean="0">
                <a:solidFill>
                  <a:srgbClr val="FF0000"/>
                </a:solidFill>
              </a:rPr>
              <a:t>suggest</a:t>
            </a:r>
            <a:endParaRPr kumimoji="1" lang="en-US" altLang="zh-CN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96" name="Picture 2060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371600"/>
            <a:ext cx="1981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7" name="Picture 2061" descr="176153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00600" y="990600"/>
            <a:ext cx="1981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8" name="Text Box 2062"/>
          <p:cNvSpPr txBox="1">
            <a:spLocks noChangeArrowheads="1"/>
          </p:cNvSpPr>
          <p:nvPr/>
        </p:nvSpPr>
        <p:spPr bwMode="auto">
          <a:xfrm>
            <a:off x="5651500" y="1052513"/>
            <a:ext cx="178911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7200" b="1" i="1">
                <a:solidFill>
                  <a:srgbClr val="FF3300"/>
                </a:solidFill>
              </a:rPr>
              <a:t>59</a:t>
            </a:r>
          </a:p>
        </p:txBody>
      </p:sp>
      <p:sp>
        <p:nvSpPr>
          <p:cNvPr id="93199" name="WordArt 2063"/>
          <p:cNvSpPr>
            <a:spLocks noChangeArrowheads="1" noChangeShapeType="1" noTextEdit="1"/>
          </p:cNvSpPr>
          <p:nvPr/>
        </p:nvSpPr>
        <p:spPr bwMode="auto">
          <a:xfrm>
            <a:off x="1403350" y="4005263"/>
            <a:ext cx="5976938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Why I felt sad?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93202" name="WordArt 2066"/>
          <p:cNvSpPr>
            <a:spLocks noChangeArrowheads="1" noChangeShapeType="1" noTextEdit="1"/>
          </p:cNvSpPr>
          <p:nvPr/>
        </p:nvSpPr>
        <p:spPr bwMode="auto">
          <a:xfrm>
            <a:off x="3708400" y="5300663"/>
            <a:ext cx="18764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333399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bad mark</a:t>
            </a:r>
            <a:endParaRPr lang="zh-CN" altLang="en-US" sz="3600" kern="10">
              <a:ln w="12700">
                <a:solidFill>
                  <a:srgbClr val="3333CC"/>
                </a:solidFill>
                <a:round/>
              </a:ln>
              <a:solidFill>
                <a:srgbClr val="333399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9" grpId="0" animBg="1"/>
      <p:bldP spid="9320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8" name="WordArt 86"/>
          <p:cNvSpPr>
            <a:spLocks noChangeArrowheads="1" noChangeShapeType="1" noTextEdit="1"/>
          </p:cNvSpPr>
          <p:nvPr/>
        </p:nvSpPr>
        <p:spPr bwMode="auto">
          <a:xfrm>
            <a:off x="500186" y="227013"/>
            <a:ext cx="3200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FF00FF"/>
                  </a:solidFill>
                  <a:round/>
                </a:ln>
                <a:solidFill>
                  <a:srgbClr val="FF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Discuss and report</a:t>
            </a:r>
            <a:endParaRPr lang="zh-CN" altLang="en-US" sz="3600" kern="10" dirty="0">
              <a:ln w="12700">
                <a:solidFill>
                  <a:srgbClr val="FF00FF"/>
                </a:solidFill>
                <a:round/>
              </a:ln>
              <a:solidFill>
                <a:srgbClr val="FF00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162" name="Text Box 90"/>
          <p:cNvSpPr txBox="1">
            <a:spLocks noChangeArrowheads="1"/>
          </p:cNvSpPr>
          <p:nvPr/>
        </p:nvSpPr>
        <p:spPr bwMode="auto">
          <a:xfrm>
            <a:off x="737802" y="1051893"/>
            <a:ext cx="7596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3333FF"/>
                </a:solidFill>
              </a:rPr>
              <a:t>When</a:t>
            </a:r>
            <a:r>
              <a:rPr lang="en-US" altLang="zh-CN" sz="3200" dirty="0"/>
              <a:t> was the last time you felt unhappy?</a:t>
            </a:r>
          </a:p>
        </p:txBody>
      </p: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664777" y="1699593"/>
            <a:ext cx="741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3333FF"/>
                </a:solidFill>
              </a:rPr>
              <a:t>Who</a:t>
            </a:r>
            <a:r>
              <a:rPr lang="en-US" altLang="zh-CN" sz="3200" dirty="0"/>
              <a:t> did you tell that you were unhappy?</a:t>
            </a:r>
          </a:p>
        </p:txBody>
      </p:sp>
      <p:sp>
        <p:nvSpPr>
          <p:cNvPr id="3164" name="Text Box 92"/>
          <p:cNvSpPr txBox="1">
            <a:spLocks noChangeArrowheads="1"/>
          </p:cNvSpPr>
          <p:nvPr/>
        </p:nvSpPr>
        <p:spPr bwMode="auto">
          <a:xfrm>
            <a:off x="664777" y="2348880"/>
            <a:ext cx="643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i="1" dirty="0">
                <a:solidFill>
                  <a:srgbClr val="3333FF"/>
                </a:solidFill>
              </a:rPr>
              <a:t>What</a:t>
            </a:r>
            <a:r>
              <a:rPr lang="en-US" altLang="zh-CN" sz="3200" dirty="0"/>
              <a:t> did you do to feel better?</a:t>
            </a:r>
          </a:p>
        </p:txBody>
      </p:sp>
      <p:sp>
        <p:nvSpPr>
          <p:cNvPr id="3165" name="Text Box 93"/>
          <p:cNvSpPr txBox="1">
            <a:spLocks noChangeArrowheads="1"/>
          </p:cNvSpPr>
          <p:nvPr/>
        </p:nvSpPr>
        <p:spPr bwMode="auto">
          <a:xfrm>
            <a:off x="683568" y="3141663"/>
            <a:ext cx="7162800" cy="24749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i="1" dirty="0">
                <a:solidFill>
                  <a:srgbClr val="FF00FF"/>
                </a:solidFill>
              </a:rPr>
              <a:t>   </a:t>
            </a:r>
            <a:r>
              <a:rPr lang="en-US" altLang="zh-CN" sz="2400" b="1" i="1" dirty="0">
                <a:solidFill>
                  <a:srgbClr val="FF3300"/>
                </a:solidFill>
              </a:rPr>
              <a:t>Last Saturday</a:t>
            </a:r>
            <a:r>
              <a:rPr lang="en-US" altLang="zh-CN" sz="2400" i="1" dirty="0">
                <a:solidFill>
                  <a:srgbClr val="3333FF"/>
                </a:solidFill>
              </a:rPr>
              <a:t>, I  felt unhappy because </a:t>
            </a:r>
            <a:r>
              <a:rPr lang="en-US" altLang="zh-CN" sz="2400" b="1" i="1" u="sng" dirty="0">
                <a:solidFill>
                  <a:srgbClr val="FF3300"/>
                </a:solidFill>
              </a:rPr>
              <a:t>I </a:t>
            </a:r>
          </a:p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FF3300"/>
                </a:solidFill>
              </a:rPr>
              <a:t>got the bad </a:t>
            </a:r>
            <a:r>
              <a:rPr lang="en-US" altLang="zh-CN" sz="2400" b="1" i="1" dirty="0" err="1">
                <a:solidFill>
                  <a:srgbClr val="FF3300"/>
                </a:solidFill>
              </a:rPr>
              <a:t>mark</a:t>
            </a:r>
            <a:r>
              <a:rPr lang="en-US" altLang="zh-CN" sz="2400" i="1" dirty="0" err="1">
                <a:solidFill>
                  <a:srgbClr val="3333FF"/>
                </a:solidFill>
              </a:rPr>
              <a:t>.At</a:t>
            </a:r>
            <a:r>
              <a:rPr lang="en-US" altLang="zh-CN" sz="2400" i="1" dirty="0">
                <a:solidFill>
                  <a:srgbClr val="3333FF"/>
                </a:solidFill>
              </a:rPr>
              <a:t> that moment, A boy  gave</a:t>
            </a:r>
          </a:p>
          <a:p>
            <a:pPr>
              <a:spcBef>
                <a:spcPct val="50000"/>
              </a:spcBef>
            </a:pPr>
            <a:r>
              <a:rPr lang="en-US" altLang="zh-CN" sz="2400" i="1" dirty="0">
                <a:solidFill>
                  <a:srgbClr val="3333FF"/>
                </a:solidFill>
              </a:rPr>
              <a:t>me  a smile and helped me .That made me feel </a:t>
            </a:r>
          </a:p>
          <a:p>
            <a:pPr>
              <a:spcBef>
                <a:spcPct val="50000"/>
              </a:spcBef>
            </a:pPr>
            <a:r>
              <a:rPr lang="en-US" altLang="zh-CN" sz="2400" i="1" dirty="0">
                <a:solidFill>
                  <a:srgbClr val="3333FF"/>
                </a:solidFill>
              </a:rPr>
              <a:t>happy. Then I  past the exam.   Now I thinks that </a:t>
            </a:r>
            <a:r>
              <a:rPr lang="en-US" altLang="zh-CN" sz="2400" b="1" i="1" dirty="0">
                <a:solidFill>
                  <a:srgbClr val="FF3300"/>
                </a:solidFill>
              </a:rPr>
              <a:t>smile at the world and it will smile back</a:t>
            </a:r>
            <a:r>
              <a:rPr lang="en-US" altLang="zh-CN" sz="2400" i="1" dirty="0" smtClean="0">
                <a:solidFill>
                  <a:srgbClr val="3333FF"/>
                </a:solidFill>
              </a:rPr>
              <a:t>. </a:t>
            </a:r>
            <a:endParaRPr lang="en-US" altLang="zh-CN" sz="24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2" grpId="0" autoUpdateAnimBg="0"/>
      <p:bldP spid="3163" grpId="0" autoUpdateAnimBg="0"/>
      <p:bldP spid="3164" grpId="0" autoUpdateAnimBg="0"/>
      <p:bldP spid="316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FFCC">
                <a:gamma/>
                <a:tint val="0"/>
                <a:invGamma/>
              </a:srgbClr>
            </a:gs>
            <a:gs pos="100000">
              <a:srgbClr val="99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684213" y="400526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</a:rPr>
              <a:t> 2. Read the passage after class.</a:t>
            </a:r>
          </a:p>
        </p:txBody>
      </p:sp>
      <p:sp>
        <p:nvSpPr>
          <p:cNvPr id="48168" name="WordArt 40"/>
          <p:cNvSpPr>
            <a:spLocks noChangeArrowheads="1" noChangeShapeType="1" noTextEdit="1"/>
          </p:cNvSpPr>
          <p:nvPr/>
        </p:nvSpPr>
        <p:spPr bwMode="auto">
          <a:xfrm>
            <a:off x="2514600" y="152400"/>
            <a:ext cx="3962400" cy="144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FF00FF"/>
                  </a:solidFill>
                  <a:round/>
                </a:ln>
                <a:solidFill>
                  <a:srgbClr val="00FF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12700">
                <a:solidFill>
                  <a:srgbClr val="FF00FF"/>
                </a:solidFill>
                <a:round/>
              </a:ln>
              <a:solidFill>
                <a:srgbClr val="00FF00"/>
              </a:solidFill>
              <a:effectLst>
                <a:outerShdw dist="35921" dir="2700000" sy="50000" rotWithShape="0">
                  <a:srgbClr val="875B0D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746125" y="2551113"/>
            <a:ext cx="7864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</a:rPr>
              <a:t>1. Write a passage about someone or        </a:t>
            </a:r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1143000" y="3124200"/>
            <a:ext cx="5881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3333FF"/>
                </a:solidFill>
              </a:rPr>
              <a:t>something that changed your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 descr="t01797d6431d1100a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05000"/>
            <a:ext cx="7991475" cy="426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971550" y="333375"/>
            <a:ext cx="77771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We have own friends and can form the close friendships.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684213" y="6165850"/>
            <a:ext cx="7200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Are you happy with your friends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0" name="Picture 4" descr="t018958587118724a5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628775"/>
            <a:ext cx="5472112" cy="3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900113" y="333375"/>
            <a:ext cx="66246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Are you afraid to make friends with anyone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1" name="Picture 5" descr="t017b00eb8a9e2d236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312069"/>
            <a:ext cx="40767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2" name="Picture 6" descr="t0163dcd612e0f513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312069"/>
            <a:ext cx="4089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23850" y="496352"/>
            <a:ext cx="7561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Do you have friends ?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755650" y="4407694"/>
            <a:ext cx="3241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隶书" panose="02010509060101010101" pitchFamily="49" charset="-122"/>
                <a:ea typeface="隶书" panose="02010509060101010101" pitchFamily="49" charset="-122"/>
              </a:rPr>
              <a:t>Wang Hui</a:t>
            </a:r>
            <a:r>
              <a:rPr lang="en-US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894263" y="4552157"/>
            <a:ext cx="4249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Daliang Middle School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50825" y="5128419"/>
            <a:ext cx="6985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This is my classmate .She is Wang </a:t>
            </a:r>
            <a:r>
              <a:rPr lang="en-US" altLang="zh-CN" sz="3200" dirty="0" err="1"/>
              <a:t>Hui</a:t>
            </a:r>
            <a:r>
              <a:rPr lang="en-US" altLang="zh-CN" sz="3200" dirty="0"/>
              <a:t> and she is in </a:t>
            </a:r>
            <a:r>
              <a:rPr lang="en-US" altLang="zh-CN" sz="3200" dirty="0" err="1"/>
              <a:t>Daliang</a:t>
            </a:r>
            <a:r>
              <a:rPr lang="en-US" altLang="zh-CN" sz="3200" dirty="0"/>
              <a:t> Middle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/>
      <p:bldP spid="91144" grpId="0"/>
      <p:bldP spid="91145" grpId="0"/>
      <p:bldP spid="91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 descr="t0140b2112f90185b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49275"/>
            <a:ext cx="4391025" cy="345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867400" y="1125538"/>
            <a:ext cx="273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a lonely girl</a:t>
            </a:r>
            <a:r>
              <a:rPr lang="en-US" altLang="zh-CN" sz="3200"/>
              <a:t> 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331913" y="4508500"/>
            <a:ext cx="66246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I was a lonely girl ,and afraid to make  friends with anyone.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547813" y="5734050"/>
            <a:ext cx="4392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I always sit </a:t>
            </a:r>
            <a:r>
              <a:rPr lang="en-US" altLang="zh-CN" sz="3200" b="1">
                <a:solidFill>
                  <a:srgbClr val="FF3300"/>
                </a:solidFill>
              </a:rPr>
              <a:t>in silence.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34" grpId="0"/>
      <p:bldP spid="993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3500" y="260325"/>
            <a:ext cx="830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 dirty="0">
                <a:solidFill>
                  <a:srgbClr val="3333FF"/>
                </a:solidFill>
              </a:rPr>
              <a:t>Can you guess what she will give me as a </a:t>
            </a:r>
            <a:r>
              <a:rPr lang="en-US" altLang="zh-CN" sz="3600" b="1" i="1" dirty="0">
                <a:solidFill>
                  <a:srgbClr val="FF3300"/>
                </a:solidFill>
              </a:rPr>
              <a:t>gift</a:t>
            </a:r>
            <a:r>
              <a:rPr lang="en-US" altLang="zh-CN" sz="3600" b="1" i="1" dirty="0">
                <a:solidFill>
                  <a:srgbClr val="3333FF"/>
                </a:solidFill>
              </a:rPr>
              <a:t>?</a:t>
            </a:r>
          </a:p>
        </p:txBody>
      </p:sp>
      <p:sp>
        <p:nvSpPr>
          <p:cNvPr id="2081" name="WordArt 33"/>
          <p:cNvSpPr>
            <a:spLocks noChangeArrowheads="1" noChangeShapeType="1" noTextEdit="1"/>
          </p:cNvSpPr>
          <p:nvPr/>
        </p:nvSpPr>
        <p:spPr bwMode="auto">
          <a:xfrm>
            <a:off x="63500" y="5229200"/>
            <a:ext cx="7934325" cy="1360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72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 beautiful smile</a:t>
            </a:r>
            <a:endParaRPr lang="zh-CN" altLang="en-US" sz="72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  <p:bldP spid="20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t01afc55a6c0097cd2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908050"/>
            <a:ext cx="5472113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684213" y="333375"/>
            <a:ext cx="7704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How do the beautiful  smile make me?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1258888" y="4581525"/>
            <a:ext cx="69135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It</a:t>
            </a:r>
            <a:r>
              <a:rPr lang="en-US" altLang="zh-CN" sz="3200">
                <a:solidFill>
                  <a:srgbClr val="FF3300"/>
                </a:solidFill>
              </a:rPr>
              <a:t> makes</a:t>
            </a:r>
            <a:r>
              <a:rPr lang="en-US" altLang="zh-CN" sz="3200"/>
              <a:t> me </a:t>
            </a:r>
            <a:r>
              <a:rPr lang="en-US" altLang="zh-CN" sz="3200">
                <a:solidFill>
                  <a:srgbClr val="FF3300"/>
                </a:solidFill>
              </a:rPr>
              <a:t>feel </a:t>
            </a:r>
            <a:r>
              <a:rPr lang="en-US" altLang="zh-CN" sz="3200"/>
              <a:t>happy, lively and warm. It was like a </a:t>
            </a:r>
            <a:r>
              <a:rPr lang="en-US" altLang="zh-CN" sz="3200">
                <a:solidFill>
                  <a:srgbClr val="FF3300"/>
                </a:solidFill>
              </a:rPr>
              <a:t>hidden</a:t>
            </a:r>
            <a:r>
              <a:rPr lang="en-US" altLang="zh-CN" sz="3200"/>
              <a:t> </a:t>
            </a:r>
            <a:r>
              <a:rPr lang="en-US" altLang="zh-CN" sz="3200">
                <a:solidFill>
                  <a:srgbClr val="FF3300"/>
                </a:solidFill>
              </a:rPr>
              <a:t>treasure</a:t>
            </a:r>
            <a:r>
              <a:rPr lang="en-US" altLang="zh-CN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/>
      <p:bldP spid="1003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 descr="t018e4149df91ebb8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836613"/>
            <a:ext cx="4140200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5" name="Picture 5" descr="t01b04c89c1011eb2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765175"/>
            <a:ext cx="3600450" cy="3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755650" y="4868863"/>
            <a:ext cx="7920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My </a:t>
            </a:r>
            <a:r>
              <a:rPr lang="en-US" altLang="zh-CN" sz="3200">
                <a:solidFill>
                  <a:srgbClr val="FF3300"/>
                </a:solidFill>
              </a:rPr>
              <a:t>suggestion</a:t>
            </a:r>
            <a:r>
              <a:rPr lang="en-US" altLang="zh-CN" sz="3200"/>
              <a:t> is :</a:t>
            </a:r>
            <a:r>
              <a:rPr lang="en-US" altLang="zh-CN" sz="3200">
                <a:solidFill>
                  <a:srgbClr val="0000FF"/>
                </a:solidFill>
              </a:rPr>
              <a:t>smile at the world and it will smile back.</a:t>
            </a:r>
            <a:r>
              <a:rPr lang="en-US" altLang="zh-CN">
                <a:solidFill>
                  <a:srgbClr val="0000FF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WordArt 1028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18288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Listening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2555875" y="836613"/>
            <a:ext cx="731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200"/>
          </a:p>
        </p:txBody>
      </p:sp>
      <p:sp>
        <p:nvSpPr>
          <p:cNvPr id="59398" name="Text Box 1030"/>
          <p:cNvSpPr txBox="1">
            <a:spLocks noChangeArrowheads="1"/>
          </p:cNvSpPr>
          <p:nvPr/>
        </p:nvSpPr>
        <p:spPr bwMode="auto">
          <a:xfrm>
            <a:off x="1752600" y="2819400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 err="1">
                <a:solidFill>
                  <a:srgbClr val="FF3300"/>
                </a:solidFill>
              </a:rPr>
              <a:t>Yes,she</a:t>
            </a:r>
            <a:r>
              <a:rPr lang="en-US" altLang="zh-CN" sz="3200" b="1" i="1" dirty="0">
                <a:solidFill>
                  <a:srgbClr val="FF3300"/>
                </a:solidFill>
              </a:rPr>
              <a:t> did.</a:t>
            </a:r>
          </a:p>
        </p:txBody>
      </p:sp>
      <p:sp>
        <p:nvSpPr>
          <p:cNvPr id="59399" name="Text Box 1031"/>
          <p:cNvSpPr txBox="1">
            <a:spLocks noChangeArrowheads="1"/>
          </p:cNvSpPr>
          <p:nvPr/>
        </p:nvSpPr>
        <p:spPr bwMode="auto">
          <a:xfrm>
            <a:off x="1403350" y="1700213"/>
            <a:ext cx="73771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1.Did she feel lonely when she was in her new   school  at first?</a:t>
            </a:r>
          </a:p>
        </p:txBody>
      </p:sp>
      <p:sp>
        <p:nvSpPr>
          <p:cNvPr id="59400" name="Text Box 1032"/>
          <p:cNvSpPr txBox="1">
            <a:spLocks noChangeArrowheads="1"/>
          </p:cNvSpPr>
          <p:nvPr/>
        </p:nvSpPr>
        <p:spPr bwMode="auto">
          <a:xfrm>
            <a:off x="1403350" y="3328988"/>
            <a:ext cx="607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/>
              <a:t>2. Who changed the writer’s life?</a:t>
            </a:r>
          </a:p>
        </p:txBody>
      </p:sp>
      <p:sp>
        <p:nvSpPr>
          <p:cNvPr id="59401" name="Text Box 1033"/>
          <p:cNvSpPr txBox="1">
            <a:spLocks noChangeArrowheads="1"/>
          </p:cNvSpPr>
          <p:nvPr/>
        </p:nvSpPr>
        <p:spPr bwMode="auto">
          <a:xfrm>
            <a:off x="1692275" y="4076700"/>
            <a:ext cx="7127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3300"/>
                </a:solidFill>
              </a:rPr>
              <a:t>The  girl  with the beautiful smile.</a:t>
            </a:r>
          </a:p>
        </p:txBody>
      </p:sp>
      <p:sp>
        <p:nvSpPr>
          <p:cNvPr id="59402" name="Text Box 1034"/>
          <p:cNvSpPr txBox="1">
            <a:spLocks noChangeArrowheads="1"/>
          </p:cNvSpPr>
          <p:nvPr/>
        </p:nvSpPr>
        <p:spPr bwMode="auto">
          <a:xfrm>
            <a:off x="1403350" y="4724400"/>
            <a:ext cx="676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3. Did the smile change her life?</a:t>
            </a:r>
          </a:p>
        </p:txBody>
      </p:sp>
      <p:sp>
        <p:nvSpPr>
          <p:cNvPr id="59403" name="Text Box 1035"/>
          <p:cNvSpPr txBox="1">
            <a:spLocks noChangeArrowheads="1"/>
          </p:cNvSpPr>
          <p:nvPr/>
        </p:nvSpPr>
        <p:spPr bwMode="auto">
          <a:xfrm>
            <a:off x="1619250" y="5589588"/>
            <a:ext cx="6477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3300"/>
                </a:solidFill>
              </a:rPr>
              <a:t>Yes, it did.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utoUpdateAnimBg="0"/>
      <p:bldP spid="59401" grpId="0" autoUpdateAnimBg="0"/>
      <p:bldP spid="5940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901</Words>
  <Application>Microsoft Office PowerPoint</Application>
  <PresentationFormat>全屏显示(4:3)</PresentationFormat>
  <Paragraphs>125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黑体</vt:lpstr>
      <vt:lpstr>华文新魏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2006-11-02T10:41:00Z</dcterms:created>
  <dcterms:modified xsi:type="dcterms:W3CDTF">2023-01-16T14:58:46Z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D4947D2EB9254E9094E0E5AF8CC28942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