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615" r:id="rId2"/>
    <p:sldId id="1494" r:id="rId3"/>
    <p:sldId id="1495" r:id="rId4"/>
    <p:sldId id="1576" r:id="rId5"/>
    <p:sldId id="1691" r:id="rId6"/>
    <p:sldId id="1692" r:id="rId7"/>
    <p:sldId id="1661" r:id="rId8"/>
    <p:sldId id="1643" r:id="rId9"/>
    <p:sldId id="1577" r:id="rId10"/>
    <p:sldId id="1650" r:id="rId11"/>
    <p:sldId id="1464" r:id="rId12"/>
    <p:sldId id="1621" r:id="rId13"/>
    <p:sldId id="1618" r:id="rId14"/>
    <p:sldId id="1622" r:id="rId15"/>
    <p:sldId id="1623" r:id="rId16"/>
    <p:sldId id="1693" r:id="rId17"/>
    <p:sldId id="1662" r:id="rId18"/>
    <p:sldId id="1625" r:id="rId19"/>
    <p:sldId id="1694" r:id="rId20"/>
    <p:sldId id="1696" r:id="rId21"/>
    <p:sldId id="1695" r:id="rId22"/>
    <p:sldId id="1627" r:id="rId23"/>
    <p:sldId id="1628" r:id="rId24"/>
    <p:sldId id="1629" r:id="rId25"/>
    <p:sldId id="1630" r:id="rId26"/>
    <p:sldId id="1631" r:id="rId27"/>
    <p:sldId id="1632" r:id="rId28"/>
    <p:sldId id="1583" r:id="rId29"/>
    <p:sldId id="1697" r:id="rId30"/>
    <p:sldId id="1584" r:id="rId31"/>
    <p:sldId id="1586" r:id="rId32"/>
    <p:sldId id="1587" r:id="rId33"/>
    <p:sldId id="1688" r:id="rId34"/>
    <p:sldId id="1689" r:id="rId35"/>
    <p:sldId id="1564" r:id="rId36"/>
    <p:sldId id="1565" r:id="rId37"/>
    <p:sldId id="1641" r:id="rId38"/>
    <p:sldId id="1567" r:id="rId39"/>
    <p:sldId id="1690" r:id="rId40"/>
  </p:sldIdLst>
  <p:sldSz cx="9144000" cy="5143500" type="screen16x9"/>
  <p:notesSz cx="6858000" cy="9144000"/>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B4313"/>
    <a:srgbClr val="F25B1B"/>
    <a:srgbClr val="00CCFF"/>
    <a:srgbClr val="9BBD59"/>
    <a:srgbClr val="F2F2F2"/>
    <a:srgbClr val="7BC14A"/>
    <a:srgbClr val="0066FF"/>
    <a:srgbClr val="B4C7E7"/>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962" autoAdjust="0"/>
  </p:normalViewPr>
  <p:slideViewPr>
    <p:cSldViewPr>
      <p:cViewPr varScale="1">
        <p:scale>
          <a:sx n="108" d="100"/>
          <a:sy n="108" d="100"/>
        </p:scale>
        <p:origin x="-78" y="-672"/>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7</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3F37086-15D0-443D-AF17-A3F21825C045}" type="slidenum">
              <a:rPr lang="zh-CN" altLang="en-US" smtClean="0">
                <a:solidFill>
                  <a:prstClr val="black"/>
                </a:solidFill>
              </a:rPr>
              <a:t>8</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68571" tIns="34285" rIns="68571" bIns="34285"/>
          <a:lstStyle/>
          <a:p>
            <a:fld id="{7CD490C1-7E7E-423A-91D8-058624AF834B}" type="datetimeFigureOut">
              <a:rPr lang="zh-CN" altLang="en-US" smtClean="0"/>
              <a:t>2023-01-16</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lIns="68571" tIns="34285" rIns="68571" bIns="34285"/>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lIns="68571" tIns="34285" rIns="68571" bIns="34285"/>
          <a:lstStyle/>
          <a:p>
            <a:fld id="{EA5C5624-0453-40A9-9FFF-DD435B6A2D1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矩形 4"/>
          <p:cNvSpPr/>
          <p:nvPr userDrawn="1"/>
        </p:nvSpPr>
        <p:spPr>
          <a:xfrm>
            <a:off x="1" y="146894"/>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7" name="矩形 6"/>
          <p:cNvSpPr/>
          <p:nvPr userDrawn="1"/>
        </p:nvSpPr>
        <p:spPr>
          <a:xfrm>
            <a:off x="456330" y="146894"/>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8" name="矩形 7"/>
          <p:cNvSpPr/>
          <p:nvPr userDrawn="1"/>
        </p:nvSpPr>
        <p:spPr>
          <a:xfrm>
            <a:off x="9025468" y="146894"/>
            <a:ext cx="118533"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2250"/>
    </mc:Choice>
    <mc:Fallback xmlns="">
      <p:transition spd="slow"/>
    </mc:Fallback>
  </mc:AlternateContent>
  <p:txStyles>
    <p:titleStyle>
      <a:lvl1pPr algn="ctr" defTabSz="913765"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slide" Target="slide35.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6" name="任意多边形: 形状 18"/>
          <p:cNvSpPr/>
          <p:nvPr/>
        </p:nvSpPr>
        <p:spPr>
          <a:xfrm>
            <a:off x="286131" y="2733136"/>
            <a:ext cx="8859060" cy="1801727"/>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8571" tIns="34285" rIns="68571" bIns="34285" rtlCol="0" anchor="ctr">
            <a:noAutofit/>
          </a:bodyPr>
          <a:lstStyle/>
          <a:p>
            <a:pPr algn="ctr"/>
            <a:endParaRPr lang="zh-CN" altLang="en-US">
              <a:solidFill>
                <a:prstClr val="white"/>
              </a:solidFill>
            </a:endParaRPr>
          </a:p>
        </p:txBody>
      </p:sp>
      <p:cxnSp>
        <p:nvCxnSpPr>
          <p:cNvPr id="27" name="直接连接符 15"/>
          <p:cNvCxnSpPr/>
          <p:nvPr/>
        </p:nvCxnSpPr>
        <p:spPr>
          <a:xfrm flipH="1">
            <a:off x="2196022" y="0"/>
            <a:ext cx="238503" cy="41370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nvCxnSpPr>
        <p:spPr>
          <a:xfrm flipH="1">
            <a:off x="35501" y="1"/>
            <a:ext cx="2963874" cy="514111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nvSpPr>
        <p:spPr>
          <a:xfrm>
            <a:off x="593647" y="3004321"/>
            <a:ext cx="746917" cy="1051511"/>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7" rIns="68555" bIns="34277" numCol="1" spcCol="0" rtlCol="0" fromWordArt="0" anchor="ctr" anchorCtr="0" forceAA="0" compatLnSpc="1">
            <a:noAutofit/>
          </a:bodyPr>
          <a:lstStyle/>
          <a:p>
            <a:pPr algn="ctr"/>
            <a:endParaRPr lang="zh-CN" altLang="en-US">
              <a:solidFill>
                <a:prstClr val="white"/>
              </a:solidFill>
            </a:endParaRPr>
          </a:p>
        </p:txBody>
      </p:sp>
      <p:sp>
        <p:nvSpPr>
          <p:cNvPr id="9" name="矩形 259"/>
          <p:cNvSpPr>
            <a:spLocks noChangeArrowheads="1"/>
          </p:cNvSpPr>
          <p:nvPr/>
        </p:nvSpPr>
        <p:spPr bwMode="auto">
          <a:xfrm>
            <a:off x="1386068" y="3253141"/>
            <a:ext cx="7219094"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dirty="0">
                <a:latin typeface="Arial" panose="020B0604020202020204" pitchFamily="34" charset="0"/>
                <a:cs typeface="Times New Roman" panose="02020603050405020304" pitchFamily="18" charset="0"/>
              </a:rPr>
              <a:t>Unit </a:t>
            </a:r>
            <a:r>
              <a:rPr lang="en-US" altLang="zh-CN" dirty="0" smtClean="0">
                <a:latin typeface="Arial" panose="020B0604020202020204" pitchFamily="34" charset="0"/>
                <a:cs typeface="Times New Roman" panose="02020603050405020304" pitchFamily="18" charset="0"/>
              </a:rPr>
              <a:t>3</a:t>
            </a:r>
            <a:r>
              <a:rPr lang="zh-CN" altLang="en-US" sz="3300" b="1" dirty="0">
                <a:solidFill>
                  <a:srgbClr val="00B050"/>
                </a:solidFill>
                <a:latin typeface="Times New Roman" panose="02020603050405020304" pitchFamily="18" charset="0"/>
                <a:cs typeface="Times New Roman" panose="02020603050405020304" pitchFamily="18" charset="0"/>
              </a:rPr>
              <a:t>　</a:t>
            </a:r>
            <a:r>
              <a:rPr lang="en-US" altLang="zh-CN" sz="3600" b="1" dirty="0">
                <a:solidFill>
                  <a:srgbClr val="00B050"/>
                </a:solidFill>
                <a:latin typeface="+mj-ea"/>
                <a:ea typeface="+mj-ea"/>
                <a:cs typeface="Times New Roman" panose="02020603050405020304" pitchFamily="18" charset="0"/>
              </a:rPr>
              <a:t>The Internet</a:t>
            </a:r>
          </a:p>
        </p:txBody>
      </p:sp>
      <p:sp>
        <p:nvSpPr>
          <p:cNvPr id="2" name="矩形 1"/>
          <p:cNvSpPr/>
          <p:nvPr/>
        </p:nvSpPr>
        <p:spPr>
          <a:xfrm>
            <a:off x="3779912" y="3871166"/>
            <a:ext cx="1311128" cy="369332"/>
          </a:xfrm>
          <a:prstGeom prst="rect">
            <a:avLst/>
          </a:prstGeom>
        </p:spPr>
        <p:txBody>
          <a:bodyPr wrap="none">
            <a:spAutoFit/>
          </a:bodyPr>
          <a:lstStyle/>
          <a:p>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Period Two</a:t>
            </a:r>
            <a:endParaRPr lang="zh-CN" altLang="en-US" dirty="0"/>
          </a:p>
        </p:txBody>
      </p:sp>
      <p:sp>
        <p:nvSpPr>
          <p:cNvPr id="10" name="矩形 9"/>
          <p:cNvSpPr/>
          <p:nvPr/>
        </p:nvSpPr>
        <p:spPr>
          <a:xfrm>
            <a:off x="0" y="4540723"/>
            <a:ext cx="9144000" cy="429895"/>
          </a:xfrm>
          <a:prstGeom prst="rect">
            <a:avLst/>
          </a:prstGeom>
          <a:solidFill>
            <a:srgbClr val="FFFFFF">
              <a:alpha val="50196"/>
            </a:srgbClr>
          </a:solidFill>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489069"/>
            <a:ext cx="8892563" cy="4401175"/>
          </a:xfrm>
          <a:prstGeom prst="rect">
            <a:avLst/>
          </a:prstGeom>
        </p:spPr>
        <p:txBody>
          <a:bodyPr wrap="square" lIns="91411" tIns="45705" rIns="91411" bIns="45705">
            <a:spAutoFit/>
          </a:bodyPr>
          <a:lstStyle/>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3.so...that...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引导结果状语从句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She was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inspired by the people she met online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she decided to start an IT club to teach older people how to use computers and the Internet.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她受到网友的启发，决定成立一个</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俱乐部来教年纪较大的人们学习如何使用电脑和互联网。</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4.it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充当形式主语，真正的主语是</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to do</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不定式</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She believes that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_____________________________________________________</a:t>
            </a:r>
          </a:p>
          <a:p>
            <a:pPr algn="just">
              <a:lnSpc>
                <a:spcPct val="14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that everyone has access to the Internet and knows how to use new technology.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她认为，消除数字鸿沟、确保人人都能使用互联网并且知晓如何运用新技术，是非常重要的。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1284742" y="976231"/>
            <a:ext cx="3661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5760287" y="991253"/>
            <a:ext cx="5793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2109485" y="3027937"/>
            <a:ext cx="6927563" cy="377016"/>
          </a:xfrm>
          <a:prstGeom prst="rect">
            <a:avLst/>
          </a:prstGeom>
        </p:spPr>
        <p:txBody>
          <a:bodyPr wrap="square" lIns="68571" tIns="34285" rIns="68571" bIns="34285">
            <a:spAutoFit/>
          </a:bodyPr>
          <a:lstStyle/>
          <a:p>
            <a:r>
              <a:rPr lang="en-US" altLang="zh-CN" sz="2000" b="1" kern="100" spc="-23" dirty="0">
                <a:solidFill>
                  <a:srgbClr val="DB4313"/>
                </a:solidFill>
                <a:latin typeface="Times New Roman" panose="02020603050405020304"/>
                <a:ea typeface="华文细黑" panose="02010600040101010101" pitchFamily="2" charset="-122"/>
                <a:cs typeface="Courier New" panose="02070309020205020404"/>
              </a:rPr>
              <a:t>it is highly important to bridge the digital divide and make sure</a:t>
            </a:r>
            <a:endParaRPr lang="zh-CN" altLang="en-US" sz="2000" b="1" kern="100" spc="-23" dirty="0">
              <a:solidFill>
                <a:srgbClr val="DB4313"/>
              </a:solidFill>
              <a:latin typeface="Times New Roman" panose="02020603050405020304"/>
              <a:ea typeface="华文细黑" panose="02010600040101010101" pitchFamily="2" charset="-122"/>
              <a:cs typeface="Courier New" panose="02070309020205020404"/>
            </a:endParaRPr>
          </a:p>
        </p:txBody>
      </p:sp>
      <p:pic>
        <p:nvPicPr>
          <p:cNvPr id="10" name="返回">
            <a:hlinkClick r:id="rId2" action="ppaction://hlinksldjump"/>
          </p:cNvPr>
          <p:cNvPicPr>
            <a:picLocks noChangeAspect="1"/>
          </p:cNvPicPr>
          <p:nvPr/>
        </p:nvPicPr>
        <p:blipFill>
          <a:blip r:embed="rId3" cstate="email"/>
          <a:stretch>
            <a:fillRect/>
          </a:stretch>
        </p:blipFill>
        <p:spPr>
          <a:xfrm>
            <a:off x="8502099"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8"/>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a:solidFill>
                  <a:schemeClr val="bg1"/>
                </a:solidFill>
                <a:latin typeface="Arial" panose="020B0604020202020204" pitchFamily="34" charset="0"/>
              </a:rPr>
              <a:t> </a:t>
            </a:r>
            <a:r>
              <a:rPr lang="en-US" altLang="zh-CN" dirty="0" smtClean="0">
                <a:solidFill>
                  <a:schemeClr val="bg1"/>
                </a:solidFill>
                <a:latin typeface="Arial" panose="020B0604020202020204" pitchFamily="34" charset="0"/>
              </a:rPr>
              <a:t>2</a:t>
            </a:r>
            <a:endParaRPr lang="en-US" altLang="zh-CN" dirty="0">
              <a:solidFill>
                <a:schemeClr val="bg1"/>
              </a:solidFill>
              <a:latin typeface="Arial" panose="020B0604020202020204" pitchFamily="34" charset="0"/>
            </a:endParaRPr>
          </a:p>
        </p:txBody>
      </p:sp>
      <p:sp>
        <p:nvSpPr>
          <p:cNvPr id="11" name="圆角矩形 10"/>
          <p:cNvSpPr/>
          <p:nvPr/>
        </p:nvSpPr>
        <p:spPr>
          <a:xfrm>
            <a:off x="2627531" y="2679737"/>
            <a:ext cx="3942951" cy="485941"/>
          </a:xfrm>
          <a:prstGeom prst="roundRect">
            <a:avLst>
              <a:gd name="adj" fmla="val 50000"/>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5" name="文本框 14"/>
          <p:cNvSpPr txBox="1"/>
          <p:nvPr/>
        </p:nvSpPr>
        <p:spPr>
          <a:xfrm>
            <a:off x="3032628" y="2744758"/>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mj-ea"/>
                <a:ea typeface="+mj-ea"/>
              </a:rPr>
              <a:t>互动探究</a:t>
            </a:r>
            <a:endParaRPr lang="en-US" altLang="zh-CN" sz="2100" b="1" spc="150" dirty="0">
              <a:solidFill>
                <a:schemeClr val="bg1"/>
              </a:solidFill>
              <a:latin typeface="+mj-ea"/>
              <a:ea typeface="+mj-ea"/>
            </a:endParaRPr>
          </a:p>
        </p:txBody>
      </p:sp>
      <p:sp>
        <p:nvSpPr>
          <p:cNvPr id="18" name="文本框 17"/>
          <p:cNvSpPr txBox="1"/>
          <p:nvPr/>
        </p:nvSpPr>
        <p:spPr>
          <a:xfrm>
            <a:off x="2789570" y="3328964"/>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探究重点   互动撞击思维</a:t>
            </a:r>
            <a:endParaRPr kumimoji="1" lang="zh-CN" altLang="en-US" sz="1400" dirty="0">
              <a:solidFill>
                <a:schemeClr val="tx1">
                  <a:lumMod val="50000"/>
                  <a:lumOff val="50000"/>
                </a:schemeClr>
              </a:solidFill>
              <a:latin typeface="+mj-ea"/>
              <a:ea typeface="+mj-ea"/>
            </a:endParaRPr>
          </a:p>
        </p:txBody>
      </p:sp>
      <p:sp>
        <p:nvSpPr>
          <p:cNvPr id="19" name="矩形 18"/>
          <p:cNvSpPr/>
          <p:nvPr/>
        </p:nvSpPr>
        <p:spPr>
          <a:xfrm flipH="1">
            <a:off x="9024207"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矩形 19"/>
          <p:cNvSpPr/>
          <p:nvPr/>
        </p:nvSpPr>
        <p:spPr>
          <a:xfrm flipH="1">
            <a:off x="0" y="1319741"/>
            <a:ext cx="136225" cy="2504019"/>
          </a:xfrm>
          <a:prstGeom prst="rect">
            <a:avLst/>
          </a:prstGeom>
          <a:solidFill>
            <a:srgbClr val="F25B1B"/>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7077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1712044"/>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GBK_S" panose="03000509000000000000" pitchFamily="65" charset="-122"/>
                <a:cs typeface="ZBFH"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look up</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仰望；查阅</a:t>
            </a:r>
            <a:endParaRPr lang="zh-CN" altLang="zh-CN" sz="2000" kern="100" dirty="0">
              <a:solidFill>
                <a:srgbClr val="0000FF"/>
              </a:solidFill>
              <a:latin typeface="宋体" panose="02010600030101010101" pitchFamily="2" charset="-122"/>
              <a:cs typeface="Courier New" panose="02070309020205020404"/>
            </a:endParaRPr>
          </a:p>
        </p:txBody>
      </p:sp>
      <p:sp>
        <p:nvSpPr>
          <p:cNvPr id="17" name="矩形 16"/>
          <p:cNvSpPr/>
          <p:nvPr/>
        </p:nvSpPr>
        <p:spPr>
          <a:xfrm>
            <a:off x="629256" y="707735"/>
            <a:ext cx="8514744" cy="94478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7164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21" name="矩形 20"/>
          <p:cNvSpPr/>
          <p:nvPr/>
        </p:nvSpPr>
        <p:spPr>
          <a:xfrm>
            <a:off x="456330" y="7077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627985"/>
            <a:ext cx="8362160" cy="969486"/>
          </a:xfrm>
          <a:prstGeom prst="rect">
            <a:avLst/>
          </a:prstGeom>
        </p:spPr>
        <p:txBody>
          <a:bodyPr wrap="square" lIns="68571" tIns="34285" rIns="68571" bIns="34285">
            <a:spAutoFit/>
          </a:bodyPr>
          <a:lstStyle/>
          <a:p>
            <a:pPr algn="just">
              <a:lnSpc>
                <a:spcPct val="150000"/>
              </a:lnSpc>
              <a:tabLst>
                <a:tab pos="202565" algn="l"/>
              </a:tabLst>
            </a:pPr>
            <a:r>
              <a:rPr lang="en-US" altLang="zh-CN" sz="2100" b="1" kern="100" dirty="0">
                <a:solidFill>
                  <a:srgbClr val="000000"/>
                </a:solidFill>
                <a:latin typeface="Times New Roman" panose="02020603050405020304" pitchFamily="18" charset="0"/>
                <a:ea typeface="微软雅黑" panose="020B0503020204020204" pitchFamily="34" charset="-122"/>
              </a:rPr>
              <a:t>I listen to music</a:t>
            </a:r>
            <a:r>
              <a:rPr lang="zh-CN" altLang="zh-CN" sz="2100"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solidFill>
                  <a:srgbClr val="000000"/>
                </a:solidFill>
                <a:latin typeface="Times New Roman" panose="02020603050405020304" pitchFamily="18" charset="0"/>
                <a:ea typeface="微软雅黑" panose="020B0503020204020204" pitchFamily="34" charset="-122"/>
              </a:rPr>
              <a:t>stream videos</a:t>
            </a:r>
            <a:r>
              <a:rPr lang="zh-CN" altLang="zh-CN" sz="2100"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solidFill>
                  <a:srgbClr val="000000"/>
                </a:solidFill>
                <a:latin typeface="Times New Roman" panose="02020603050405020304" pitchFamily="18" charset="0"/>
                <a:ea typeface="微软雅黑" panose="020B0503020204020204" pitchFamily="34" charset="-122"/>
              </a:rPr>
              <a:t>or</a:t>
            </a:r>
            <a:r>
              <a:rPr lang="en-US" altLang="zh-CN" sz="2100" b="1" u="wavy" kern="100" dirty="0">
                <a:solidFill>
                  <a:srgbClr val="000000"/>
                </a:solidFill>
                <a:latin typeface="Times New Roman" panose="02020603050405020304" pitchFamily="18" charset="0"/>
                <a:ea typeface="微软雅黑" panose="020B0503020204020204" pitchFamily="34" charset="-122"/>
              </a:rPr>
              <a:t> look up</a:t>
            </a:r>
            <a:r>
              <a:rPr lang="en-US" altLang="zh-CN" sz="2100" b="1" kern="100" dirty="0">
                <a:solidFill>
                  <a:srgbClr val="000000"/>
                </a:solidFill>
                <a:latin typeface="Times New Roman" panose="02020603050405020304" pitchFamily="18" charset="0"/>
                <a:ea typeface="微软雅黑" panose="020B0503020204020204" pitchFamily="34" charset="-122"/>
              </a:rPr>
              <a:t> information.</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我听音乐，流播视频或者查阅信息资料。</a:t>
            </a:r>
            <a:endParaRPr lang="zh-CN" altLang="zh-CN" sz="1500"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619601" y="2267049"/>
            <a:ext cx="8259152" cy="1915899"/>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look up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仰视；尊敬；赞赏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look into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往</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里看；调查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look out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向外看；当心，小心</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look down on/upon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俯视；轻视；看不起</a:t>
            </a:r>
            <a:endParaRPr lang="zh-CN" altLang="zh-CN" sz="2000" b="1" kern="100" dirty="0">
              <a:solidFill>
                <a:prstClr val="black"/>
              </a:solidFill>
              <a:latin typeface="方正隶变简体" pitchFamily="65" charset="-122"/>
              <a:ea typeface="方正隶变简体" pitchFamily="65" charset="-122"/>
              <a:cs typeface="Courier New" panose="02070309020205020404"/>
            </a:endParaRPr>
          </a:p>
        </p:txBody>
      </p:sp>
      <p:sp>
        <p:nvSpPr>
          <p:cNvPr id="10" name="圆角矩形 9"/>
          <p:cNvSpPr/>
          <p:nvPr/>
        </p:nvSpPr>
        <p:spPr>
          <a:xfrm>
            <a:off x="3815817" y="272247"/>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1" name="文本框 10"/>
          <p:cNvSpPr txBox="1"/>
          <p:nvPr/>
        </p:nvSpPr>
        <p:spPr>
          <a:xfrm>
            <a:off x="3923843" y="143348"/>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zh-CN" b="1" kern="100" dirty="0">
                <a:solidFill>
                  <a:schemeClr val="bg1"/>
                </a:solidFill>
                <a:latin typeface="Times New Roman" panose="02020603050405020304"/>
                <a:ea typeface="华文细黑" panose="02010600040101010101" pitchFamily="2" charset="-122"/>
                <a:cs typeface="Times New Roman" panose="02020603050405020304"/>
              </a:rPr>
              <a:t>重点词汇</a:t>
            </a:r>
            <a:endParaRPr lang="en-US" altLang="zh-CN" b="1" kern="100" dirty="0">
              <a:solidFill>
                <a:schemeClr val="bg1"/>
              </a:solidFill>
              <a:latin typeface="Times New Roman" panose="02020603050405020304"/>
              <a:ea typeface="华文细黑" panose="02010600040101010101" pitchFamily="2" charset="-122"/>
              <a:cs typeface="Times New Roman" panose="020206030504050203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525726"/>
            <a:ext cx="8892563" cy="4224223"/>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(1)He is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looking up</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some information about the Internet in the library.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他正在图书馆查找一些有关互联网的信息。</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(2)We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looked up</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and found a deer standing at the top of the mountain</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eating the grass.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我们抬头发现一只鹿站在山顶上吃草。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用上述短语填空</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(3)He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a nice teacher who we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ve always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(4)They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cause of the accident day and night but still failed.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rPr>
              <a:t>(5)A good teacher never </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slow students.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1154105" y="3697999"/>
            <a:ext cx="202701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were looking into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5022043" y="3228380"/>
            <a:ext cx="14914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looked up 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2897596" y="4133606"/>
            <a:ext cx="23329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looks down on/upon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38685"/>
            <a:ext cx="8362160" cy="1454234"/>
          </a:xfrm>
          <a:prstGeom prst="rect">
            <a:avLst/>
          </a:prstGeom>
        </p:spPr>
        <p:txBody>
          <a:bodyPr wrap="square" lIns="68571" tIns="34285" rIns="68571" bIns="34285">
            <a:spAutoFit/>
          </a:bodyPr>
          <a:lstStyle/>
          <a:p>
            <a:pPr algn="just">
              <a:lnSpc>
                <a:spcPct val="150000"/>
              </a:lnSpc>
              <a:tabLst>
                <a:tab pos="202565" algn="l"/>
              </a:tabLst>
            </a:pPr>
            <a:r>
              <a:rPr lang="en-US" altLang="zh-CN" sz="2100" b="1" kern="100" dirty="0">
                <a:solidFill>
                  <a:srgbClr val="000000"/>
                </a:solidFill>
                <a:latin typeface="Times New Roman" panose="02020603050405020304" pitchFamily="18" charset="0"/>
                <a:ea typeface="微软雅黑" panose="020B0503020204020204" pitchFamily="34" charset="-122"/>
              </a:rPr>
              <a:t>There are countless articles telling us how the Internet has made our lives more </a:t>
            </a:r>
            <a:r>
              <a:rPr lang="en-US" altLang="zh-CN" sz="2100" b="1" u="wavy" kern="100" dirty="0">
                <a:solidFill>
                  <a:srgbClr val="000000"/>
                </a:solidFill>
                <a:latin typeface="Times New Roman" panose="02020603050405020304" pitchFamily="18" charset="0"/>
                <a:ea typeface="微软雅黑" panose="020B0503020204020204" pitchFamily="34" charset="-122"/>
              </a:rPr>
              <a:t>convenient</a:t>
            </a:r>
            <a:r>
              <a:rPr lang="en-US" altLang="zh-CN" sz="2100" b="1" kern="100" dirty="0">
                <a:solidFill>
                  <a:srgbClr val="000000"/>
                </a:solidFill>
                <a:latin typeface="Times New Roman" panose="02020603050405020304" pitchFamily="18" charset="0"/>
                <a:ea typeface="微软雅黑" panose="020B0503020204020204" pitchFamily="34" charset="-122"/>
              </a:rPr>
              <a:t>.</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有不计其数的文章告诉我们互联网如何使我们的生活更方便。</a:t>
            </a:r>
            <a:endParaRPr lang="zh-CN" altLang="zh-CN" sz="1500"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619601" y="2464952"/>
            <a:ext cx="8259152" cy="2377564"/>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It is convenient for sb. to do </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sth</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某人方便做某事。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convenience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n</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便利；方便</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one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 convenience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在某人方便的时候</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for convenience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为了方便起见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for the convenience of sb.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为了方便某人</a:t>
            </a:r>
            <a:endParaRPr lang="zh-CN" altLang="zh-CN" sz="2000" b="1" kern="100" dirty="0">
              <a:solidFill>
                <a:prstClr val="black"/>
              </a:solidFill>
              <a:latin typeface="方正隶变简体" pitchFamily="65" charset="-122"/>
              <a:ea typeface="方正隶变简体" pitchFamily="65" charset="-122"/>
              <a:cs typeface="Courier New" panose="02070309020205020404"/>
            </a:endParaRPr>
          </a:p>
        </p:txBody>
      </p:sp>
      <p:sp>
        <p:nvSpPr>
          <p:cNvPr id="11" name="矩形 10"/>
          <p:cNvSpPr/>
          <p:nvPr/>
        </p:nvSpPr>
        <p:spPr>
          <a:xfrm>
            <a:off x="619601" y="1928018"/>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ea typeface="GBK_S" panose="03000509000000000000" pitchFamily="65" charset="-122"/>
                <a:cs typeface="ZBFH"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convenient </a:t>
            </a:r>
            <a:r>
              <a:rPr lang="en-US" altLang="zh-CN" sz="2000" b="1" i="1" kern="100" dirty="0">
                <a:solidFill>
                  <a:srgbClr val="0000FF"/>
                </a:solidFill>
                <a:latin typeface="Times New Roman" panose="02020603050405020304" pitchFamily="18" charset="0"/>
                <a:ea typeface="华文细黑" panose="02010600040101010101" pitchFamily="2" charset="-122"/>
              </a:rPr>
              <a:t>adj</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方便的；便利的</a:t>
            </a:r>
            <a:endParaRPr lang="zh-CN" altLang="zh-CN" sz="2000" kern="100" dirty="0">
              <a:solidFill>
                <a:srgbClr val="0000FF"/>
              </a:solidFill>
              <a:latin typeface="宋体" panose="0201060003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4216" y="630157"/>
            <a:ext cx="8742280" cy="376255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(1)If we had such a magic watch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our life would become more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convenient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如果我们有这样一块神奇的手表，我们的生活将会变得更加方便。</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m convinced that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_______________________________________________</a:t>
            </a:r>
          </a:p>
          <a:p>
            <a:pPr algn="just">
              <a:lnSpc>
                <a:spcPct val="150000"/>
              </a:lnSpc>
            </a:pP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the future.</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我相信未来人们在网上购物会变得更加方便。</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(3)If you are interested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please send an application email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your earliest convenience.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如果你感兴趣，请尽早在你方便的时候发一封求职邮件。</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3025614" y="1569730"/>
            <a:ext cx="534381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it will be more convenient for people to do some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6894560" y="2934636"/>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428070" y="1996868"/>
            <a:ext cx="186812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shopping online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4216" y="630157"/>
            <a:ext cx="8555569" cy="237756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注意：</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(1)convenient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作表语时，不可用人作主语，而要用物作主语或用</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it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作形式主语。</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当你方便的时候</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应翻译成</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when it is convenient for you</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，而不是</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when you are convenient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(2)convenience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意为</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便利；方便</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时，为不可数名词；意为</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便利的事物或设施</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时，为可数名词。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275823"/>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275787"/>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284548"/>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3</a:t>
            </a:r>
            <a:endParaRPr lang="zh-CN" altLang="en-US" sz="2100" b="1" dirty="0">
              <a:solidFill>
                <a:prstClr val="white"/>
              </a:solidFill>
            </a:endParaRPr>
          </a:p>
        </p:txBody>
      </p:sp>
      <p:sp>
        <p:nvSpPr>
          <p:cNvPr id="21" name="矩形 20"/>
          <p:cNvSpPr/>
          <p:nvPr/>
        </p:nvSpPr>
        <p:spPr>
          <a:xfrm>
            <a:off x="456330" y="275823"/>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196036"/>
            <a:ext cx="8362160" cy="1454234"/>
          </a:xfrm>
          <a:prstGeom prst="rect">
            <a:avLst/>
          </a:prstGeom>
        </p:spPr>
        <p:txBody>
          <a:bodyPr wrap="square" lIns="68571" tIns="34285" rIns="68571" bIns="34285">
            <a:spAutoFit/>
          </a:bodyPr>
          <a:lstStyle/>
          <a:p>
            <a:pPr algn="just">
              <a:lnSpc>
                <a:spcPct val="150000"/>
              </a:lnSpc>
              <a:tabLst>
                <a:tab pos="202565" algn="l"/>
              </a:tabLst>
            </a:pPr>
            <a:r>
              <a:rPr lang="en-US" altLang="zh-CN" sz="2100" b="1" kern="100" dirty="0">
                <a:solidFill>
                  <a:srgbClr val="000000"/>
                </a:solidFill>
                <a:latin typeface="Times New Roman" panose="02020603050405020304" pitchFamily="18" charset="0"/>
                <a:ea typeface="微软雅黑" panose="020B0503020204020204" pitchFamily="34" charset="-122"/>
              </a:rPr>
              <a:t>She </a:t>
            </a:r>
            <a:r>
              <a:rPr lang="en-US" altLang="zh-CN" sz="2100" b="1" kern="100" dirty="0" err="1">
                <a:solidFill>
                  <a:srgbClr val="000000"/>
                </a:solidFill>
                <a:latin typeface="Times New Roman" panose="02020603050405020304" pitchFamily="18" charset="0"/>
                <a:ea typeface="微软雅黑" panose="020B0503020204020204" pitchFamily="34" charset="-122"/>
              </a:rPr>
              <a:t>realised</a:t>
            </a:r>
            <a:r>
              <a:rPr lang="en-US" altLang="zh-CN" sz="2100" b="1" kern="100" dirty="0">
                <a:solidFill>
                  <a:srgbClr val="000000"/>
                </a:solidFill>
                <a:latin typeface="Times New Roman" panose="02020603050405020304" pitchFamily="18" charset="0"/>
                <a:ea typeface="微软雅黑" panose="020B0503020204020204" pitchFamily="34" charset="-122"/>
              </a:rPr>
              <a:t> that one of the greatest </a:t>
            </a:r>
            <a:r>
              <a:rPr lang="en-US" altLang="zh-CN" sz="2100" b="1" u="wavy" kern="100" dirty="0">
                <a:solidFill>
                  <a:srgbClr val="000000"/>
                </a:solidFill>
                <a:latin typeface="Times New Roman" panose="02020603050405020304" pitchFamily="18" charset="0"/>
                <a:ea typeface="微软雅黑" panose="020B0503020204020204" pitchFamily="34" charset="-122"/>
              </a:rPr>
              <a:t>benefits</a:t>
            </a:r>
            <a:r>
              <a:rPr lang="en-US" altLang="zh-CN" sz="2100" b="1" kern="100" dirty="0">
                <a:solidFill>
                  <a:srgbClr val="000000"/>
                </a:solidFill>
                <a:latin typeface="Times New Roman" panose="02020603050405020304" pitchFamily="18" charset="0"/>
                <a:ea typeface="微软雅黑" panose="020B0503020204020204" pitchFamily="34" charset="-122"/>
              </a:rPr>
              <a:t> of the Internet was its ability to remove the </a:t>
            </a:r>
            <a:r>
              <a:rPr lang="en-US" altLang="zh-CN" sz="2100" b="1" u="wavy" kern="100" dirty="0">
                <a:solidFill>
                  <a:srgbClr val="000000"/>
                </a:solidFill>
                <a:latin typeface="Times New Roman" panose="02020603050405020304" pitchFamily="18" charset="0"/>
                <a:ea typeface="微软雅黑" panose="020B0503020204020204" pitchFamily="34" charset="-122"/>
              </a:rPr>
              <a:t>distance</a:t>
            </a:r>
            <a:r>
              <a:rPr lang="en-US" altLang="zh-CN" sz="2100" b="1" kern="100" dirty="0">
                <a:solidFill>
                  <a:srgbClr val="000000"/>
                </a:solidFill>
                <a:latin typeface="Times New Roman" panose="02020603050405020304" pitchFamily="18" charset="0"/>
                <a:ea typeface="微软雅黑" panose="020B0503020204020204" pitchFamily="34" charset="-122"/>
              </a:rPr>
              <a:t> that usually exists between people.</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她意识到互联网的最大好处之一就是能够消除通常存在于人和人之间的距离感。</a:t>
            </a:r>
            <a:endParaRPr lang="zh-CN" altLang="zh-CN"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619601" y="2159134"/>
            <a:ext cx="8259152" cy="283922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for the benefit of  sb.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for one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 benefit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为了某人的利益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have the benefit 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得益于</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benefit sb. /</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sth</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使某人或某物受益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benefit </a:t>
            </a:r>
            <a:r>
              <a:rPr lang="en-US" altLang="zh-CN" sz="2000" b="1" kern="100" dirty="0">
                <a:latin typeface="Times New Roman" panose="02020603050405020304" pitchFamily="18" charset="0"/>
                <a:ea typeface="Times New Roman" panose="02020603050405020304" pitchFamily="18" charset="0"/>
                <a:cs typeface="Times New Roman" panose="02020603050405020304" pitchFamily="18" charset="0"/>
              </a:rPr>
              <a:t>from/by...</a:t>
            </a:r>
            <a:r>
              <a:rPr lang="zh-CN" altLang="zh-CN" sz="2000" b="1" kern="100" dirty="0">
                <a:latin typeface="IPAPANNEW" panose="02000500070000020004" pitchFamily="2" charset="0"/>
                <a:ea typeface="楷体_GB2312" panose="02010609030101010101" pitchFamily="49" charset="-122"/>
                <a:cs typeface="Times New Roman" panose="02020603050405020304" pitchFamily="18" charset="0"/>
              </a:rPr>
              <a:t>从</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IPAPANNEW" panose="02000500070000020004" pitchFamily="2" charset="0"/>
                <a:ea typeface="楷体_GB2312" panose="02010609030101010101" pitchFamily="49" charset="-122"/>
                <a:cs typeface="Times New Roman" panose="02020603050405020304" pitchFamily="18" charset="0"/>
              </a:rPr>
              <a:t>中受益</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获益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beneficial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adj</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有利的；有益的；受益的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be beneficial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be of benefit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对</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有益；对</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有利</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619601" y="1727186"/>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latin typeface="GBK_S" panose="03000509000000000000" pitchFamily="65" charset="-122"/>
                <a:ea typeface="GBK_S"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benefit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利益；好处</a:t>
            </a:r>
            <a:r>
              <a:rPr lang="zh-CN" altLang="zh-CN" sz="2000" b="1" kern="100" dirty="0">
                <a:solidFill>
                  <a:srgbClr val="0000FF"/>
                </a:solidFill>
                <a:ea typeface="Times New Roman" panose="02020603050405020304" pitchFamily="18" charset="0"/>
              </a:rPr>
              <a:t> </a:t>
            </a:r>
            <a:r>
              <a:rPr lang="en-US" altLang="zh-CN" sz="2000" b="1" i="1" kern="100" dirty="0" err="1">
                <a:solidFill>
                  <a:srgbClr val="0000FF"/>
                </a:solidFill>
                <a:latin typeface="Times New Roman" panose="02020603050405020304" pitchFamily="18" charset="0"/>
                <a:ea typeface="Times New Roman" panose="02020603050405020304" pitchFamily="18" charset="0"/>
              </a:rPr>
              <a:t>vt</a:t>
            </a:r>
            <a:r>
              <a:rPr lang="en-US" altLang="zh-CN" sz="2000" b="1" kern="100" dirty="0" err="1">
                <a:solidFill>
                  <a:srgbClr val="0000FF"/>
                </a:solidFill>
                <a:latin typeface="Times New Roman" panose="02020603050405020304" pitchFamily="18" charset="0"/>
                <a:ea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有利于；有益于；受益</a:t>
            </a:r>
            <a:endParaRPr lang="zh-CN" altLang="zh-CN" sz="2000" kern="100" dirty="0">
              <a:solidFill>
                <a:srgbClr val="0000FF"/>
              </a:solidFill>
              <a:latin typeface="宋体" panose="0201060003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31774" y="270053"/>
            <a:ext cx="8680452" cy="468588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(1)As we know</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books are the source of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knowledge.I</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benefit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great deal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from</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reading.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正如我们所知，书籍是知识的源泉。我从读书中受益匪浅。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 soldier lost his life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benefit of his motherland.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这名士兵为了祖国的利益献出了生命。</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(3)Doing exercise every day is of great benefit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health.</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每天做运动对健康有很大好处。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(4)The doctor considered that the change would be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(benefit) to her recovery.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医生认为这种变化会对她的康复有益。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013159" y="1707854"/>
            <a:ext cx="4654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for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5166143" y="2577305"/>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5976339" y="3467037"/>
            <a:ext cx="119005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beneficial</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31774" y="774285"/>
            <a:ext cx="8680452" cy="1915899"/>
          </a:xfrm>
          <a:prstGeom prst="rect">
            <a:avLst/>
          </a:prstGeom>
        </p:spPr>
        <p:txBody>
          <a:bodyPr wrap="square" lIns="68571" tIns="34285" rIns="68571" bIns="34285">
            <a:spAutoFit/>
          </a:bodyPr>
          <a:lstStyle/>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佳句背诵</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 is known to us all that doing eye exercises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benefits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our eyes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and that is to say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our eyes can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benefit from</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doing eye exercises.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众所周知，做眼保健操对我们的眼睛有好处。也就是说，我们的眼睛会受益于做眼保健操。</a:t>
            </a:r>
            <a:endParaRPr lang="zh-CN" altLang="zh-CN" sz="8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0955" y="932758"/>
            <a:ext cx="468215" cy="3248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4" name="矩形 13"/>
          <p:cNvSpPr/>
          <p:nvPr/>
        </p:nvSpPr>
        <p:spPr>
          <a:xfrm>
            <a:off x="457260" y="4180984"/>
            <a:ext cx="413915" cy="41376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7" name="矩形 16"/>
          <p:cNvSpPr/>
          <p:nvPr/>
        </p:nvSpPr>
        <p:spPr>
          <a:xfrm>
            <a:off x="8725083" y="947042"/>
            <a:ext cx="425347" cy="3023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8" name="矩形 17"/>
          <p:cNvSpPr/>
          <p:nvPr/>
        </p:nvSpPr>
        <p:spPr>
          <a:xfrm flipH="1">
            <a:off x="9024207" y="1691249"/>
            <a:ext cx="136225" cy="25040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pic>
        <p:nvPicPr>
          <p:cNvPr id="3" name="图片 2"/>
          <p:cNvPicPr>
            <a:picLocks noChangeAspect="1"/>
          </p:cNvPicPr>
          <p:nvPr/>
        </p:nvPicPr>
        <p:blipFill>
          <a:blip r:embed="rId2" cstate="email"/>
          <a:stretch>
            <a:fillRect/>
          </a:stretch>
        </p:blipFill>
        <p:spPr>
          <a:xfrm>
            <a:off x="457260" y="1662680"/>
            <a:ext cx="4107238" cy="2518303"/>
          </a:xfrm>
          <a:prstGeom prst="rect">
            <a:avLst/>
          </a:prstGeom>
        </p:spPr>
      </p:pic>
      <p:sp>
        <p:nvSpPr>
          <p:cNvPr id="15" name="矩形 14"/>
          <p:cNvSpPr/>
          <p:nvPr/>
        </p:nvSpPr>
        <p:spPr>
          <a:xfrm>
            <a:off x="481675" y="875097"/>
            <a:ext cx="8180650" cy="346169"/>
          </a:xfrm>
          <a:prstGeom prst="rect">
            <a:avLst/>
          </a:prstGeom>
        </p:spPr>
        <p:txBody>
          <a:bodyPr wrap="square" lIns="68571" tIns="34285" rIns="68571" bIns="34285">
            <a:spAutoFit/>
          </a:bodyPr>
          <a:lstStyle/>
          <a:p>
            <a:pPr algn="ctr"/>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Period Two</a:t>
            </a:r>
            <a:r>
              <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b="1" kern="100" dirty="0">
                <a:latin typeface="Times New Roman" panose="02020603050405020304" pitchFamily="18" charset="0"/>
                <a:ea typeface="微软雅黑" panose="020B0503020204020204" pitchFamily="34" charset="-122"/>
                <a:cs typeface="Times New Roman" panose="02020603050405020304" pitchFamily="18" charset="0"/>
              </a:rPr>
              <a:t>Listening and Speaking &amp; Reading and Thinking—Language points</a:t>
            </a:r>
            <a:endPar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2" name="文本框 18">
            <a:hlinkClick r:id="rId3" action="ppaction://hlinksldjump"/>
          </p:cNvPr>
          <p:cNvSpPr txBox="1"/>
          <p:nvPr/>
        </p:nvSpPr>
        <p:spPr>
          <a:xfrm>
            <a:off x="5011755" y="1691249"/>
            <a:ext cx="1072178" cy="346169"/>
          </a:xfrm>
          <a:prstGeom prst="rect">
            <a:avLst/>
          </a:prstGeom>
          <a:noFill/>
        </p:spPr>
        <p:txBody>
          <a:bodyPr wrap="square" lIns="68571" tIns="34285" rIns="68571" bIns="34285" rtlCol="0">
            <a:spAutoFit/>
          </a:bodyPr>
          <a:lstStyle/>
          <a:p>
            <a:pPr algn="r"/>
            <a:r>
              <a:rPr lang="en-US" altLang="zh-CN" b="1" dirty="0">
                <a:solidFill>
                  <a:srgbClr val="9BBD59"/>
                </a:solidFill>
                <a:latin typeface="微软雅黑" panose="020B0503020204020204" pitchFamily="34" charset="-122"/>
                <a:ea typeface="微软雅黑" panose="020B0503020204020204" pitchFamily="34" charset="-122"/>
              </a:rPr>
              <a:t>PART</a:t>
            </a:r>
            <a:r>
              <a:rPr lang="en-US" altLang="zh-CN" dirty="0">
                <a:solidFill>
                  <a:srgbClr val="9BBD59"/>
                </a:solidFill>
                <a:latin typeface="Arial" panose="020B0604020202020204" pitchFamily="34" charset="0"/>
              </a:rPr>
              <a:t> </a:t>
            </a:r>
            <a:r>
              <a:rPr lang="en-US" altLang="zh-CN" dirty="0" smtClean="0">
                <a:solidFill>
                  <a:srgbClr val="9BBD59"/>
                </a:solidFill>
                <a:latin typeface="Arial" panose="020B0604020202020204" pitchFamily="34" charset="0"/>
              </a:rPr>
              <a:t> 1</a:t>
            </a:r>
            <a:endParaRPr lang="en-US" altLang="zh-CN" dirty="0">
              <a:solidFill>
                <a:srgbClr val="9BBD59"/>
              </a:solidFill>
              <a:latin typeface="Arial" panose="020B0604020202020204" pitchFamily="34" charset="0"/>
            </a:endParaRPr>
          </a:p>
        </p:txBody>
      </p:sp>
      <p:sp>
        <p:nvSpPr>
          <p:cNvPr id="25" name="文本框 19">
            <a:hlinkClick r:id="rId3" action="ppaction://hlinksldjump"/>
          </p:cNvPr>
          <p:cNvSpPr txBox="1"/>
          <p:nvPr/>
        </p:nvSpPr>
        <p:spPr>
          <a:xfrm>
            <a:off x="6227303" y="1691249"/>
            <a:ext cx="1801531" cy="346169"/>
          </a:xfrm>
          <a:prstGeom prst="rect">
            <a:avLst/>
          </a:prstGeom>
          <a:noFill/>
        </p:spPr>
        <p:txBody>
          <a:bodyPr wrap="square" lIns="68571" tIns="34285" rIns="68571" bIns="34285" rtlCol="0">
            <a:spAutoFit/>
          </a:bodyPr>
          <a:lstStyle/>
          <a:p>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基础自测</a:t>
            </a:r>
          </a:p>
        </p:txBody>
      </p:sp>
      <p:sp>
        <p:nvSpPr>
          <p:cNvPr id="26" name="文本框 22">
            <a:hlinkClick r:id="rId4" action="ppaction://hlinksldjump"/>
          </p:cNvPr>
          <p:cNvSpPr txBox="1"/>
          <p:nvPr/>
        </p:nvSpPr>
        <p:spPr>
          <a:xfrm>
            <a:off x="5011755" y="2380403"/>
            <a:ext cx="1072178" cy="346169"/>
          </a:xfrm>
          <a:prstGeom prst="rect">
            <a:avLst/>
          </a:prstGeom>
          <a:noFill/>
        </p:spPr>
        <p:txBody>
          <a:bodyPr wrap="square" lIns="68571" tIns="34285" rIns="68571" bIns="34285" rtlCol="0">
            <a:spAutoFit/>
          </a:bodyPr>
          <a:lstStyle/>
          <a:p>
            <a:pPr algn="r"/>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2</a:t>
            </a:r>
            <a:endParaRPr lang="en-US" altLang="zh-CN" dirty="0">
              <a:solidFill>
                <a:srgbClr val="9BBD59"/>
              </a:solidFill>
              <a:latin typeface="Arial" panose="020B0604020202020204" pitchFamily="34" charset="0"/>
            </a:endParaRPr>
          </a:p>
        </p:txBody>
      </p:sp>
      <p:sp>
        <p:nvSpPr>
          <p:cNvPr id="27" name="文本框 23">
            <a:hlinkClick r:id="rId4" action="ppaction://hlinksldjump"/>
          </p:cNvPr>
          <p:cNvSpPr txBox="1"/>
          <p:nvPr/>
        </p:nvSpPr>
        <p:spPr>
          <a:xfrm>
            <a:off x="6227303" y="2368537"/>
            <a:ext cx="1747517" cy="346169"/>
          </a:xfrm>
          <a:prstGeom prst="rect">
            <a:avLst/>
          </a:prstGeom>
          <a:noFill/>
        </p:spPr>
        <p:txBody>
          <a:bodyPr wrap="square" lIns="68571" tIns="34285" rIns="68571" bIns="34285" rtlCol="0">
            <a:spAutoFit/>
          </a:bodyPr>
          <a:lstStyle/>
          <a:p>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互动探究</a:t>
            </a:r>
          </a:p>
        </p:txBody>
      </p:sp>
      <p:sp>
        <p:nvSpPr>
          <p:cNvPr id="30" name="文本框 29">
            <a:hlinkClick r:id="rId5" action="ppaction://hlinksldjump"/>
          </p:cNvPr>
          <p:cNvSpPr txBox="1"/>
          <p:nvPr/>
        </p:nvSpPr>
        <p:spPr>
          <a:xfrm>
            <a:off x="5011278" y="3057692"/>
            <a:ext cx="1072655" cy="346169"/>
          </a:xfrm>
          <a:prstGeom prst="rect">
            <a:avLst/>
          </a:prstGeom>
          <a:noFill/>
        </p:spPr>
        <p:txBody>
          <a:bodyPr wrap="square" lIns="68571" tIns="34285" rIns="68571" bIns="34285" rtlCol="0">
            <a:spAutoFit/>
          </a:bodyPr>
          <a:lstStyle/>
          <a:p>
            <a:pPr algn="r"/>
            <a:r>
              <a:rPr lang="en-US" altLang="zh-CN" b="1" dirty="0">
                <a:solidFill>
                  <a:srgbClr val="9BBD59"/>
                </a:solidFill>
                <a:latin typeface="微软雅黑" panose="020B0503020204020204" pitchFamily="34" charset="-122"/>
                <a:ea typeface="微软雅黑" panose="020B0503020204020204" pitchFamily="34" charset="-122"/>
                <a:sym typeface="+mn-ea"/>
              </a:rPr>
              <a:t>PART</a:t>
            </a:r>
            <a:r>
              <a:rPr lang="en-US" altLang="zh-CN" dirty="0">
                <a:solidFill>
                  <a:srgbClr val="9BBD59"/>
                </a:solidFill>
                <a:latin typeface="Arial" panose="020B0604020202020204" pitchFamily="34" charset="0"/>
                <a:sym typeface="+mn-ea"/>
              </a:rPr>
              <a:t> </a:t>
            </a:r>
            <a:r>
              <a:rPr lang="en-US" altLang="zh-CN" dirty="0" smtClean="0">
                <a:solidFill>
                  <a:srgbClr val="9BBD59"/>
                </a:solidFill>
                <a:latin typeface="Arial" panose="020B0604020202020204" pitchFamily="34" charset="0"/>
              </a:rPr>
              <a:t> 3</a:t>
            </a:r>
            <a:endParaRPr lang="en-US" altLang="zh-CN" dirty="0">
              <a:solidFill>
                <a:srgbClr val="9BBD59"/>
              </a:solidFill>
              <a:latin typeface="Arial" panose="020B0604020202020204" pitchFamily="34" charset="0"/>
            </a:endParaRPr>
          </a:p>
        </p:txBody>
      </p:sp>
      <p:sp>
        <p:nvSpPr>
          <p:cNvPr id="31" name="文本框 31">
            <a:hlinkClick r:id="rId5" action="ppaction://hlinksldjump"/>
          </p:cNvPr>
          <p:cNvSpPr txBox="1"/>
          <p:nvPr/>
        </p:nvSpPr>
        <p:spPr>
          <a:xfrm>
            <a:off x="6227303" y="3057692"/>
            <a:ext cx="1801531" cy="346169"/>
          </a:xfrm>
          <a:prstGeom prst="rect">
            <a:avLst/>
          </a:prstGeom>
          <a:noFill/>
        </p:spPr>
        <p:txBody>
          <a:bodyPr wrap="square" lIns="68571" tIns="34285" rIns="68571" bIns="34285" rtlCol="0">
            <a:spAutoFit/>
          </a:bodyPr>
          <a:lstStyle/>
          <a:p>
            <a:pPr fontAlgn="auto">
              <a:lnSpc>
                <a:spcPct val="100000"/>
              </a:lnSpc>
            </a:pP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达标检测</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63825" y="1260227"/>
            <a:ext cx="8259152" cy="283922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in the distance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在远处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 distance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隔一段距离；从远处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 distance 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远处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keep sb. at a distance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对某人冷淡；与某人疏远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keep one</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 distance from</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与</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保持距离；疏远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distant </a:t>
            </a:r>
            <a:r>
              <a:rPr lang="en-US" altLang="zh-CN" sz="2000" b="1" i="1" kern="100" dirty="0">
                <a:latin typeface="Times New Roman" panose="02020603050405020304" pitchFamily="18" charset="0"/>
                <a:ea typeface="楷体_GB2312" panose="02010609030101010101" pitchFamily="49" charset="-122"/>
              </a:rPr>
              <a:t>adj</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遥远的；远处的；久远的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363825" y="789965"/>
            <a:ext cx="8259152" cy="530904"/>
          </a:xfrm>
          <a:prstGeom prst="rect">
            <a:avLst/>
          </a:prstGeom>
        </p:spPr>
        <p:txBody>
          <a:bodyPr lIns="68571" tIns="34285" rIns="68571" bIns="34285">
            <a:spAutoFit/>
          </a:bodyPr>
          <a:lstStyle/>
          <a:p>
            <a:pPr algn="just">
              <a:lnSpc>
                <a:spcPct val="150000"/>
              </a:lnSpc>
            </a:pPr>
            <a:r>
              <a:rPr lang="zh-CN" altLang="zh-CN" sz="2000" b="1" kern="100" dirty="0">
                <a:solidFill>
                  <a:srgbClr val="0000FF"/>
                </a:solidFill>
                <a:latin typeface="GBK_S" panose="03000509000000000000" pitchFamily="65" charset="-122"/>
                <a:ea typeface="GBK_S"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distance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距离；远方</a:t>
            </a:r>
            <a:endParaRPr lang="zh-CN" altLang="zh-CN" sz="2000" kern="100" dirty="0">
              <a:solidFill>
                <a:srgbClr val="0000FF"/>
              </a:solidFill>
              <a:latin typeface="宋体" panose="0201060003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31774" y="627984"/>
            <a:ext cx="8680452" cy="376255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(5)What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the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distance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between your house and your school</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你家离学校有多远？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(6)The boy who is standing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has a gift for writing.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站在远处的那个男孩有写作的天赋。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(7)One can see the ancient ruins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20 miles.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人们从</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英里之处就能看到这个古老的废墟。</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(8)Her father advised her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that fellow.</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她父亲劝她疏远那个家伙。</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221674" y="1608575"/>
            <a:ext cx="171744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 the distance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3747690" y="2488793"/>
            <a:ext cx="178156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 a distance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3025324" y="3356772"/>
            <a:ext cx="291847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 keep her distance from</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368573"/>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368537"/>
            <a:ext cx="8514744" cy="19435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377298"/>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4</a:t>
            </a:r>
            <a:endParaRPr lang="zh-CN" altLang="en-US" sz="2100" b="1" dirty="0">
              <a:solidFill>
                <a:prstClr val="white"/>
              </a:solidFill>
            </a:endParaRPr>
          </a:p>
        </p:txBody>
      </p:sp>
      <p:sp>
        <p:nvSpPr>
          <p:cNvPr id="21" name="矩形 20"/>
          <p:cNvSpPr/>
          <p:nvPr/>
        </p:nvSpPr>
        <p:spPr>
          <a:xfrm>
            <a:off x="456330" y="368573"/>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04023"/>
            <a:ext cx="8362160" cy="1950516"/>
          </a:xfrm>
          <a:prstGeom prst="rect">
            <a:avLst/>
          </a:prstGeom>
        </p:spPr>
        <p:txBody>
          <a:bodyPr wrap="square" lIns="68571" tIns="34285" rIns="68571" bIns="34285">
            <a:spAutoFit/>
          </a:bodyPr>
          <a:lstStyle/>
          <a:p>
            <a:pPr algn="just">
              <a:lnSpc>
                <a:spcPct val="150000"/>
              </a:lnSpc>
              <a:tabLst>
                <a:tab pos="202565" algn="l"/>
              </a:tabLst>
            </a:pPr>
            <a:r>
              <a:rPr lang="en-US" altLang="zh-CN" sz="2100" b="1" kern="100" dirty="0">
                <a:solidFill>
                  <a:srgbClr val="000000"/>
                </a:solidFill>
                <a:latin typeface="Times New Roman" panose="02020603050405020304" pitchFamily="18" charset="0"/>
                <a:ea typeface="微软雅黑" panose="020B0503020204020204" pitchFamily="34" charset="-122"/>
              </a:rPr>
              <a:t>She was so </a:t>
            </a:r>
            <a:r>
              <a:rPr lang="en-US" altLang="zh-CN" sz="2100" b="1" u="wavy" kern="100" dirty="0">
                <a:solidFill>
                  <a:srgbClr val="000000"/>
                </a:solidFill>
                <a:latin typeface="Times New Roman" panose="02020603050405020304" pitchFamily="18" charset="0"/>
                <a:ea typeface="微软雅黑" panose="020B0503020204020204" pitchFamily="34" charset="-122"/>
              </a:rPr>
              <a:t>inspired</a:t>
            </a:r>
            <a:r>
              <a:rPr lang="en-US" altLang="zh-CN" sz="2100" b="1" kern="100" dirty="0">
                <a:solidFill>
                  <a:srgbClr val="000000"/>
                </a:solidFill>
                <a:latin typeface="Times New Roman" panose="02020603050405020304" pitchFamily="18" charset="0"/>
                <a:ea typeface="微软雅黑" panose="020B0503020204020204" pitchFamily="34" charset="-122"/>
              </a:rPr>
              <a:t> by the people she met online that she decided to start an IT club to teach older people how to use computers and the Internet.</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她受到网友的启发，决定成立一个</a:t>
            </a:r>
            <a:r>
              <a:rPr lang="en-US" altLang="zh-CN" sz="2100" b="1" kern="100" dirty="0">
                <a:solidFill>
                  <a:srgbClr val="000000"/>
                </a:solidFill>
                <a:latin typeface="Times New Roman" panose="02020603050405020304" pitchFamily="18" charset="0"/>
                <a:ea typeface="微软雅黑" panose="020B0503020204020204" pitchFamily="34" charset="-122"/>
              </a:rPr>
              <a:t>IT</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俱乐部来教年纪较大的人们学习如何使用电脑和互联网。</a:t>
            </a:r>
            <a:endParaRPr lang="zh-CN" altLang="zh-CN"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619601" y="2941308"/>
            <a:ext cx="8259152" cy="1915899"/>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inspire sb. to do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鼓励某人做某事</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inspire sb. with </a:t>
            </a:r>
            <a:r>
              <a:rPr lang="en-US" altLang="zh-CN" sz="2000" b="1" kern="100" dirty="0" err="1">
                <a:latin typeface="Times New Roman" panose="02020603050405020304" pitchFamily="18" charset="0"/>
                <a:ea typeface="楷体_GB2312" panose="02010609030101010101" pitchFamily="49" charset="-122"/>
                <a:cs typeface="Courier New" panose="02070309020205020404" pitchFamily="49" charset="0"/>
              </a:rPr>
              <a:t>sth</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用</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鼓励某人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inspired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adj</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品质优秀的；能力卓越的；受</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影响的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inspiring </a:t>
            </a:r>
            <a:r>
              <a:rPr lang="en-US" altLang="zh-CN" sz="2000" b="1" i="1" kern="100" dirty="0">
                <a:latin typeface="Times New Roman" panose="02020603050405020304" pitchFamily="18" charset="0"/>
                <a:ea typeface="楷体_GB2312" panose="02010609030101010101" pitchFamily="49" charset="-122"/>
              </a:rPr>
              <a:t>adj</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鼓舞人心的；激励的</a:t>
            </a:r>
            <a:endParaRPr lang="zh-CN" altLang="zh-CN" sz="2000" b="1" kern="100" dirty="0">
              <a:solidFill>
                <a:prstClr val="black"/>
              </a:solidFill>
              <a:latin typeface="方正隶变简体" pitchFamily="65" charset="-122"/>
              <a:ea typeface="方正隶变简体" pitchFamily="65" charset="-122"/>
              <a:cs typeface="Courier New" panose="02070309020205020404"/>
            </a:endParaRPr>
          </a:p>
        </p:txBody>
      </p:sp>
      <p:sp>
        <p:nvSpPr>
          <p:cNvPr id="9" name="矩形 8"/>
          <p:cNvSpPr/>
          <p:nvPr/>
        </p:nvSpPr>
        <p:spPr>
          <a:xfrm>
            <a:off x="619601" y="2526464"/>
            <a:ext cx="8259152" cy="377016"/>
          </a:xfrm>
          <a:prstGeom prst="rect">
            <a:avLst/>
          </a:prstGeom>
        </p:spPr>
        <p:txBody>
          <a:bodyPr lIns="68571" tIns="34285" rIns="68571" bIns="34285">
            <a:spAutoFit/>
          </a:bodyPr>
          <a:lstStyle/>
          <a:p>
            <a:pPr algn="just"/>
            <a:r>
              <a:rPr lang="zh-CN" altLang="zh-CN" sz="2000" b="1" kern="100" dirty="0">
                <a:solidFill>
                  <a:srgbClr val="0000FF"/>
                </a:solidFill>
                <a:latin typeface="GBK_S" panose="03000509000000000000" pitchFamily="65" charset="-122"/>
                <a:ea typeface="GBK_S"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inspire </a:t>
            </a:r>
            <a:r>
              <a:rPr lang="en-US" altLang="zh-CN" sz="2000" b="1" i="1" kern="100" dirty="0" err="1">
                <a:solidFill>
                  <a:srgbClr val="0000FF"/>
                </a:solidFill>
                <a:latin typeface="Times New Roman" panose="02020603050405020304" pitchFamily="18" charset="0"/>
                <a:ea typeface="华文细黑" panose="02010600040101010101" pitchFamily="2" charset="-122"/>
              </a:rPr>
              <a:t>vt</a:t>
            </a:r>
            <a:r>
              <a:rPr lang="en-US" altLang="zh-CN" sz="2000" b="1" kern="100" dirty="0" err="1">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激励；鼓舞</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504318"/>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actors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inspired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kids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with</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their enthusiasm.</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演员用他们的热情鼓舞着孩子们。</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(2)By giving talks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they hope to inspire children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(protect) rare species.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他们希望通过演讲鼓舞孩子们保护稀有物种。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(3)This book is so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(inspire) that many students can learn much from it.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这本书如此鼓舞人心，以至于很多学生从中学到了很多。</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5490222" y="1437887"/>
            <a:ext cx="119345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 protect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4" name="矩形 3"/>
          <p:cNvSpPr/>
          <p:nvPr/>
        </p:nvSpPr>
        <p:spPr>
          <a:xfrm>
            <a:off x="2241902" y="2310490"/>
            <a:ext cx="111951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inspiring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41847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418435"/>
            <a:ext cx="8514744" cy="19435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42719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5</a:t>
            </a:r>
            <a:endParaRPr lang="zh-CN" altLang="en-US" sz="2100" b="1" dirty="0">
              <a:solidFill>
                <a:prstClr val="white"/>
              </a:solidFill>
            </a:endParaRPr>
          </a:p>
        </p:txBody>
      </p:sp>
      <p:sp>
        <p:nvSpPr>
          <p:cNvPr id="21" name="矩形 20"/>
          <p:cNvSpPr/>
          <p:nvPr/>
        </p:nvSpPr>
        <p:spPr>
          <a:xfrm>
            <a:off x="456330" y="41847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358017"/>
            <a:ext cx="8362160" cy="1950516"/>
          </a:xfrm>
          <a:prstGeom prst="rect">
            <a:avLst/>
          </a:prstGeom>
        </p:spPr>
        <p:txBody>
          <a:bodyPr wrap="square" lIns="68571" tIns="34285" rIns="68571" bIns="34285">
            <a:spAutoFit/>
          </a:bodyPr>
          <a:lstStyle/>
          <a:p>
            <a:pPr algn="just">
              <a:lnSpc>
                <a:spcPct val="150000"/>
              </a:lnSpc>
              <a:tabLst>
                <a:tab pos="202565" algn="l"/>
              </a:tabLst>
            </a:pPr>
            <a:r>
              <a:rPr lang="en-US" altLang="zh-CN" sz="2100" b="1" kern="100" dirty="0">
                <a:solidFill>
                  <a:srgbClr val="000000"/>
                </a:solidFill>
                <a:latin typeface="Times New Roman" panose="02020603050405020304" pitchFamily="18" charset="0"/>
                <a:ea typeface="微软雅黑" panose="020B0503020204020204" pitchFamily="34" charset="-122"/>
              </a:rPr>
              <a:t>She believes that it is highly important to bridge the digital divide and make sure that everyone has </a:t>
            </a:r>
            <a:r>
              <a:rPr lang="en-US" altLang="zh-CN" sz="2100" b="1" u="wavy" kern="100" dirty="0">
                <a:solidFill>
                  <a:srgbClr val="000000"/>
                </a:solidFill>
                <a:latin typeface="Times New Roman" panose="02020603050405020304" pitchFamily="18" charset="0"/>
                <a:ea typeface="微软雅黑" panose="020B0503020204020204" pitchFamily="34" charset="-122"/>
              </a:rPr>
              <a:t>access</a:t>
            </a:r>
            <a:r>
              <a:rPr lang="en-US" altLang="zh-CN" sz="2100" b="1" kern="100" dirty="0">
                <a:solidFill>
                  <a:srgbClr val="000000"/>
                </a:solidFill>
                <a:latin typeface="Times New Roman" panose="02020603050405020304" pitchFamily="18" charset="0"/>
                <a:ea typeface="微软雅黑" panose="020B0503020204020204" pitchFamily="34" charset="-122"/>
              </a:rPr>
              <a:t> to the Internet and knows how to use new technology.</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她认为，消除数字鸿沟、确保人人都能使用互联网并且知晓如何运用新技术，是非常重要的。</a:t>
            </a:r>
            <a:endParaRPr lang="zh-CN" altLang="zh-CN" sz="1500"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619601" y="2934025"/>
            <a:ext cx="8259152" cy="1454234"/>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have access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拥有</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的机会；可以接近；进入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accessible </a:t>
            </a:r>
            <a:r>
              <a:rPr lang="en-US" altLang="zh-CN" sz="2000" b="1" i="1" kern="100" dirty="0">
                <a:latin typeface="Times New Roman" panose="02020603050405020304" pitchFamily="18" charset="0"/>
                <a:ea typeface="楷体_GB2312" panose="02010609030101010101" pitchFamily="49" charset="-122"/>
                <a:cs typeface="Courier New" panose="02070309020205020404" pitchFamily="49" charset="0"/>
              </a:rPr>
              <a:t>adj</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可接近的；可进入的；可使用的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    be accessible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可接近</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IPAPANNEW" panose="02000500070000020004" pitchFamily="2" charset="0"/>
                <a:ea typeface="楷体_GB2312" panose="02010609030101010101" pitchFamily="49" charset="-122"/>
                <a:cs typeface="Times New Roman" panose="02020603050405020304" pitchFamily="18" charset="0"/>
              </a:rPr>
              <a:t>可靠近</a:t>
            </a:r>
            <a:r>
              <a:rPr lang="en-US" altLang="zh-CN" sz="2000" b="1" kern="100" dirty="0">
                <a:latin typeface="IPAPANNEW" panose="02000500070000020004" pitchFamily="2" charset="0"/>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可使用</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endParaRPr lang="zh-CN" altLang="zh-CN" sz="2000" b="1" kern="100" dirty="0">
              <a:solidFill>
                <a:prstClr val="black"/>
              </a:solidFill>
              <a:latin typeface="方正隶变简体" pitchFamily="65" charset="-122"/>
              <a:ea typeface="方正隶变简体" pitchFamily="65" charset="-122"/>
              <a:cs typeface="Courier New" panose="02070309020205020404"/>
            </a:endParaRPr>
          </a:p>
        </p:txBody>
      </p:sp>
      <p:sp>
        <p:nvSpPr>
          <p:cNvPr id="9" name="矩形 8"/>
          <p:cNvSpPr/>
          <p:nvPr/>
        </p:nvSpPr>
        <p:spPr>
          <a:xfrm>
            <a:off x="619601" y="2502077"/>
            <a:ext cx="8259152" cy="377016"/>
          </a:xfrm>
          <a:prstGeom prst="rect">
            <a:avLst/>
          </a:prstGeom>
        </p:spPr>
        <p:txBody>
          <a:bodyPr lIns="68571" tIns="34285" rIns="68571" bIns="34285">
            <a:spAutoFit/>
          </a:bodyPr>
          <a:lstStyle/>
          <a:p>
            <a:pPr algn="just"/>
            <a:r>
              <a:rPr lang="zh-CN" altLang="zh-CN" sz="2000" b="1" kern="100" dirty="0">
                <a:solidFill>
                  <a:srgbClr val="0000FF"/>
                </a:solidFill>
                <a:latin typeface="GBK_S" panose="03000509000000000000" pitchFamily="65" charset="-122"/>
                <a:ea typeface="GBK_S"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rPr>
              <a:t>access </a:t>
            </a:r>
            <a:r>
              <a:rPr lang="en-US" altLang="zh-CN" sz="2000" b="1" i="1" kern="100" dirty="0">
                <a:solidFill>
                  <a:srgbClr val="0000FF"/>
                </a:solidFill>
                <a:latin typeface="Times New Roman" panose="02020603050405020304" pitchFamily="18" charset="0"/>
                <a:ea typeface="华文细黑" panose="02010600040101010101" pitchFamily="2" charset="-122"/>
              </a:rPr>
              <a:t>n</a:t>
            </a:r>
            <a:r>
              <a:rPr lang="en-US" altLang="zh-CN" sz="2000" b="1" kern="100" dirty="0">
                <a:solidFill>
                  <a:srgbClr val="0000FF"/>
                </a:solidFill>
                <a:latin typeface="Times New Roman" panose="02020603050405020304" pitchFamily="18" charset="0"/>
                <a:ea typeface="华文细黑" panose="02010600040101010101" pitchFamily="2" charset="-122"/>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通道；机会；权利</a:t>
            </a:r>
            <a:r>
              <a:rPr lang="zh-CN" altLang="zh-CN" sz="2000" b="1" kern="100" dirty="0">
                <a:solidFill>
                  <a:srgbClr val="0000FF"/>
                </a:solidFill>
                <a:latin typeface="Times New Roman" panose="02020603050405020304" pitchFamily="18" charset="0"/>
                <a:ea typeface="Times New Roman" panose="02020603050405020304" pitchFamily="18" charset="0"/>
              </a:rPr>
              <a:t> </a:t>
            </a:r>
            <a:r>
              <a:rPr lang="en-US" altLang="zh-CN" sz="2000" b="1" i="1" kern="100" dirty="0" err="1">
                <a:solidFill>
                  <a:srgbClr val="0000FF"/>
                </a:solidFill>
                <a:latin typeface="Times New Roman" panose="02020603050405020304" pitchFamily="18" charset="0"/>
                <a:ea typeface="Times New Roman" panose="02020603050405020304" pitchFamily="18" charset="0"/>
              </a:rPr>
              <a:t>vt</a:t>
            </a:r>
            <a:r>
              <a:rPr lang="en-US" altLang="zh-CN" sz="2000" b="1" kern="100" dirty="0" err="1">
                <a:solidFill>
                  <a:srgbClr val="0000FF"/>
                </a:solidFill>
                <a:latin typeface="Times New Roman" panose="02020603050405020304" pitchFamily="18" charset="0"/>
                <a:ea typeface="Times New Roman" panose="02020603050405020304" pitchFamily="18"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进入；使用；获取</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594234"/>
            <a:ext cx="8641125" cy="3762558"/>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only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access</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to the farmhouse is across the fields.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去那个农舍的唯一通路是穿过田野。</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(2)Every student has free access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library.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每个学生都可以自由进入该图书馆。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(3)Computers should be made readily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(access) to teachers and pupils.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应该让老师和学生随时使用电脑。</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注意：</a:t>
            </a:r>
            <a:r>
              <a:rPr lang="en-US" altLang="zh-CN" sz="2000" b="1" kern="100" dirty="0">
                <a:latin typeface="Times New Roman" panose="02020603050405020304" pitchFamily="18" charset="0"/>
                <a:ea typeface="楷体_GB2312" panose="02010609030101010101" pitchFamily="49" charset="-122"/>
              </a:rPr>
              <a:t>access</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前通常不加冠词，且</a:t>
            </a:r>
            <a:r>
              <a:rPr lang="en-US" altLang="zh-CN" sz="2000" b="1" kern="100" dirty="0">
                <a:latin typeface="Times New Roman" panose="02020603050405020304" pitchFamily="18" charset="0"/>
                <a:ea typeface="楷体_GB2312" panose="02010609030101010101" pitchFamily="49" charset="-122"/>
              </a:rPr>
              <a:t>access</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和</a:t>
            </a:r>
            <a:r>
              <a:rPr lang="en-US" altLang="zh-CN" sz="2000" b="1" kern="100" dirty="0">
                <a:latin typeface="Times New Roman" panose="02020603050405020304" pitchFamily="18" charset="0"/>
                <a:ea typeface="楷体_GB2312" panose="02010609030101010101" pitchFamily="49" charset="-122"/>
              </a:rPr>
              <a:t>accessible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短语中的</a:t>
            </a:r>
            <a:r>
              <a:rPr lang="en-US" altLang="zh-CN" sz="2000" b="1" kern="100" dirty="0">
                <a:latin typeface="Times New Roman" panose="02020603050405020304" pitchFamily="18" charset="0"/>
                <a:ea typeface="楷体_GB2312" panose="02010609030101010101" pitchFamily="49" charset="-122"/>
              </a:rPr>
              <a:t>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是介词。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754267" y="1570185"/>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4364431" y="2460831"/>
            <a:ext cx="120447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accessible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148504"/>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9" name="矩形 8"/>
          <p:cNvSpPr/>
          <p:nvPr/>
        </p:nvSpPr>
        <p:spPr>
          <a:xfrm>
            <a:off x="619601" y="1767241"/>
            <a:ext cx="8259152" cy="377016"/>
          </a:xfrm>
          <a:prstGeom prst="rect">
            <a:avLst/>
          </a:prstGeom>
        </p:spPr>
        <p:txBody>
          <a:bodyPr lIns="68571" tIns="34285" rIns="68571" bIns="34285">
            <a:spAutoFit/>
          </a:bodyPr>
          <a:lstStyle/>
          <a:p>
            <a:pPr algn="just"/>
            <a:r>
              <a:rPr lang="zh-CN" altLang="zh-CN" sz="2000" b="1" kern="100" dirty="0">
                <a:solidFill>
                  <a:srgbClr val="0000FF"/>
                </a:solidFill>
                <a:latin typeface="GBK_S" panose="03000509000000000000" pitchFamily="65" charset="-122"/>
                <a:ea typeface="GBK_S" panose="03000509000000000000" pitchFamily="65" charset="-122"/>
                <a:cs typeface="Times New Roman" panose="02020603050405020304" pitchFamily="18" charset="0"/>
              </a:rPr>
              <a:t></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go through </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经历；经受；完成；仔细检查；</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法案等</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通过；花完；用掉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7" name="矩形 16"/>
          <p:cNvSpPr/>
          <p:nvPr/>
        </p:nvSpPr>
        <p:spPr>
          <a:xfrm>
            <a:off x="629256" y="148468"/>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157229"/>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6</a:t>
            </a:r>
            <a:endParaRPr lang="zh-CN" altLang="en-US" sz="2100" b="1" dirty="0">
              <a:solidFill>
                <a:prstClr val="white"/>
              </a:solidFill>
            </a:endParaRPr>
          </a:p>
        </p:txBody>
      </p:sp>
      <p:sp>
        <p:nvSpPr>
          <p:cNvPr id="21" name="矩形 20"/>
          <p:cNvSpPr/>
          <p:nvPr/>
        </p:nvSpPr>
        <p:spPr>
          <a:xfrm>
            <a:off x="456330" y="148504"/>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88049"/>
            <a:ext cx="8362160" cy="1454234"/>
          </a:xfrm>
          <a:prstGeom prst="rect">
            <a:avLst/>
          </a:prstGeom>
        </p:spPr>
        <p:txBody>
          <a:bodyPr wrap="square" lIns="68571" tIns="34285" rIns="68571" bIns="34285">
            <a:spAutoFit/>
          </a:bodyPr>
          <a:lstStyle/>
          <a:p>
            <a:pPr algn="just">
              <a:lnSpc>
                <a:spcPct val="150000"/>
              </a:lnSpc>
              <a:tabLst>
                <a:tab pos="202565" algn="l"/>
              </a:tabLst>
            </a:pPr>
            <a:r>
              <a:rPr lang="en-US" altLang="zh-CN" sz="2100" b="1" kern="100" dirty="0">
                <a:solidFill>
                  <a:srgbClr val="000000"/>
                </a:solidFill>
                <a:latin typeface="Times New Roman" panose="02020603050405020304" pitchFamily="18" charset="0"/>
                <a:ea typeface="微软雅黑" panose="020B0503020204020204" pitchFamily="34" charset="-122"/>
              </a:rPr>
              <a:t>When you</a:t>
            </a:r>
            <a:r>
              <a:rPr lang="en-US" altLang="zh-CN" sz="2100" b="1" u="wavy" kern="100" dirty="0">
                <a:solidFill>
                  <a:srgbClr val="000000"/>
                </a:solidFill>
                <a:latin typeface="Times New Roman" panose="02020603050405020304" pitchFamily="18" charset="0"/>
                <a:ea typeface="微软雅黑" panose="020B0503020204020204" pitchFamily="34" charset="-122"/>
              </a:rPr>
              <a:t> go through</a:t>
            </a:r>
            <a:r>
              <a:rPr lang="en-US" altLang="zh-CN" sz="2100" b="1" kern="100" dirty="0">
                <a:solidFill>
                  <a:srgbClr val="000000"/>
                </a:solidFill>
                <a:latin typeface="Times New Roman" panose="02020603050405020304" pitchFamily="18" charset="0"/>
                <a:ea typeface="微软雅黑" panose="020B0503020204020204" pitchFamily="34" charset="-122"/>
              </a:rPr>
              <a:t> tough times</a:t>
            </a:r>
            <a:r>
              <a:rPr lang="zh-CN" altLang="zh-CN" sz="2100"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solidFill>
                  <a:srgbClr val="000000"/>
                </a:solidFill>
                <a:latin typeface="Times New Roman" panose="02020603050405020304" pitchFamily="18" charset="0"/>
                <a:ea typeface="微软雅黑" panose="020B0503020204020204" pitchFamily="34" charset="-122"/>
              </a:rPr>
              <a:t>you meet others who are facing similar challenges...</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当你经历困难时期时，你遇到其他与你面临同样挑战的人</a:t>
            </a:r>
            <a:r>
              <a:rPr lang="en-US" altLang="zh-CN" b="1" kern="100" dirty="0">
                <a:solidFill>
                  <a:srgbClr val="000000"/>
                </a:solidFill>
                <a:latin typeface="宋体" panose="02010600030101010101" pitchFamily="2" charset="-122"/>
                <a:ea typeface="微软雅黑" panose="020B0503020204020204" pitchFamily="34" charset="-122"/>
                <a:cs typeface="Times New Roman" panose="02020603050405020304" pitchFamily="18" charset="0"/>
              </a:rPr>
              <a:t>……</a:t>
            </a:r>
            <a:endParaRPr lang="zh-CN" altLang="zh-CN" b="1"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456331" y="2139802"/>
            <a:ext cx="8687670" cy="2839229"/>
          </a:xfrm>
          <a:prstGeom prst="rect">
            <a:avLst/>
          </a:prstGeom>
        </p:spPr>
        <p:txBody>
          <a:bodyPr wrap="square" lIns="68571" tIns="34285" rIns="68571" bIns="34285">
            <a:spAutoFit/>
          </a:bodyPr>
          <a:lstStyle/>
          <a:p>
            <a:pPr>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一词多义</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写出下列句子中</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go through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的汉语意思</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(1)He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went through</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many difficulties before he succeeded.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    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(2)You must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go through</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your papers before you hand them in.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(3)The plan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went through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which made us all happy.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rPr>
              <a:t>(4)We </a:t>
            </a:r>
            <a:r>
              <a:rPr lang="en-US" altLang="zh-CN" sz="2000" b="1" kern="100" dirty="0">
                <a:solidFill>
                  <a:srgbClr val="0000FF"/>
                </a:solidFill>
                <a:latin typeface="Times New Roman" panose="02020603050405020304" pitchFamily="18" charset="0"/>
                <a:ea typeface="华文细黑" panose="02010600040101010101" pitchFamily="2" charset="-122"/>
              </a:rPr>
              <a:t>went through</a:t>
            </a:r>
            <a:r>
              <a:rPr lang="en-US" altLang="zh-CN" sz="2000" b="1" kern="100" dirty="0">
                <a:latin typeface="Times New Roman" panose="02020603050405020304" pitchFamily="18" charset="0"/>
                <a:ea typeface="华文细黑" panose="02010600040101010101" pitchFamily="2" charset="-122"/>
              </a:rPr>
              <a:t> all our money last week and had nothing to buy the milk.</a:t>
            </a:r>
          </a:p>
          <a:p>
            <a:pPr>
              <a:lnSpc>
                <a:spcPct val="150000"/>
              </a:lnSpc>
            </a:pPr>
            <a:r>
              <a:rPr lang="en-US" altLang="zh-CN" sz="2000" kern="100" dirty="0">
                <a:latin typeface="Times New Roman" panose="02020603050405020304" pitchFamily="18" charset="0"/>
                <a:ea typeface="华文细黑" panose="02010600040101010101" pitchFamily="2" charset="-122"/>
                <a:cs typeface="Times New Roman" panose="02020603050405020304" pitchFamily="18" charset="0"/>
              </a:rPr>
              <a:t>____________</a:t>
            </a:r>
            <a:endParaRPr lang="zh-CN" altLang="zh-CN" sz="2000" kern="100" dirty="0">
              <a:latin typeface="方正隶变简体" pitchFamily="65" charset="-122"/>
              <a:ea typeface="方正隶变简体" pitchFamily="65" charset="-122"/>
              <a:cs typeface="Times New Roman" panose="02020603050405020304" pitchFamily="18" charset="0"/>
            </a:endParaRPr>
          </a:p>
        </p:txBody>
      </p:sp>
      <p:sp>
        <p:nvSpPr>
          <p:cNvPr id="2" name="矩形 1"/>
          <p:cNvSpPr/>
          <p:nvPr/>
        </p:nvSpPr>
        <p:spPr>
          <a:xfrm>
            <a:off x="8286197" y="2664669"/>
            <a:ext cx="651442" cy="377016"/>
          </a:xfrm>
          <a:prstGeom prst="rect">
            <a:avLst/>
          </a:prstGeom>
        </p:spPr>
        <p:txBody>
          <a:bodyPr wrap="none" lIns="68571" tIns="34285" rIns="68571" bIns="34285">
            <a:spAutoFit/>
          </a:bodyPr>
          <a:lstStyle/>
          <a:p>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经历</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7785995" y="3081468"/>
            <a:ext cx="1164403" cy="377016"/>
          </a:xfrm>
          <a:prstGeom prst="rect">
            <a:avLst/>
          </a:prstGeom>
        </p:spPr>
        <p:txBody>
          <a:bodyPr wrap="none" lIns="68571" tIns="34285" rIns="68571" bIns="34285">
            <a:spAutoFit/>
          </a:bodyPr>
          <a:lstStyle/>
          <a:p>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仔细检查</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7369962" y="3524813"/>
            <a:ext cx="15908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
            </a: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法案等</a:t>
            </a:r>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
            </a:r>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通过</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7535894" y="4403010"/>
            <a:ext cx="1420884" cy="377016"/>
          </a:xfrm>
          <a:prstGeom prst="rect">
            <a:avLst/>
          </a:prstGeom>
        </p:spPr>
        <p:txBody>
          <a:bodyPr wrap="none" lIns="68571" tIns="34285" rIns="68571" bIns="34285">
            <a:spAutoFit/>
          </a:bodyPr>
          <a:lstStyle/>
          <a:p>
            <a:r>
              <a:rPr lang="zh-CN" altLang="zh-CN" sz="2000" b="1" kern="100" dirty="0">
                <a:solidFill>
                  <a:srgbClr val="DB4313"/>
                </a:solidFill>
                <a:latin typeface="Times New Roman" panose="02020603050405020304"/>
                <a:ea typeface="华文细黑" panose="02010600040101010101" pitchFamily="2" charset="-122"/>
                <a:cs typeface="Courier New" panose="02070309020205020404"/>
              </a:rPr>
              <a:t>花完；用掉</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51437" y="345675"/>
            <a:ext cx="8641125" cy="4224223"/>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go by </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时间</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流逝；消逝</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go over</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复习；温习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go up</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上升</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go down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下降</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用上述短语填空</a:t>
            </a:r>
            <a:r>
              <a:rPr lang="en-US" altLang="zh-CN" sz="2000" b="1" kern="100" dirty="0">
                <a:solidFill>
                  <a:srgbClr val="7030A0"/>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(5)With time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forgot the whole thing.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(6)You</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d better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lessons before the exams.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(7)The price of houses has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in some cities so that many families have trouble in buying houses.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1732090" y="2595526"/>
            <a:ext cx="107142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going by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2195426" y="3057692"/>
            <a:ext cx="94318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go over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3275687" y="3504708"/>
            <a:ext cx="100089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gone up</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569311"/>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7" name="矩形 16"/>
          <p:cNvSpPr/>
          <p:nvPr/>
        </p:nvSpPr>
        <p:spPr>
          <a:xfrm>
            <a:off x="629256" y="569275"/>
            <a:ext cx="8514744" cy="19435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9" name="TextBox 18"/>
          <p:cNvSpPr txBox="1"/>
          <p:nvPr/>
        </p:nvSpPr>
        <p:spPr>
          <a:xfrm>
            <a:off x="42484" y="578036"/>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1</a:t>
            </a:r>
            <a:endParaRPr lang="zh-CN" altLang="en-US" sz="2100" b="1" dirty="0">
              <a:solidFill>
                <a:prstClr val="white"/>
              </a:solidFill>
            </a:endParaRPr>
          </a:p>
        </p:txBody>
      </p:sp>
      <p:sp>
        <p:nvSpPr>
          <p:cNvPr id="21" name="矩形 20"/>
          <p:cNvSpPr/>
          <p:nvPr/>
        </p:nvSpPr>
        <p:spPr>
          <a:xfrm>
            <a:off x="456330" y="569311"/>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22" name="矩形 21"/>
          <p:cNvSpPr/>
          <p:nvPr/>
        </p:nvSpPr>
        <p:spPr>
          <a:xfrm>
            <a:off x="638909" y="519997"/>
            <a:ext cx="8362160" cy="1950516"/>
          </a:xfrm>
          <a:prstGeom prst="rect">
            <a:avLst/>
          </a:prstGeom>
        </p:spPr>
        <p:txBody>
          <a:bodyPr wrap="square" lIns="68571" tIns="34285" rIns="68571" bIns="34285">
            <a:spAutoFit/>
          </a:bodyPr>
          <a:lstStyle/>
          <a:p>
            <a:pPr algn="just">
              <a:lnSpc>
                <a:spcPct val="150000"/>
              </a:lnSpc>
            </a:pPr>
            <a:r>
              <a:rPr lang="en-US" altLang="zh-CN" sz="2100" b="1" kern="100" dirty="0">
                <a:solidFill>
                  <a:srgbClr val="000000"/>
                </a:solidFill>
                <a:latin typeface="Times New Roman" panose="02020603050405020304" pitchFamily="18" charset="0"/>
                <a:ea typeface="微软雅黑" panose="020B0503020204020204" pitchFamily="34" charset="-122"/>
              </a:rPr>
              <a:t>She was</a:t>
            </a:r>
            <a:r>
              <a:rPr lang="en-US" altLang="zh-CN" sz="2100" b="1" u="wavy" kern="100" dirty="0">
                <a:solidFill>
                  <a:srgbClr val="000000"/>
                </a:solidFill>
                <a:latin typeface="Times New Roman" panose="02020603050405020304" pitchFamily="18" charset="0"/>
                <a:ea typeface="微软雅黑" panose="020B0503020204020204" pitchFamily="34" charset="-122"/>
              </a:rPr>
              <a:t> so </a:t>
            </a:r>
            <a:r>
              <a:rPr lang="en-US" altLang="zh-CN" sz="2100" b="1" kern="100" dirty="0">
                <a:solidFill>
                  <a:srgbClr val="000000"/>
                </a:solidFill>
                <a:latin typeface="Times New Roman" panose="02020603050405020304" pitchFamily="18" charset="0"/>
                <a:ea typeface="微软雅黑" panose="020B0503020204020204" pitchFamily="34" charset="-122"/>
              </a:rPr>
              <a:t>inspired by the people she met online </a:t>
            </a:r>
            <a:r>
              <a:rPr lang="en-US" altLang="zh-CN" sz="2100" b="1" u="wavy" kern="100" dirty="0">
                <a:solidFill>
                  <a:srgbClr val="000000"/>
                </a:solidFill>
                <a:latin typeface="Times New Roman" panose="02020603050405020304" pitchFamily="18" charset="0"/>
                <a:ea typeface="微软雅黑" panose="020B0503020204020204" pitchFamily="34" charset="-122"/>
              </a:rPr>
              <a:t>that </a:t>
            </a:r>
            <a:r>
              <a:rPr lang="en-US" altLang="zh-CN" sz="2100" b="1" kern="100" dirty="0">
                <a:solidFill>
                  <a:srgbClr val="000000"/>
                </a:solidFill>
                <a:latin typeface="Times New Roman" panose="02020603050405020304" pitchFamily="18" charset="0"/>
                <a:ea typeface="微软雅黑" panose="020B0503020204020204" pitchFamily="34" charset="-122"/>
              </a:rPr>
              <a:t>she decided to start an IT club to teach older people how to use computers and the Internet.</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她受到网友的启发，决定成立一</a:t>
            </a:r>
            <a:r>
              <a:rPr lang="zh-CN" altLang="zh-CN" b="1"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个</a:t>
            </a:r>
            <a:r>
              <a:rPr lang="en-US" altLang="zh-CN" sz="2100" b="1" kern="100" dirty="0">
                <a:solidFill>
                  <a:srgbClr val="000000"/>
                </a:solidFill>
                <a:latin typeface="Times New Roman" panose="02020603050405020304" pitchFamily="18" charset="0"/>
                <a:ea typeface="微软雅黑" panose="020B0503020204020204" pitchFamily="34" charset="-122"/>
              </a:rPr>
              <a:t>IT</a:t>
            </a:r>
            <a:r>
              <a:rPr lang="zh-CN" altLang="zh-CN" b="1"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俱乐部</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来教年纪较大的人们学习如何使用电脑和互联网。</a:t>
            </a:r>
            <a:endPar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619601" y="2649358"/>
            <a:ext cx="8259152" cy="530904"/>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so ...that ...</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如此</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以至于</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，其中</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在句中引导结果状语从句。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9" name="圆角矩形 8"/>
          <p:cNvSpPr/>
          <p:nvPr/>
        </p:nvSpPr>
        <p:spPr>
          <a:xfrm>
            <a:off x="3815817" y="162955"/>
            <a:ext cx="1350326" cy="297963"/>
          </a:xfrm>
          <a:prstGeom prst="roundRect">
            <a:avLst>
              <a:gd name="adj" fmla="val 50000"/>
            </a:avLst>
          </a:prstGeom>
          <a:solidFill>
            <a:srgbClr val="DB431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0" name="文本框 8"/>
          <p:cNvSpPr txBox="1"/>
          <p:nvPr/>
        </p:nvSpPr>
        <p:spPr>
          <a:xfrm>
            <a:off x="3923843" y="34056"/>
            <a:ext cx="1178034" cy="484738"/>
          </a:xfrm>
          <a:prstGeom prst="rect">
            <a:avLst/>
          </a:prstGeom>
          <a:noFill/>
        </p:spPr>
        <p:txBody>
          <a:bodyPr wrap="square" lIns="68571" tIns="34285" rIns="68571" bIns="34285" rtlCol="0">
            <a:spAutoFit/>
          </a:bodyPr>
          <a:lstStyle/>
          <a:p>
            <a:pPr algn="ctr">
              <a:lnSpc>
                <a:spcPct val="150000"/>
              </a:lnSpc>
              <a:tabLst>
                <a:tab pos="1823085" algn="l"/>
              </a:tabLst>
            </a:pPr>
            <a:r>
              <a:rPr lang="zh-CN" altLang="en-US" b="1" kern="100" dirty="0">
                <a:solidFill>
                  <a:schemeClr val="bg1"/>
                </a:solidFill>
                <a:latin typeface="Times New Roman" panose="02020603050405020304"/>
                <a:ea typeface="华文细黑" panose="02010600040101010101" pitchFamily="2" charset="-122"/>
                <a:cs typeface="Times New Roman" panose="02020603050405020304"/>
              </a:rPr>
              <a:t>经典句式</a:t>
            </a:r>
            <a:endParaRPr lang="en-US" altLang="zh-CN" b="1" kern="100" dirty="0" smtClean="0">
              <a:solidFill>
                <a:schemeClr val="bg1"/>
              </a:solidFill>
              <a:latin typeface="Times New Roman" panose="02020603050405020304"/>
              <a:ea typeface="华文细黑" panose="02010600040101010101" pitchFamily="2" charset="-122"/>
              <a:cs typeface="Times New Roman" panose="02020603050405020304"/>
            </a:endParaRPr>
          </a:p>
        </p:txBody>
      </p:sp>
      <p:sp>
        <p:nvSpPr>
          <p:cNvPr id="3" name="矩形 2"/>
          <p:cNvSpPr/>
          <p:nvPr/>
        </p:nvSpPr>
        <p:spPr>
          <a:xfrm>
            <a:off x="619601" y="3984289"/>
            <a:ext cx="882275" cy="377016"/>
          </a:xfrm>
          <a:prstGeom prst="rect">
            <a:avLst/>
          </a:prstGeom>
        </p:spPr>
        <p:txBody>
          <a:bodyPr wrap="none" lIns="68571" tIns="34285" rIns="68571" bIns="34285">
            <a:spAutoFit/>
          </a:bodyPr>
          <a:lstStyle/>
          <a:p>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so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en-US" dirty="0"/>
          </a:p>
        </p:txBody>
      </p:sp>
      <p:sp>
        <p:nvSpPr>
          <p:cNvPr id="4" name="左大括号 3"/>
          <p:cNvSpPr/>
          <p:nvPr/>
        </p:nvSpPr>
        <p:spPr>
          <a:xfrm>
            <a:off x="1439244" y="3327659"/>
            <a:ext cx="216052" cy="1673798"/>
          </a:xfrm>
          <a:prstGeom prst="leftBrace">
            <a:avLst>
              <a:gd name="adj1" fmla="val 28910"/>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71" tIns="34285" rIns="68571" bIns="34285" rtlCol="0" anchor="ctr"/>
          <a:lstStyle/>
          <a:p>
            <a:pPr algn="ctr"/>
            <a:endParaRPr lang="zh-CN" altLang="en-US"/>
          </a:p>
        </p:txBody>
      </p:sp>
      <p:sp>
        <p:nvSpPr>
          <p:cNvPr id="13" name="左大括号 12"/>
          <p:cNvSpPr/>
          <p:nvPr/>
        </p:nvSpPr>
        <p:spPr>
          <a:xfrm flipH="1">
            <a:off x="4950091" y="3327659"/>
            <a:ext cx="216052" cy="1673798"/>
          </a:xfrm>
          <a:prstGeom prst="leftBrace">
            <a:avLst>
              <a:gd name="adj1" fmla="val 28910"/>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71" tIns="34285" rIns="68571" bIns="34285" rtlCol="0" anchor="ctr"/>
          <a:lstStyle/>
          <a:p>
            <a:pPr algn="ctr"/>
            <a:endParaRPr lang="zh-CN" altLang="en-US"/>
          </a:p>
        </p:txBody>
      </p:sp>
      <p:sp>
        <p:nvSpPr>
          <p:cNvPr id="6" name="矩形 5"/>
          <p:cNvSpPr/>
          <p:nvPr/>
        </p:nvSpPr>
        <p:spPr>
          <a:xfrm>
            <a:off x="1601283" y="3204603"/>
            <a:ext cx="3526408" cy="1915899"/>
          </a:xfrm>
          <a:prstGeom prst="rect">
            <a:avLst/>
          </a:prstGeom>
        </p:spPr>
        <p:txBody>
          <a:bodyPr wrap="square" lIns="68571" tIns="34285" rIns="68571" bIns="34285">
            <a:spAutoFit/>
          </a:bodyPr>
          <a:lstStyle/>
          <a:p>
            <a:pPr>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形容词或副词</a:t>
            </a:r>
            <a:endParaRPr lang="en-US" altLang="zh-CN" sz="2000" b="1" kern="100" dirty="0">
              <a:latin typeface="Times New Roman" panose="02020603050405020304" pitchFamily="18" charset="0"/>
              <a:ea typeface="楷体_GB2312" panose="02010609030101010101" pitchFamily="49" charset="-122"/>
            </a:endParaRPr>
          </a:p>
          <a:p>
            <a:pPr>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形容词＋</a:t>
            </a:r>
            <a:r>
              <a:rPr lang="en-US" altLang="zh-CN" sz="2000" b="1" kern="100" dirty="0">
                <a:latin typeface="Times New Roman" panose="02020603050405020304" pitchFamily="18" charset="0"/>
                <a:ea typeface="楷体_GB2312" panose="02010609030101010101" pitchFamily="49" charset="-122"/>
              </a:rPr>
              <a:t>a</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n</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＋单数可数名词</a:t>
            </a:r>
            <a:endParaRPr lang="en-US" altLang="zh-CN" sz="2000" b="1"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many/few</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＋复数可数名词</a:t>
            </a:r>
            <a:endParaRPr lang="en-US" altLang="zh-CN" sz="2000" b="1" kern="100" dirty="0">
              <a:latin typeface="Times New Roman" panose="02020603050405020304" pitchFamily="18" charset="0"/>
              <a:ea typeface="楷体_GB2312" panose="02010609030101010101" pitchFamily="49" charset="-122"/>
            </a:endParaRPr>
          </a:p>
          <a:p>
            <a:pPr>
              <a:lnSpc>
                <a:spcPct val="150000"/>
              </a:lnSpc>
            </a:pPr>
            <a:r>
              <a:rPr lang="en-US" altLang="zh-CN" sz="2000" b="1" kern="100" dirty="0">
                <a:latin typeface="Times New Roman" panose="02020603050405020304" pitchFamily="18" charset="0"/>
                <a:ea typeface="楷体_GB2312" panose="02010609030101010101" pitchFamily="49" charset="-122"/>
              </a:rPr>
              <a:t>much/little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＋不可数名词</a:t>
            </a:r>
            <a:endParaRPr lang="zh-CN" altLang="en-US" sz="2000" dirty="0"/>
          </a:p>
        </p:txBody>
      </p:sp>
      <p:sp>
        <p:nvSpPr>
          <p:cNvPr id="16" name="矩形 15"/>
          <p:cNvSpPr/>
          <p:nvPr/>
        </p:nvSpPr>
        <p:spPr>
          <a:xfrm>
            <a:off x="5114961" y="3891209"/>
            <a:ext cx="1029751" cy="530904"/>
          </a:xfrm>
          <a:prstGeom prst="rect">
            <a:avLst/>
          </a:prstGeom>
        </p:spPr>
        <p:txBody>
          <a:bodyPr wrap="none" lIns="68571" tIns="34285" rIns="68571" bIns="34285">
            <a:spAutoFit/>
          </a:bodyPr>
          <a:lstStyle/>
          <a:p>
            <a:pPr algn="just">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85397" y="1087838"/>
            <a:ext cx="1153183" cy="377016"/>
          </a:xfrm>
          <a:prstGeom prst="rect">
            <a:avLst/>
          </a:prstGeom>
        </p:spPr>
        <p:txBody>
          <a:bodyPr wrap="none" lIns="68571" tIns="34285" rIns="68571" bIns="34285">
            <a:spAutoFit/>
          </a:bodyPr>
          <a:lstStyle/>
          <a:p>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such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en-US" dirty="0"/>
          </a:p>
        </p:txBody>
      </p:sp>
      <p:sp>
        <p:nvSpPr>
          <p:cNvPr id="4" name="左大括号 3"/>
          <p:cNvSpPr/>
          <p:nvPr/>
        </p:nvSpPr>
        <p:spPr>
          <a:xfrm>
            <a:off x="1565658" y="724790"/>
            <a:ext cx="216052" cy="1143227"/>
          </a:xfrm>
          <a:prstGeom prst="leftBrace">
            <a:avLst>
              <a:gd name="adj1" fmla="val 34788"/>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71" tIns="34285" rIns="68571" bIns="34285" rtlCol="0" anchor="ctr"/>
          <a:lstStyle/>
          <a:p>
            <a:pPr algn="ctr"/>
            <a:endParaRPr lang="zh-CN" altLang="en-US"/>
          </a:p>
        </p:txBody>
      </p:sp>
      <p:sp>
        <p:nvSpPr>
          <p:cNvPr id="13" name="左大括号 12"/>
          <p:cNvSpPr/>
          <p:nvPr/>
        </p:nvSpPr>
        <p:spPr>
          <a:xfrm flipH="1">
            <a:off x="4644401" y="724790"/>
            <a:ext cx="216052" cy="1143227"/>
          </a:xfrm>
          <a:prstGeom prst="leftBrace">
            <a:avLst>
              <a:gd name="adj1" fmla="val 34788"/>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71" tIns="34285" rIns="68571" bIns="34285" rtlCol="0" anchor="ctr"/>
          <a:lstStyle/>
          <a:p>
            <a:pPr algn="ctr"/>
            <a:endParaRPr lang="zh-CN" altLang="en-US"/>
          </a:p>
        </p:txBody>
      </p:sp>
      <p:sp>
        <p:nvSpPr>
          <p:cNvPr id="6" name="矩形 5"/>
          <p:cNvSpPr/>
          <p:nvPr/>
        </p:nvSpPr>
        <p:spPr>
          <a:xfrm>
            <a:off x="1727697" y="508816"/>
            <a:ext cx="3526408" cy="1454234"/>
          </a:xfrm>
          <a:prstGeom prst="rect">
            <a:avLst/>
          </a:prstGeom>
        </p:spPr>
        <p:txBody>
          <a:bodyPr wrap="square" lIns="68571" tIns="34285" rIns="68571" bIns="34285">
            <a:spAutoFit/>
          </a:bodyPr>
          <a:lstStyle/>
          <a:p>
            <a:pPr>
              <a:lnSpc>
                <a:spcPct val="150000"/>
              </a:lnSpc>
            </a:pPr>
            <a:r>
              <a:rPr lang="en-US" altLang="zh-CN" sz="2000" b="1" kern="100" dirty="0">
                <a:latin typeface="Times New Roman" panose="02020603050405020304" pitchFamily="18" charset="0"/>
                <a:ea typeface="楷体_GB2312" panose="02010609030101010101" pitchFamily="49" charset="-122"/>
              </a:rPr>
              <a:t>a</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n</a:t>
            </a:r>
            <a:r>
              <a:rPr lang="en-US" altLang="zh-CN" sz="2000" b="1" kern="100" dirty="0">
                <a:latin typeface="Symbol" panose="05050102010706020507" pitchFamily="18" charset="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i="1" kern="100" dirty="0">
                <a:latin typeface="Times New Roman" panose="02020603050405020304" pitchFamily="18" charset="0"/>
                <a:ea typeface="楷体_GB2312" panose="02010609030101010101" pitchFamily="49" charset="-122"/>
              </a:rPr>
              <a:t>adj</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＋单数可数名词</a:t>
            </a:r>
            <a:endParaRPr lang="en-US" altLang="zh-CN" sz="2000" b="1" kern="100" dirty="0">
              <a:latin typeface="Times New Roman" panose="02020603050405020304" pitchFamily="18" charset="0"/>
              <a:ea typeface="楷体_GB2312" panose="02010609030101010101" pitchFamily="49" charset="-122"/>
            </a:endParaRPr>
          </a:p>
          <a:p>
            <a:pPr>
              <a:lnSpc>
                <a:spcPct val="150000"/>
              </a:lnSpc>
            </a:pPr>
            <a:r>
              <a:rPr lang="en-US" altLang="zh-CN" sz="2000" b="1" i="1" kern="100" dirty="0">
                <a:latin typeface="Times New Roman" panose="02020603050405020304" pitchFamily="18" charset="0"/>
                <a:ea typeface="楷体_GB2312" panose="02010609030101010101" pitchFamily="49" charset="-122"/>
              </a:rPr>
              <a:t>adj</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＋不可数名词</a:t>
            </a:r>
            <a:endParaRPr lang="en-US" altLang="zh-CN" sz="2000" b="1" kern="100" dirty="0">
              <a:latin typeface="Times New Roman" panose="02020603050405020304" pitchFamily="18" charset="0"/>
              <a:ea typeface="楷体_GB2312" panose="02010609030101010101" pitchFamily="49" charset="-122"/>
            </a:endParaRPr>
          </a:p>
          <a:p>
            <a:pPr>
              <a:lnSpc>
                <a:spcPct val="150000"/>
              </a:lnSpc>
            </a:pPr>
            <a:r>
              <a:rPr lang="en-US" altLang="zh-CN" sz="2000" b="1" i="1" kern="100" dirty="0">
                <a:latin typeface="Times New Roman" panose="02020603050405020304" pitchFamily="18" charset="0"/>
                <a:ea typeface="楷体_GB2312" panose="02010609030101010101" pitchFamily="49" charset="-122"/>
              </a:rPr>
              <a:t>adj</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＋复数名词</a:t>
            </a:r>
            <a:endParaRPr lang="zh-CN" altLang="en-US" sz="2000" dirty="0"/>
          </a:p>
        </p:txBody>
      </p:sp>
      <p:sp>
        <p:nvSpPr>
          <p:cNvPr id="15" name="矩形 14"/>
          <p:cNvSpPr/>
          <p:nvPr/>
        </p:nvSpPr>
        <p:spPr>
          <a:xfrm>
            <a:off x="4795494" y="1018372"/>
            <a:ext cx="1029751" cy="530904"/>
          </a:xfrm>
          <a:prstGeom prst="rect">
            <a:avLst/>
          </a:prstGeom>
        </p:spPr>
        <p:txBody>
          <a:bodyPr wrap="none" lIns="68571" tIns="34285" rIns="68571" bIns="34285">
            <a:spAutoFit/>
          </a:bodyPr>
          <a:lstStyle/>
          <a:p>
            <a:pPr algn="just">
              <a:lnSpc>
                <a:spcPct val="150000"/>
              </a:lnSpc>
            </a:pP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that...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037304" y="1220462"/>
            <a:ext cx="1069392" cy="1069005"/>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5"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1</a:t>
            </a:r>
            <a:endParaRPr lang="en-US" altLang="zh-CN" dirty="0">
              <a:solidFill>
                <a:schemeClr val="bg1"/>
              </a:solidFill>
              <a:latin typeface="Arial" panose="020B0604020202020204" pitchFamily="34" charset="0"/>
            </a:endParaRPr>
          </a:p>
        </p:txBody>
      </p:sp>
      <p:sp>
        <p:nvSpPr>
          <p:cNvPr id="4" name="圆角矩形 3"/>
          <p:cNvSpPr/>
          <p:nvPr/>
        </p:nvSpPr>
        <p:spPr>
          <a:xfrm>
            <a:off x="2627531" y="2722704"/>
            <a:ext cx="3942951" cy="485941"/>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6" name="文本框 5"/>
          <p:cNvSpPr txBox="1"/>
          <p:nvPr/>
        </p:nvSpPr>
        <p:spPr>
          <a:xfrm>
            <a:off x="3005622"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latin typeface="Times New Roman" panose="02020603050405020304" pitchFamily="18" charset="0"/>
                <a:ea typeface="+mj-ea"/>
                <a:sym typeface="+mn-ea"/>
              </a:rPr>
              <a:t>基础自测</a:t>
            </a:r>
          </a:p>
        </p:txBody>
      </p:sp>
      <p:sp>
        <p:nvSpPr>
          <p:cNvPr id="9" name="矩形 8"/>
          <p:cNvSpPr/>
          <p:nvPr/>
        </p:nvSpPr>
        <p:spPr>
          <a:xfrm flipH="1">
            <a:off x="9024207"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1" name="矩形 10"/>
          <p:cNvSpPr/>
          <p:nvPr/>
        </p:nvSpPr>
        <p:spPr>
          <a:xfrm flipH="1">
            <a:off x="0" y="1319741"/>
            <a:ext cx="136225" cy="250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8" name="文本框 6"/>
          <p:cNvSpPr txBox="1"/>
          <p:nvPr/>
        </p:nvSpPr>
        <p:spPr>
          <a:xfrm>
            <a:off x="2789570" y="3328964"/>
            <a:ext cx="3618873" cy="284683"/>
          </a:xfrm>
          <a:prstGeom prst="rect">
            <a:avLst/>
          </a:prstGeom>
          <a:noFill/>
        </p:spPr>
        <p:txBody>
          <a:bodyPr wrap="square" lIns="68571" tIns="34285" rIns="68571" bIns="34285" rtlCol="0">
            <a:spAutoFit/>
          </a:bodyPr>
          <a:lstStyle/>
          <a:p>
            <a:pPr algn="ctr"/>
            <a:r>
              <a:rPr kumimoji="1" lang="zh-CN" altLang="en-US" sz="1400" dirty="0">
                <a:solidFill>
                  <a:schemeClr val="tx1">
                    <a:lumMod val="50000"/>
                    <a:lumOff val="50000"/>
                  </a:schemeClr>
                </a:solidFill>
                <a:latin typeface="+mj-ea"/>
                <a:ea typeface="+mj-ea"/>
              </a:rPr>
              <a:t>自主学习   落实基础知识</a:t>
            </a: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6570" y="358017"/>
            <a:ext cx="8470861" cy="4224223"/>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(1)My mother is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so</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stubborn </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that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I can never persuade her to give in.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我的母亲很固执，我从来不能说服她让步。</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(2)It is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good a film that I like to see it a second time.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It is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good film that I like to see it a second time.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这部电影如此好，以至于我想再看一遍。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(3)We had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little time that we couldn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finish the work on time.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我们的时间那么少，以至于我们不能按时完成那项工作。</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rPr>
              <a:t>(4)We had </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we had to stay at home.</a:t>
            </a: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天气这么糟，我们不得不待在家里。</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1169179" y="1324725"/>
            <a:ext cx="3661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4" name="矩形 3"/>
          <p:cNvSpPr/>
          <p:nvPr/>
        </p:nvSpPr>
        <p:spPr>
          <a:xfrm>
            <a:off x="1162361" y="1772995"/>
            <a:ext cx="6370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such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1601283" y="2659494"/>
            <a:ext cx="3661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1544847" y="3541382"/>
            <a:ext cx="256241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such bad weather that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423022"/>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6" name="矩形 15"/>
          <p:cNvSpPr/>
          <p:nvPr/>
        </p:nvSpPr>
        <p:spPr>
          <a:xfrm>
            <a:off x="629256" y="422986"/>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7" name="TextBox 16"/>
          <p:cNvSpPr txBox="1"/>
          <p:nvPr/>
        </p:nvSpPr>
        <p:spPr>
          <a:xfrm>
            <a:off x="42484" y="431747"/>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2</a:t>
            </a:r>
            <a:endParaRPr lang="zh-CN" altLang="en-US" sz="2100" b="1" dirty="0">
              <a:solidFill>
                <a:prstClr val="white"/>
              </a:solidFill>
            </a:endParaRPr>
          </a:p>
        </p:txBody>
      </p:sp>
      <p:sp>
        <p:nvSpPr>
          <p:cNvPr id="18" name="矩形 17"/>
          <p:cNvSpPr/>
          <p:nvPr/>
        </p:nvSpPr>
        <p:spPr>
          <a:xfrm>
            <a:off x="456330" y="423022"/>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9" name="矩形 18"/>
          <p:cNvSpPr/>
          <p:nvPr/>
        </p:nvSpPr>
        <p:spPr>
          <a:xfrm>
            <a:off x="639364" y="412010"/>
            <a:ext cx="8253678" cy="1454234"/>
          </a:xfrm>
          <a:prstGeom prst="rect">
            <a:avLst/>
          </a:prstGeom>
        </p:spPr>
        <p:txBody>
          <a:bodyPr wrap="square" lIns="68571" tIns="34285" rIns="68571" bIns="34285">
            <a:spAutoFit/>
          </a:bodyPr>
          <a:lstStyle/>
          <a:p>
            <a:pPr algn="just">
              <a:lnSpc>
                <a:spcPct val="150000"/>
              </a:lnSpc>
            </a:pPr>
            <a:r>
              <a:rPr lang="en-US" altLang="zh-CN" sz="2100" b="1" u="wavy" kern="100" dirty="0">
                <a:solidFill>
                  <a:srgbClr val="000000"/>
                </a:solidFill>
                <a:latin typeface="Times New Roman" panose="02020603050405020304" pitchFamily="18" charset="0"/>
                <a:ea typeface="微软雅黑" panose="020B0503020204020204" pitchFamily="34" charset="-122"/>
              </a:rPr>
              <a:t>Now that</a:t>
            </a:r>
            <a:r>
              <a:rPr lang="en-US" altLang="zh-CN" sz="2100" b="1" kern="100" dirty="0">
                <a:solidFill>
                  <a:srgbClr val="000000"/>
                </a:solidFill>
                <a:latin typeface="Times New Roman" panose="02020603050405020304" pitchFamily="18" charset="0"/>
                <a:ea typeface="微软雅黑" panose="020B0503020204020204" pitchFamily="34" charset="-122"/>
              </a:rPr>
              <a:t> he works and can take care of himself</a:t>
            </a:r>
            <a:r>
              <a:rPr lang="zh-CN" altLang="zh-CN" sz="2100"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solidFill>
                  <a:srgbClr val="000000"/>
                </a:solidFill>
                <a:latin typeface="Times New Roman" panose="02020603050405020304" pitchFamily="18" charset="0"/>
                <a:ea typeface="微软雅黑" panose="020B0503020204020204" pitchFamily="34" charset="-122"/>
              </a:rPr>
              <a:t>his daughter has time to study at university.</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既然他工作了并且能照顾自己，他的女儿就有时间在大学学习了。</a:t>
            </a:r>
            <a:endPar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629049" y="2028329"/>
            <a:ext cx="8263993" cy="2377564"/>
          </a:xfrm>
          <a:prstGeom prst="rect">
            <a:avLst/>
          </a:prstGeom>
        </p:spPr>
        <p:txBody>
          <a:bodyPr wrap="square" lIns="68571" tIns="34285" rIns="68571" bIns="34285">
            <a:spAutoFit/>
          </a:bodyPr>
          <a:lstStyle/>
          <a:p>
            <a:pPr algn="just">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now 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既然，由于，引导原因状语从句，在口语中可以省略</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。与</a:t>
            </a:r>
            <a:endPar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pPr>
            <a:r>
              <a:rPr lang="en-US"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    </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now 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意思相近的有</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seeing 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since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就像</a:t>
            </a:r>
            <a:r>
              <a:rPr lang="en-US" altLang="zh-CN" sz="2000" b="1" kern="100" dirty="0">
                <a:latin typeface="Times New Roman" panose="02020603050405020304" pitchFamily="18" charset="0"/>
                <a:ea typeface="楷体_GB2312" panose="02010609030101010101" pitchFamily="49" charset="-122"/>
              </a:rPr>
              <a:t>although/though</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不能与</a:t>
            </a:r>
            <a:r>
              <a:rPr lang="en-US" altLang="zh-CN" sz="2000" b="1" kern="100" dirty="0">
                <a:latin typeface="Times New Roman" panose="02020603050405020304" pitchFamily="18" charset="0"/>
                <a:ea typeface="楷体_GB2312" panose="02010609030101010101" pitchFamily="49" charset="-122"/>
              </a:rPr>
              <a:t>but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连用，</a:t>
            </a:r>
            <a:r>
              <a:rPr lang="en-US" altLang="zh-CN" sz="2000" b="1" kern="100" dirty="0">
                <a:latin typeface="Times New Roman" panose="02020603050405020304" pitchFamily="18" charset="0"/>
                <a:ea typeface="楷体_GB2312" panose="02010609030101010101" pitchFamily="49" charset="-122"/>
              </a:rPr>
              <a:t>because</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不能与</a:t>
            </a:r>
            <a:r>
              <a:rPr lang="en-US" altLang="zh-CN" sz="2000" b="1" kern="100" dirty="0">
                <a:latin typeface="Times New Roman" panose="02020603050405020304" pitchFamily="18" charset="0"/>
                <a:ea typeface="楷体_GB2312" panose="02010609030101010101" pitchFamily="49" charset="-122"/>
              </a:rPr>
              <a:t>so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连用一样，当</a:t>
            </a:r>
            <a:r>
              <a:rPr lang="en-US" altLang="zh-CN" sz="2000" b="1" kern="100" dirty="0">
                <a:latin typeface="Times New Roman" panose="02020603050405020304" pitchFamily="18" charset="0"/>
                <a:ea typeface="楷体_GB2312" panose="02010609030101010101" pitchFamily="49" charset="-122"/>
              </a:rPr>
              <a:t>now </a:t>
            </a:r>
          </a:p>
          <a:p>
            <a:pPr>
              <a:lnSpc>
                <a:spcPct val="150000"/>
              </a:lnSpc>
            </a:pPr>
            <a:r>
              <a:rPr lang="en-US" altLang="zh-CN" sz="2000" b="1" kern="100" dirty="0">
                <a:latin typeface="Times New Roman" panose="02020603050405020304" pitchFamily="18" charset="0"/>
                <a:ea typeface="楷体_GB2312" panose="02010609030101010101" pitchFamily="49" charset="-122"/>
              </a:rPr>
              <a:t>    that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引导的从句表示原因时，主句前不能加</a:t>
            </a:r>
            <a:r>
              <a:rPr lang="en-US" altLang="zh-CN" sz="2000" b="1" kern="100" dirty="0">
                <a:latin typeface="Times New Roman" panose="02020603050405020304" pitchFamily="18" charset="0"/>
                <a:ea typeface="楷体_GB2312" panose="02010609030101010101" pitchFamily="49" charset="-122"/>
              </a:rPr>
              <a:t>so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2000" b="1" kern="100" dirty="0">
              <a:latin typeface="方正隶变简体" pitchFamily="65" charset="-122"/>
              <a:ea typeface="方正隶变简体" pitchFamily="65"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466004"/>
            <a:ext cx="8641125" cy="4224223"/>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Now (that)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you have mentioned it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ll keep it in mind.</a:t>
            </a: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既然你提到了，我会铭记在心。</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Seeing that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nobody was at home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had to leave.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由于没人在家，我只好走了。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professor</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 lecture is very interesting</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why not go and attend it?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既然教授的讲座很有趣，为什么不参加呢？</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注意：</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引导原因状语的介词短语有</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due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thanks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because 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as a result 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owing to</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cs typeface="Courier New" panose="02070309020205020404" pitchFamily="49" charset="0"/>
              </a:rPr>
              <a:t>on account of</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等。</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575035" y="2294602"/>
            <a:ext cx="19675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Now (that)/Since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 y="423022"/>
            <a:ext cx="406400" cy="4321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6" name="矩形 15"/>
          <p:cNvSpPr/>
          <p:nvPr/>
        </p:nvSpPr>
        <p:spPr>
          <a:xfrm>
            <a:off x="629256" y="422986"/>
            <a:ext cx="8514744" cy="143066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sz="2100" dirty="0">
              <a:solidFill>
                <a:prstClr val="white"/>
              </a:solidFill>
            </a:endParaRPr>
          </a:p>
        </p:txBody>
      </p:sp>
      <p:sp>
        <p:nvSpPr>
          <p:cNvPr id="17" name="TextBox 16"/>
          <p:cNvSpPr txBox="1"/>
          <p:nvPr/>
        </p:nvSpPr>
        <p:spPr>
          <a:xfrm>
            <a:off x="42484" y="431747"/>
            <a:ext cx="532552" cy="392324"/>
          </a:xfrm>
          <a:prstGeom prst="rect">
            <a:avLst/>
          </a:prstGeom>
          <a:noFill/>
        </p:spPr>
        <p:txBody>
          <a:bodyPr wrap="square" lIns="68571" tIns="34285" rIns="68571" bIns="34285" rtlCol="0">
            <a:spAutoFit/>
          </a:bodyPr>
          <a:lstStyle/>
          <a:p>
            <a:r>
              <a:rPr lang="en-US" altLang="zh-CN" sz="2100" b="1" dirty="0">
                <a:solidFill>
                  <a:prstClr val="white"/>
                </a:solidFill>
              </a:rPr>
              <a:t>3</a:t>
            </a:r>
            <a:endParaRPr lang="zh-CN" altLang="en-US" sz="2100" b="1" dirty="0">
              <a:solidFill>
                <a:prstClr val="white"/>
              </a:solidFill>
            </a:endParaRPr>
          </a:p>
        </p:txBody>
      </p:sp>
      <p:sp>
        <p:nvSpPr>
          <p:cNvPr id="18" name="矩形 17"/>
          <p:cNvSpPr/>
          <p:nvPr/>
        </p:nvSpPr>
        <p:spPr>
          <a:xfrm>
            <a:off x="456330" y="423022"/>
            <a:ext cx="118533" cy="432196"/>
          </a:xfrm>
          <a:prstGeom prst="rect">
            <a:avLst/>
          </a:prstGeom>
          <a:solidFill>
            <a:srgbClr val="F5C13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prstClr val="white"/>
              </a:solidFill>
            </a:endParaRPr>
          </a:p>
        </p:txBody>
      </p:sp>
      <p:sp>
        <p:nvSpPr>
          <p:cNvPr id="19" name="矩形 18"/>
          <p:cNvSpPr/>
          <p:nvPr/>
        </p:nvSpPr>
        <p:spPr>
          <a:xfrm>
            <a:off x="639364" y="412010"/>
            <a:ext cx="8253678" cy="1465880"/>
          </a:xfrm>
          <a:prstGeom prst="rect">
            <a:avLst/>
          </a:prstGeom>
        </p:spPr>
        <p:txBody>
          <a:bodyPr wrap="square" lIns="68571" tIns="34285" rIns="68571" bIns="34285">
            <a:spAutoFit/>
          </a:bodyPr>
          <a:lstStyle/>
          <a:p>
            <a:pPr algn="just">
              <a:lnSpc>
                <a:spcPct val="150000"/>
              </a:lnSpc>
            </a:pPr>
            <a:r>
              <a:rPr lang="en-US" altLang="zh-CN" sz="2100" b="1" u="wavy" kern="100" dirty="0">
                <a:solidFill>
                  <a:srgbClr val="000000"/>
                </a:solidFill>
                <a:latin typeface="Times New Roman" panose="02020603050405020304" pitchFamily="18" charset="0"/>
                <a:ea typeface="微软雅黑" panose="020B0503020204020204" pitchFamily="34" charset="-122"/>
              </a:rPr>
              <a:t>No matter how</a:t>
            </a:r>
            <a:r>
              <a:rPr lang="en-US" altLang="zh-CN" sz="2100" b="1" kern="100" dirty="0">
                <a:solidFill>
                  <a:srgbClr val="000000"/>
                </a:solidFill>
                <a:latin typeface="Times New Roman" panose="02020603050405020304" pitchFamily="18" charset="0"/>
                <a:ea typeface="微软雅黑" panose="020B0503020204020204" pitchFamily="34" charset="-122"/>
              </a:rPr>
              <a:t> small a town is</a:t>
            </a:r>
            <a:r>
              <a:rPr lang="zh-CN" altLang="zh-CN" sz="2100"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100" b="1" kern="100" dirty="0">
                <a:solidFill>
                  <a:srgbClr val="000000"/>
                </a:solidFill>
                <a:latin typeface="Times New Roman" panose="02020603050405020304" pitchFamily="18" charset="0"/>
                <a:ea typeface="微软雅黑" panose="020B0503020204020204" pitchFamily="34" charset="-122"/>
              </a:rPr>
              <a:t>everyone should be able to join the global network and access the world of the Internet</a:t>
            </a:r>
            <a:r>
              <a:rPr lang="en-US" altLang="zh-CN" sz="2100"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b="1"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不论</a:t>
            </a:r>
            <a:r>
              <a:rPr lang="zh-CN" altLang="zh-CN" b="1" kern="1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一个城镇多么小，每个人都应该能够加入全球网络并进入互联网的世界！</a:t>
            </a:r>
            <a:endParaRPr lang="zh-CN" altLang="zh-CN" b="1"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629049" y="2141210"/>
            <a:ext cx="8263993" cy="1915899"/>
          </a:xfrm>
          <a:prstGeom prst="rect">
            <a:avLst/>
          </a:prstGeom>
        </p:spPr>
        <p:txBody>
          <a:bodyPr wrap="square" lIns="68571" tIns="34285" rIns="68571" bIns="34285">
            <a:spAutoFit/>
          </a:bodyPr>
          <a:lstStyle/>
          <a:p>
            <a:pPr>
              <a:lnSpc>
                <a:spcPct val="150000"/>
              </a:lnSpc>
            </a:pPr>
            <a:r>
              <a:rPr lang="en-US" altLang="zh-CN" sz="2000" b="1" kern="100" spc="-38"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spc="-38" dirty="0">
                <a:latin typeface="Times New Roman" panose="02020603050405020304" pitchFamily="18" charset="0"/>
                <a:ea typeface="楷体_GB2312" panose="02010609030101010101" pitchFamily="49" charset="-122"/>
                <a:cs typeface="Courier New" panose="02070309020205020404" pitchFamily="49" charset="0"/>
              </a:rPr>
              <a:t>no matter how</a:t>
            </a:r>
            <a:r>
              <a:rPr lang="zh-CN" altLang="zh-CN" sz="2000" b="1" kern="100" spc="-38" dirty="0">
                <a:latin typeface="Times New Roman" panose="02020603050405020304" pitchFamily="18" charset="0"/>
                <a:ea typeface="楷体_GB2312" panose="02010609030101010101" pitchFamily="49" charset="-122"/>
                <a:cs typeface="Times New Roman" panose="02020603050405020304" pitchFamily="18" charset="0"/>
              </a:rPr>
              <a:t>引导让步状语从句，意为</a:t>
            </a:r>
            <a:r>
              <a:rPr lang="en-US" altLang="zh-CN" sz="2000" b="1" kern="100" spc="-38"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spc="-38" dirty="0">
                <a:latin typeface="Times New Roman" panose="02020603050405020304" pitchFamily="18" charset="0"/>
                <a:ea typeface="楷体_GB2312" panose="02010609030101010101" pitchFamily="49" charset="-122"/>
                <a:cs typeface="Times New Roman" panose="02020603050405020304" pitchFamily="18" charset="0"/>
              </a:rPr>
              <a:t>无论多么</a:t>
            </a:r>
            <a:r>
              <a:rPr lang="en-US" altLang="zh-CN" sz="2000" b="1" kern="100" spc="-38"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spc="-38" dirty="0">
                <a:latin typeface="Times New Roman" panose="02020603050405020304" pitchFamily="18" charset="0"/>
                <a:ea typeface="楷体_GB2312" panose="02010609030101010101" pitchFamily="49" charset="-122"/>
                <a:cs typeface="Times New Roman" panose="02020603050405020304" pitchFamily="18" charset="0"/>
              </a:rPr>
              <a:t>，此时可用</a:t>
            </a:r>
            <a:r>
              <a:rPr lang="en-US" altLang="zh-CN" sz="2000" b="1" kern="100" spc="-38" dirty="0" smtClean="0">
                <a:latin typeface="Times New Roman" panose="02020603050405020304" pitchFamily="18" charset="0"/>
                <a:ea typeface="楷体_GB2312" panose="02010609030101010101" pitchFamily="49" charset="-122"/>
                <a:cs typeface="Courier New" panose="02070309020205020404" pitchFamily="49" charset="0"/>
              </a:rPr>
              <a:t>however</a:t>
            </a:r>
            <a:r>
              <a:rPr lang="zh-CN" altLang="zh-CN" sz="2000" b="1" kern="100" dirty="0" smtClean="0">
                <a:latin typeface="Times New Roman" panose="02020603050405020304" pitchFamily="18" charset="0"/>
                <a:ea typeface="楷体_GB2312" panose="02010609030101010101" pitchFamily="49" charset="-122"/>
                <a:cs typeface="Times New Roman" panose="02020603050405020304" pitchFamily="18" charset="0"/>
              </a:rPr>
              <a:t>代</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替。</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宋体" panose="02010600030101010101" pitchFamily="2" charset="-122"/>
                <a:ea typeface="楷体_GB2312" panose="02010609030101010101" pitchFamily="49" charset="-122"/>
                <a:cs typeface="Times New Roman" panose="02020603050405020304" pitchFamily="18" charset="0"/>
              </a:rPr>
              <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楷体_GB2312" panose="02010609030101010101" pitchFamily="49" charset="-122"/>
              </a:rPr>
              <a:t>no matter</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＋特殊疑问词</a:t>
            </a:r>
            <a:r>
              <a:rPr lang="en-US" altLang="zh-CN" sz="2000" b="1" kern="100" dirty="0">
                <a:latin typeface="Times New Roman" panose="02020603050405020304" pitchFamily="18" charset="0"/>
                <a:ea typeface="楷体_GB2312" panose="02010609030101010101" pitchFamily="49" charset="-122"/>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如</a:t>
            </a:r>
            <a:r>
              <a:rPr lang="en-US" altLang="zh-CN" sz="2000" b="1" kern="100" dirty="0">
                <a:latin typeface="Times New Roman" panose="02020603050405020304" pitchFamily="18" charset="0"/>
                <a:ea typeface="楷体_GB2312" panose="02010609030101010101" pitchFamily="49" charset="-122"/>
              </a:rPr>
              <a:t>wh</a:t>
            </a:r>
            <a:r>
              <a:rPr lang="en-US" altLang="zh-CN" sz="2000" b="1" kern="100" dirty="0">
                <a:latin typeface="Times New Roman" panose="02020603050405020304" pitchFamily="18" charset="0"/>
                <a:ea typeface="Times New Roman" panose="02020603050405020304" pitchFamily="18" charset="0"/>
                <a:cs typeface="Times New Roman" panose="02020603050405020304" pitchFamily="18" charset="0"/>
              </a:rPr>
              <a:t>o/what/w</a:t>
            </a:r>
            <a:r>
              <a:rPr lang="en-US" altLang="zh-CN" sz="2000" b="1" kern="100" dirty="0">
                <a:latin typeface="Times New Roman" panose="02020603050405020304" pitchFamily="18" charset="0"/>
                <a:ea typeface="楷体_GB2312" panose="02010609030101010101" pitchFamily="49" charset="-122"/>
              </a:rPr>
              <a:t>here/when</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等</a:t>
            </a:r>
            <a:r>
              <a:rPr lang="en-US" altLang="zh-CN" sz="2000" b="1" kern="100" dirty="0">
                <a:latin typeface="Times New Roman" panose="02020603050405020304" pitchFamily="18" charset="0"/>
                <a:ea typeface="楷体_GB2312" panose="02010609030101010101" pitchFamily="49" charset="-122"/>
              </a:rPr>
              <a:t>)</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均可引导让步</a:t>
            </a:r>
            <a:r>
              <a:rPr lang="zh-CN" altLang="zh-CN" sz="2000" b="1" kern="100" dirty="0" smtClean="0">
                <a:latin typeface="Times New Roman" panose="02020603050405020304" pitchFamily="18" charset="0"/>
                <a:ea typeface="楷体_GB2312" panose="02010609030101010101" pitchFamily="49" charset="-122"/>
                <a:cs typeface="Times New Roman" panose="02020603050405020304" pitchFamily="18" charset="0"/>
              </a:rPr>
              <a:t>状语</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从句，可与</a:t>
            </a:r>
            <a:r>
              <a:rPr lang="en-US" altLang="zh-CN" sz="2000" b="1" kern="100" dirty="0" err="1">
                <a:latin typeface="Times New Roman" panose="02020603050405020304" pitchFamily="18" charset="0"/>
                <a:ea typeface="楷体_GB2312" panose="02010609030101010101" pitchFamily="49" charset="-122"/>
              </a:rPr>
              <a:t>wh</a:t>
            </a:r>
            <a:r>
              <a:rPr lang="en-US" altLang="zh-CN" sz="2000" b="1" kern="100" dirty="0">
                <a:latin typeface="Times New Roman" panose="02020603050405020304" pitchFamily="18" charset="0"/>
                <a:ea typeface="楷体_GB2312" panose="02010609030101010101" pitchFamily="49" charset="-122"/>
              </a:rPr>
              <a:t>-ever</a:t>
            </a:r>
            <a:r>
              <a:rPr lang="zh-CN" altLang="zh-CN" sz="2000" b="1" kern="100" dirty="0">
                <a:latin typeface="Times New Roman" panose="02020603050405020304" pitchFamily="18" charset="0"/>
                <a:ea typeface="楷体_GB2312" panose="02010609030101010101" pitchFamily="49" charset="-122"/>
                <a:cs typeface="Times New Roman" panose="02020603050405020304" pitchFamily="18" charset="0"/>
              </a:rPr>
              <a:t>等词互换。</a:t>
            </a:r>
            <a:endParaRPr lang="zh-CN" altLang="zh-CN" sz="2000" b="1" kern="100" dirty="0">
              <a:latin typeface="方正隶变简体" pitchFamily="65" charset="-122"/>
              <a:ea typeface="方正隶变简体" pitchFamily="65"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437" y="466004"/>
            <a:ext cx="8641125" cy="283922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No matter how/However</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late it is</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his mother is always waiting for him.</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不管多晚，他母亲总是等着他。</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 won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believe you any longer.</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无论你说什么，我再也不相信你了。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 Come to see me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 like.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不论何时，只要你高兴就可以来见我。</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623081" y="1398962"/>
            <a:ext cx="388829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No matter what/Whatever you say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4" name="矩形 3"/>
          <p:cNvSpPr/>
          <p:nvPr/>
        </p:nvSpPr>
        <p:spPr>
          <a:xfrm>
            <a:off x="2365002" y="2324386"/>
            <a:ext cx="119325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whenever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pic>
        <p:nvPicPr>
          <p:cNvPr id="7" name="返回">
            <a:hlinkClick r:id="rId2" action="ppaction://hlinksldjump"/>
          </p:cNvPr>
          <p:cNvPicPr>
            <a:picLocks noChangeAspect="1"/>
          </p:cNvPicPr>
          <p:nvPr/>
        </p:nvPicPr>
        <p:blipFill>
          <a:blip r:embed="rId3" cstate="email"/>
          <a:stretch>
            <a:fillRect/>
          </a:stretch>
        </p:blipFill>
        <p:spPr>
          <a:xfrm>
            <a:off x="8520132" y="4515516"/>
            <a:ext cx="534949" cy="5347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椭圆 7"/>
          <p:cNvSpPr/>
          <p:nvPr/>
        </p:nvSpPr>
        <p:spPr>
          <a:xfrm>
            <a:off x="4037304" y="1220462"/>
            <a:ext cx="1069392" cy="1069005"/>
          </a:xfrm>
          <a:prstGeom prst="ellipse">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solidFill>
                <a:srgbClr val="9BBD59"/>
              </a:solidFill>
            </a:endParaRPr>
          </a:p>
        </p:txBody>
      </p:sp>
      <p:sp>
        <p:nvSpPr>
          <p:cNvPr id="9" name="文本框 4"/>
          <p:cNvSpPr txBox="1"/>
          <p:nvPr/>
        </p:nvSpPr>
        <p:spPr>
          <a:xfrm>
            <a:off x="4037304" y="1517271"/>
            <a:ext cx="1069392" cy="623103"/>
          </a:xfrm>
          <a:prstGeom prst="rect">
            <a:avLst/>
          </a:prstGeom>
          <a:noFill/>
        </p:spPr>
        <p:txBody>
          <a:bodyPr wrap="square" lIns="68571" tIns="34285" rIns="68571" bIns="34285"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PART</a:t>
            </a:r>
          </a:p>
          <a:p>
            <a:pPr algn="ctr"/>
            <a:r>
              <a:rPr lang="en-US" altLang="zh-CN" dirty="0" smtClean="0">
                <a:solidFill>
                  <a:schemeClr val="bg1"/>
                </a:solidFill>
                <a:latin typeface="Arial" panose="020B0604020202020204" pitchFamily="34" charset="0"/>
              </a:rPr>
              <a:t> 3</a:t>
            </a:r>
            <a:endParaRPr lang="en-US" altLang="zh-CN" dirty="0">
              <a:solidFill>
                <a:schemeClr val="bg1"/>
              </a:solidFill>
              <a:latin typeface="Arial" panose="020B0604020202020204" pitchFamily="34" charset="0"/>
            </a:endParaRPr>
          </a:p>
        </p:txBody>
      </p:sp>
      <p:sp>
        <p:nvSpPr>
          <p:cNvPr id="11" name="圆角矩形 10"/>
          <p:cNvSpPr/>
          <p:nvPr/>
        </p:nvSpPr>
        <p:spPr>
          <a:xfrm>
            <a:off x="2627531" y="2722704"/>
            <a:ext cx="3942951" cy="485941"/>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kumimoji="1" lang="zh-CN" altLang="en-US"/>
          </a:p>
        </p:txBody>
      </p:sp>
      <p:sp>
        <p:nvSpPr>
          <p:cNvPr id="17" name="文本框 5"/>
          <p:cNvSpPr txBox="1"/>
          <p:nvPr/>
        </p:nvSpPr>
        <p:spPr>
          <a:xfrm>
            <a:off x="3032628" y="2787724"/>
            <a:ext cx="3132756" cy="392324"/>
          </a:xfrm>
          <a:prstGeom prst="rect">
            <a:avLst/>
          </a:prstGeom>
          <a:noFill/>
        </p:spPr>
        <p:txBody>
          <a:bodyPr wrap="square" lIns="68571" tIns="34285" rIns="68571" bIns="34285" rtlCol="0">
            <a:spAutoFit/>
          </a:bodyPr>
          <a:lstStyle/>
          <a:p>
            <a:pPr algn="ctr"/>
            <a:r>
              <a:rPr lang="zh-CN" altLang="en-US" sz="2100" b="1" spc="150" dirty="0">
                <a:solidFill>
                  <a:schemeClr val="bg1"/>
                </a:solidFill>
                <a:ea typeface="微软雅黑" panose="020B0503020204020204" pitchFamily="34" charset="-122"/>
              </a:rPr>
              <a:t>达标检测</a:t>
            </a:r>
          </a:p>
        </p:txBody>
      </p:sp>
      <p:sp>
        <p:nvSpPr>
          <p:cNvPr id="18" name="矩形 17"/>
          <p:cNvSpPr/>
          <p:nvPr/>
        </p:nvSpPr>
        <p:spPr>
          <a:xfrm flipH="1">
            <a:off x="9024207"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19" name="矩形 18"/>
          <p:cNvSpPr/>
          <p:nvPr/>
        </p:nvSpPr>
        <p:spPr>
          <a:xfrm flipH="1">
            <a:off x="0" y="1319741"/>
            <a:ext cx="136225" cy="2504019"/>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p>
        </p:txBody>
      </p:sp>
      <p:sp>
        <p:nvSpPr>
          <p:cNvPr id="20" name="文本框 6"/>
          <p:cNvSpPr txBox="1"/>
          <p:nvPr/>
        </p:nvSpPr>
        <p:spPr>
          <a:xfrm>
            <a:off x="2789570" y="3327659"/>
            <a:ext cx="3618873" cy="284683"/>
          </a:xfrm>
          <a:prstGeom prst="rect">
            <a:avLst/>
          </a:prstGeom>
          <a:noFill/>
        </p:spPr>
        <p:txBody>
          <a:bodyPr wrap="square" lIns="68571" tIns="34285" rIns="68571" bIns="34285" rtlCol="0">
            <a:spAutoFit/>
          </a:bodyPr>
          <a:lstStyle/>
          <a:p>
            <a:pPr algn="ctr"/>
            <a:r>
              <a:rPr lang="zh-CN" altLang="en-US" sz="1400" kern="100" dirty="0">
                <a:solidFill>
                  <a:schemeClr val="tx1">
                    <a:lumMod val="50000"/>
                    <a:lumOff val="50000"/>
                  </a:schemeClr>
                </a:solidFill>
                <a:latin typeface="+mj-ea"/>
                <a:ea typeface="+mj-ea"/>
                <a:cs typeface="Courier New" panose="02070309020205020404"/>
              </a:rPr>
              <a:t>当堂检测  基础达标演练</a:t>
            </a:r>
            <a:endParaRPr lang="zh-CN" altLang="zh-CN" sz="1400" kern="100" dirty="0">
              <a:solidFill>
                <a:schemeClr val="tx1">
                  <a:lumMod val="50000"/>
                  <a:lumOff val="50000"/>
                </a:schemeClr>
              </a:solidFill>
              <a:latin typeface="+mj-ea"/>
              <a:ea typeface="+mj-ea"/>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08232" y="846130"/>
            <a:ext cx="8935768" cy="3762558"/>
          </a:xfrm>
          <a:prstGeom prst="rect">
            <a:avLst/>
          </a:prstGeom>
        </p:spPr>
        <p:txBody>
          <a:bodyPr wrap="square"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1.The talk may be held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your convenience.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2.There is no doubt that the plants benefit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rain.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3.When the lost boy saw the smoke rising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distance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became excited immediately.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4.Do you think cloning may be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(benefit) to humans?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5.The old man is trying his best to make his books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(access) to children.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6.Candidates must go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 process of selection.</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hard he may try</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couldn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open the door.</a:t>
            </a:r>
          </a:p>
        </p:txBody>
      </p:sp>
      <p:sp>
        <p:nvSpPr>
          <p:cNvPr id="14" name="圆角矩形 13"/>
          <p:cNvSpPr/>
          <p:nvPr/>
        </p:nvSpPr>
        <p:spPr>
          <a:xfrm>
            <a:off x="3513712" y="276028"/>
            <a:ext cx="2116576"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Ⅰ.</a:t>
            </a:r>
            <a:r>
              <a:rPr lang="zh-CN"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单句语法填空</a:t>
            </a:r>
            <a:endPar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endParaRPr>
          </a:p>
        </p:txBody>
      </p:sp>
      <p:sp>
        <p:nvSpPr>
          <p:cNvPr id="2" name="矩形 1"/>
          <p:cNvSpPr/>
          <p:nvPr/>
        </p:nvSpPr>
        <p:spPr>
          <a:xfrm>
            <a:off x="2782032" y="936877"/>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4772978" y="1385067"/>
            <a:ext cx="67407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from</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4929436" y="1826761"/>
            <a:ext cx="35168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3559925" y="2695892"/>
            <a:ext cx="119005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beneficial</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5630288" y="3134288"/>
            <a:ext cx="120447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accessible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2630505" y="3583101"/>
            <a:ext cx="10171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through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5" name="矩形 14"/>
          <p:cNvSpPr/>
          <p:nvPr/>
        </p:nvSpPr>
        <p:spPr>
          <a:xfrm>
            <a:off x="467009" y="4037109"/>
            <a:ext cx="112112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However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9" grpId="0"/>
      <p:bldP spid="12" grpId="0"/>
      <p:bldP spid="13" grpId="0"/>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64594" y="702440"/>
            <a:ext cx="8814811" cy="191589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8.It is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heavy a suitcase that I can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carry it upstairs.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9.You can look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the word you don</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 know in the dictionary I gave you yesterday.</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000" b="1" kern="100" dirty="0">
                <a:latin typeface="Times New Roman" panose="02020603050405020304" pitchFamily="18" charset="0"/>
                <a:ea typeface="华文细黑" panose="02010600040101010101" pitchFamily="2" charset="-122"/>
              </a:rPr>
              <a:t>10.We were </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(inspire) by what you said at the meeting.</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899114" y="784433"/>
            <a:ext cx="3661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so</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1994002" y="1196043"/>
            <a:ext cx="4238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up</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1547270" y="2100742"/>
            <a:ext cx="102994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inspired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828279"/>
            <a:ext cx="8641125" cy="3300894"/>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you should do more outdoor exercise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which can contribute to you keeping up a good state of mind.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如果你方便的话，你应该多进行户外运动，它有助于你保持良好的心态。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12.China has been pushing the reform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all its citizens.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中国一直在为了全体公民的利益而推行改革。</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13.The little boy was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what I said.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这个小男孩如此聪明以至于他能理解我说的话。</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圆角矩形 10"/>
          <p:cNvSpPr/>
          <p:nvPr/>
        </p:nvSpPr>
        <p:spPr>
          <a:xfrm>
            <a:off x="3713585" y="263742"/>
            <a:ext cx="1716829" cy="297963"/>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tabLst>
                <a:tab pos="1823085" algn="l"/>
              </a:tabLst>
            </a:pPr>
            <a:r>
              <a:rPr lang="en-US"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Ⅱ.</a:t>
            </a:r>
            <a:r>
              <a:rPr lang="zh-CN" altLang="zh-CN" b="1" kern="100" dirty="0">
                <a:solidFill>
                  <a:prstClr val="white"/>
                </a:solidFill>
                <a:latin typeface="宋体" panose="02010600030101010101" pitchFamily="2" charset="-122"/>
                <a:ea typeface="华文细黑" panose="02010600040101010101" pitchFamily="2" charset="-122"/>
                <a:cs typeface="Times New Roman" panose="02020603050405020304"/>
              </a:rPr>
              <a:t>完成句子</a:t>
            </a:r>
          </a:p>
        </p:txBody>
      </p:sp>
      <p:sp>
        <p:nvSpPr>
          <p:cNvPr id="3" name="矩形 2"/>
          <p:cNvSpPr/>
          <p:nvPr/>
        </p:nvSpPr>
        <p:spPr>
          <a:xfrm>
            <a:off x="590110" y="884057"/>
            <a:ext cx="287179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If it is convenient for you</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4517986" y="2228540"/>
            <a:ext cx="19612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for the benefit of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2519505" y="3107956"/>
            <a:ext cx="388489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so clever that he could understand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678053"/>
            <a:ext cx="8641125" cy="1915899"/>
          </a:xfrm>
          <a:prstGeom prst="rect">
            <a:avLst/>
          </a:prstGeom>
        </p:spPr>
        <p:txBody>
          <a:bodyPr lIns="68571" tIns="34285" rIns="68571" bIns="34285">
            <a:spAutoFit/>
          </a:bodyPr>
          <a:lstStyle/>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he will be punished.</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无论谁违背规则，都要受到惩罚。</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wash your hands.</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既然晚饭准备好了，你去洗手吧。</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pic>
        <p:nvPicPr>
          <p:cNvPr id="9" name="返回">
            <a:hlinkClick r:id="rId2" action="ppaction://hlinksldjump"/>
          </p:cNvPr>
          <p:cNvPicPr>
            <a:picLocks noChangeAspect="1"/>
          </p:cNvPicPr>
          <p:nvPr/>
        </p:nvPicPr>
        <p:blipFill>
          <a:blip r:embed="rId3" cstate="email"/>
          <a:stretch>
            <a:fillRect/>
          </a:stretch>
        </p:blipFill>
        <p:spPr>
          <a:xfrm>
            <a:off x="8470979" y="4520695"/>
            <a:ext cx="534949" cy="534756"/>
          </a:xfrm>
          <a:prstGeom prst="rect">
            <a:avLst/>
          </a:prstGeom>
        </p:spPr>
      </p:pic>
      <p:sp>
        <p:nvSpPr>
          <p:cNvPr id="3" name="矩形 2"/>
          <p:cNvSpPr/>
          <p:nvPr/>
        </p:nvSpPr>
        <p:spPr>
          <a:xfrm>
            <a:off x="737075" y="758574"/>
            <a:ext cx="464510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No matter who/Whoever breaks the rules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618169" y="1622250"/>
            <a:ext cx="36734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Now (that)/Since dinner is ready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2217" y="295409"/>
            <a:ext cx="8560825" cy="4708951"/>
          </a:xfrm>
          <a:prstGeom prst="rect">
            <a:avLst/>
          </a:prstGeom>
        </p:spPr>
        <p:txBody>
          <a:bodyPr wrap="square" lIns="91411" tIns="45705" rIns="91411" bIns="45705">
            <a:spAutoFit/>
          </a:bodyPr>
          <a:lstStyle/>
          <a:p>
            <a:pPr algn="just" defTabSz="2691130">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Ⅰ</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重点单词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引擎；发动机；火车头</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i</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聊天；闲聊</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身份；个性</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现金；金钱</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更新；向</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提供最新信息</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                   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更新；最新消息</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&amp; </a:t>
            </a: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i</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浏览；冲浪</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通道；</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使用、查阅、接近或面见的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机会</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进入；使用；获取</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97646" y="789965"/>
            <a:ext cx="85021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engine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597647" y="1284521"/>
            <a:ext cx="60816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chat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597646" y="1696330"/>
            <a:ext cx="97685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identity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597647" y="2169651"/>
            <a:ext cx="62258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cash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597647" y="2565016"/>
            <a:ext cx="89349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update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597647" y="3495410"/>
            <a:ext cx="57930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surf</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597646" y="3937830"/>
            <a:ext cx="80693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access</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2217" y="88049"/>
            <a:ext cx="8560825" cy="5170616"/>
          </a:xfrm>
          <a:prstGeom prst="rect">
            <a:avLst/>
          </a:prstGeom>
        </p:spPr>
        <p:txBody>
          <a:bodyPr wrap="square" lIns="91411" tIns="45705" rIns="91411" bIns="45705">
            <a:spAutoFit/>
          </a:bodyPr>
          <a:lstStyle/>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慈善；慈善机构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或组织</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艰难的；严厉的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会议；研讨会；正式会谈</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居民；</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美国的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住院医生</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                       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在某地</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居住的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方便的；近便的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方便；便利</a:t>
            </a:r>
            <a:r>
              <a:rPr lang="en-US" altLang="zh-CN" sz="2000" b="1" kern="100" baseline="30000" dirty="0">
                <a:latin typeface="宋体" panose="02010600030101010101" pitchFamily="2" charset="-122"/>
                <a:ea typeface="华文细黑" panose="02010600040101010101" pitchFamily="2" charset="-122"/>
                <a:cs typeface="Times New Roman" panose="02020603050405020304" pitchFamily="18" charset="0"/>
              </a:rPr>
              <a:t>①</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益处</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使受益</a:t>
            </a:r>
            <a:r>
              <a:rPr lang="zh-CN" altLang="zh-CN" sz="2000" b="1" kern="100" dirty="0">
                <a:latin typeface="宋体" panose="02010600030101010101" pitchFamily="2" charset="-122"/>
                <a:ea typeface="Times New Roman" panose="02020603050405020304" pitchFamily="18" charset="0"/>
                <a:cs typeface="Courier New" panose="02070309020205020404" pitchFamily="49" charset="0"/>
              </a:rPr>
              <a:t> </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i="1" kern="100" dirty="0">
                <a:latin typeface="Book Antiqua" panose="02040602050305030304" pitchFamily="18" charset="0"/>
                <a:ea typeface="华文细黑" panose="02010600040101010101" pitchFamily="2" charset="-122"/>
                <a:cs typeface="Times New Roman" panose="02020603050405020304" pitchFamily="18" charset="0"/>
              </a:rPr>
              <a:t>                    v</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i</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得益于</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有益的；有利的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75036" y="142043"/>
            <a:ext cx="92074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charity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589530" y="596594"/>
            <a:ext cx="76525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tough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737075" y="1051144"/>
            <a:ext cx="108765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province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697722" y="1511953"/>
            <a:ext cx="131527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conference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771944" y="1971486"/>
            <a:ext cx="10155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resident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687712" y="2860444"/>
            <a:ext cx="131989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convenient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873549" y="3290035"/>
            <a:ext cx="146256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convenience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0" name="矩形 9"/>
          <p:cNvSpPr/>
          <p:nvPr/>
        </p:nvSpPr>
        <p:spPr>
          <a:xfrm>
            <a:off x="737074" y="3733033"/>
            <a:ext cx="8918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benefit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899360" y="4611857"/>
            <a:ext cx="119005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beneficial</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linds(horizontal)">
                                      <p:cBhvr>
                                        <p:cTn id="40" dur="500"/>
                                        <p:tgtEl>
                                          <p:spTgt spid="1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linds(horizontal)">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2217" y="715303"/>
            <a:ext cx="8560825" cy="2400627"/>
          </a:xfrm>
          <a:prstGeom prst="rect">
            <a:avLst/>
          </a:prstGeom>
        </p:spPr>
        <p:txBody>
          <a:bodyPr wrap="square" lIns="91411" tIns="45705" rIns="91411" bIns="45705">
            <a:spAutoFit/>
          </a:bodyPr>
          <a:lstStyle/>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距离</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遥远的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鼓舞；激励；启发思考</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defTabSz="2691130">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品质优秀的；受</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影响的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defTabSz="2691130">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  →</a:t>
            </a:r>
            <a:r>
              <a:rPr lang="en-US" altLang="zh-CN" sz="2000" b="1" u="sng" kern="100" dirty="0">
                <a:latin typeface="Times New Roman" panose="02020603050405020304" pitchFamily="18" charset="0"/>
                <a:ea typeface="华文细黑" panose="02010600040101010101" pitchFamily="2" charset="-122"/>
              </a:rPr>
              <a:t>                 </a:t>
            </a:r>
            <a:r>
              <a:rPr lang="en-US" altLang="zh-CN" sz="2000" b="1" kern="100" dirty="0">
                <a:latin typeface="Times New Roman" panose="02020603050405020304" pitchFamily="18" charset="0"/>
                <a:ea typeface="华文细黑" panose="02010600040101010101" pitchFamily="2" charset="-122"/>
              </a:rPr>
              <a:t>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鼓舞人心的</a:t>
            </a:r>
            <a:r>
              <a:rPr lang="en-US" altLang="zh-CN" sz="2000" b="1" kern="100" baseline="30000" dirty="0">
                <a:latin typeface="宋体" panose="02010600030101010101" pitchFamily="2" charset="-122"/>
                <a:ea typeface="华文细黑" panose="02010600040101010101" pitchFamily="2" charset="-122"/>
                <a:cs typeface="Times New Roman" panose="02020603050405020304" pitchFamily="18" charset="0"/>
              </a:rPr>
              <a:t>②</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714463" y="821356"/>
            <a:ext cx="103456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distance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922979" y="1268372"/>
            <a:ext cx="89189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distant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744612" y="1675243"/>
            <a:ext cx="88727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inspire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922978" y="2093343"/>
            <a:ext cx="102994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inspired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892665" y="2560449"/>
            <a:ext cx="1119519"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inspiring</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81152" y="427045"/>
            <a:ext cx="8181697" cy="4247286"/>
          </a:xfrm>
          <a:prstGeom prst="rect">
            <a:avLst/>
          </a:prstGeom>
        </p:spPr>
        <p:txBody>
          <a:bodyPr wrap="square" lIns="91411" tIns="45705" rIns="91411" bIns="45705">
            <a:spAutoFit/>
          </a:bodyPr>
          <a:lstStyle/>
          <a:p>
            <a:pPr algn="just">
              <a:lnSpc>
                <a:spcPct val="150000"/>
              </a:lnSpc>
            </a:pPr>
            <a:r>
              <a:rPr lang="zh-CN" altLang="zh-CN" sz="2000" b="1" kern="100" dirty="0">
                <a:solidFill>
                  <a:srgbClr val="00B050"/>
                </a:solidFill>
                <a:latin typeface="Times New Roman" panose="02020603050405020304" pitchFamily="18" charset="0"/>
                <a:ea typeface="华文细黑" panose="02010600040101010101" pitchFamily="2" charset="-122"/>
                <a:cs typeface="Courier New" panose="02070309020205020404" pitchFamily="49" charset="0"/>
              </a:rPr>
              <a:t>掌握规律　巧记单词</a:t>
            </a: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①</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convenient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方便的；近便的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改为</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ce</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convenience</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n</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方便；便利</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important</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importance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distant</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distance</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different</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difference</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②</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inspire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cs typeface="Courier New" panose="02070309020205020404" pitchFamily="49" charset="0"/>
              </a:rPr>
              <a:t>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鼓舞；激励；启发思考　＋</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d</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inspired</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品质优秀的　</a:t>
            </a:r>
            <a:endParaRPr lang="en-US" altLang="zh-CN" sz="2000" b="1" kern="100" dirty="0">
              <a:latin typeface="Times New Roman" panose="02020603050405020304" pitchFamily="18" charset="0"/>
              <a:ea typeface="华文细黑" panose="02010600040101010101" pitchFamily="2" charset="-122"/>
              <a:cs typeface="Times New Roman" panose="02020603050405020304" pitchFamily="18"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ing</a:t>
            </a:r>
            <a:r>
              <a:rPr lang="en-US" altLang="zh-CN" sz="2000" b="1" kern="100" dirty="0" err="1">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err="1">
                <a:latin typeface="Times New Roman" panose="02020603050405020304" pitchFamily="18" charset="0"/>
                <a:ea typeface="华文细黑" panose="02010600040101010101" pitchFamily="2" charset="-122"/>
                <a:cs typeface="Courier New" panose="02070309020205020404" pitchFamily="49" charset="0"/>
              </a:rPr>
              <a:t>inspiring</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i="1" kern="100" dirty="0">
                <a:latin typeface="Times New Roman" panose="02020603050405020304" pitchFamily="18" charset="0"/>
                <a:ea typeface="华文细黑" panose="02010600040101010101" pitchFamily="2" charset="-122"/>
                <a:cs typeface="Courier New" panose="02070309020205020404" pitchFamily="49" charset="0"/>
              </a:rPr>
              <a:t>adj</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鼓舞人心的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如：</a:t>
            </a:r>
            <a:r>
              <a:rPr lang="en-US" altLang="zh-CN" sz="2000" b="1" kern="100" dirty="0">
                <a:latin typeface="Times New Roman" panose="02020603050405020304" pitchFamily="18" charset="0"/>
                <a:ea typeface="华文细黑" panose="02010600040101010101" pitchFamily="2" charset="-122"/>
              </a:rPr>
              <a:t>surprise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rPr>
              <a:t>t</a:t>
            </a:r>
            <a:r>
              <a:rPr lang="en-US" altLang="zh-CN" sz="2000" b="1" kern="100" dirty="0" err="1">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使吃惊</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surprised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感到吃惊的</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surprising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令人吃惊的</a:t>
            </a:r>
            <a:endParaRPr lang="en-US" altLang="zh-CN" sz="2000" b="1" kern="100" dirty="0">
              <a:latin typeface="Times New Roman" panose="02020603050405020304" pitchFamily="18" charset="0"/>
              <a:ea typeface="华文细黑" panose="02010600040101010101" pitchFamily="2" charset="-122"/>
            </a:endParaRPr>
          </a:p>
          <a:p>
            <a:pPr algn="dist">
              <a:lnSpc>
                <a:spcPct val="150000"/>
              </a:lnSpc>
            </a:pPr>
            <a:r>
              <a:rPr lang="en-US" altLang="zh-CN" sz="2000" b="1" kern="100" dirty="0">
                <a:latin typeface="Times New Roman" panose="02020603050405020304" pitchFamily="18" charset="0"/>
                <a:ea typeface="华文细黑" panose="02010600040101010101" pitchFamily="2" charset="-122"/>
              </a:rPr>
              <a:t>disappoint </a:t>
            </a:r>
            <a:r>
              <a:rPr lang="en-US" altLang="zh-CN" sz="2000" b="1" i="1" kern="100" dirty="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000" b="1" i="1" kern="100" dirty="0" err="1">
                <a:latin typeface="Times New Roman" panose="02020603050405020304" pitchFamily="18" charset="0"/>
                <a:ea typeface="华文细黑" panose="02010600040101010101" pitchFamily="2" charset="-122"/>
              </a:rPr>
              <a:t>t</a:t>
            </a:r>
            <a:r>
              <a:rPr lang="en-US" altLang="zh-CN" sz="2000" b="1" kern="100" dirty="0" err="1">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使失望</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disappointed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感到失望的</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rPr>
              <a:t>disappointing </a:t>
            </a:r>
            <a:r>
              <a:rPr lang="en-US" altLang="zh-CN" sz="2000" b="1" i="1" kern="100" dirty="0">
                <a:latin typeface="Times New Roman" panose="02020603050405020304" pitchFamily="18" charset="0"/>
                <a:ea typeface="华文细黑" panose="02010600040101010101" pitchFamily="2" charset="-122"/>
              </a:rPr>
              <a:t>adj</a:t>
            </a:r>
            <a:r>
              <a:rPr lang="en-US" altLang="zh-CN" sz="2000" b="1" kern="100" dirty="0">
                <a:latin typeface="Times New Roman" panose="02020603050405020304" pitchFamily="18" charset="0"/>
                <a:ea typeface="华文细黑" panose="02010600040101010101" pitchFamily="2" charset="-122"/>
              </a:rPr>
              <a:t>.</a:t>
            </a:r>
          </a:p>
          <a:p>
            <a:pPr>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令人失望的</a:t>
            </a:r>
            <a:endParaRPr lang="zh-CN" altLang="zh-CN" sz="2000" kern="100" dirty="0">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197" y="319058"/>
            <a:ext cx="8641605" cy="4832062"/>
          </a:xfrm>
          <a:prstGeom prst="rect">
            <a:avLst/>
          </a:prstGeom>
        </p:spPr>
        <p:txBody>
          <a:bodyPr wrap="square" lIns="91411" tIns="45705" rIns="91411" bIns="45705">
            <a:spAutoFit/>
          </a:bodyPr>
          <a:lstStyle/>
          <a:p>
            <a:pPr algn="just">
              <a:lnSpc>
                <a:spcPct val="14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Ⅱ</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核心短语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互联网上的</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搜索引擎</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仰望；查阅</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3.</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顺便说；顺便问</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4.</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身份证</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不再</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6.</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失业</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7.</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陪伴某人</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8.</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申请</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9.</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既然；由于</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tabLst>
                <a:tab pos="2690495" algn="l"/>
              </a:tabLst>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10.</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经历</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22546" y="774896"/>
            <a:ext cx="162145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search engine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522546" y="1165470"/>
            <a:ext cx="95761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look up</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522546" y="1582384"/>
            <a:ext cx="132149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by the way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6" name="矩形 5"/>
          <p:cNvSpPr/>
          <p:nvPr/>
        </p:nvSpPr>
        <p:spPr>
          <a:xfrm>
            <a:off x="522546" y="2011814"/>
            <a:ext cx="1539506"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identity card</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7" name="矩形 6"/>
          <p:cNvSpPr/>
          <p:nvPr/>
        </p:nvSpPr>
        <p:spPr>
          <a:xfrm>
            <a:off x="522546" y="2433546"/>
            <a:ext cx="117081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no longer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1" name="矩形 10"/>
          <p:cNvSpPr/>
          <p:nvPr/>
        </p:nvSpPr>
        <p:spPr>
          <a:xfrm>
            <a:off x="522546" y="2888153"/>
            <a:ext cx="1406457"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out of work</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2" name="矩形 11"/>
          <p:cNvSpPr/>
          <p:nvPr/>
        </p:nvSpPr>
        <p:spPr>
          <a:xfrm>
            <a:off x="522546" y="3275293"/>
            <a:ext cx="208292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keep sb. company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3" name="矩形 12"/>
          <p:cNvSpPr/>
          <p:nvPr/>
        </p:nvSpPr>
        <p:spPr>
          <a:xfrm>
            <a:off x="522546" y="3675396"/>
            <a:ext cx="1141961"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apply for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4" name="矩形 13"/>
          <p:cNvSpPr/>
          <p:nvPr/>
        </p:nvSpPr>
        <p:spPr>
          <a:xfrm>
            <a:off x="522546" y="4107344"/>
            <a:ext cx="1100283"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now that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16" name="矩形 15"/>
          <p:cNvSpPr/>
          <p:nvPr/>
        </p:nvSpPr>
        <p:spPr>
          <a:xfrm>
            <a:off x="666836" y="4485299"/>
            <a:ext cx="1337720"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go through</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linds(horizontal)">
                                      <p:cBhvr>
                                        <p:cTn id="5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11" grpId="0"/>
      <p:bldP spid="12" grpId="0"/>
      <p:bldP spid="13" grpId="0"/>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437" y="445116"/>
            <a:ext cx="8892563" cy="4247286"/>
          </a:xfrm>
          <a:prstGeom prst="rect">
            <a:avLst/>
          </a:prstGeom>
        </p:spPr>
        <p:txBody>
          <a:bodyPr wrap="square" lIns="91411" tIns="45705" rIns="91411" bIns="45705">
            <a:spAutoFit/>
          </a:bodyPr>
          <a:lstStyle/>
          <a:p>
            <a:pPr algn="just">
              <a:lnSpc>
                <a:spcPct val="150000"/>
              </a:lnSpc>
            </a:pPr>
            <a:r>
              <a:rPr lang="en-US" altLang="zh-CN" sz="2000" b="1" kern="100" dirty="0">
                <a:solidFill>
                  <a:srgbClr val="0000FF"/>
                </a:solidFill>
                <a:latin typeface="宋体" panose="02010600030101010101" pitchFamily="2" charset="-122"/>
                <a:ea typeface="华文细黑" panose="02010600040101010101" pitchFamily="2" charset="-122"/>
                <a:cs typeface="Times New Roman" panose="02020603050405020304" pitchFamily="18" charset="0"/>
              </a:rPr>
              <a:t>Ⅲ</a:t>
            </a:r>
            <a:r>
              <a:rPr lang="en-US" altLang="zh-CN" sz="2000" b="1" kern="100" dirty="0">
                <a:solidFill>
                  <a:srgbClr val="0000FF"/>
                </a:solidFill>
                <a:latin typeface="Times New Roman" panose="02020603050405020304" pitchFamily="18" charset="0"/>
                <a:ea typeface="华文细黑" panose="02010600040101010101" pitchFamily="2" charset="-122"/>
                <a:cs typeface="Courier New" panose="02070309020205020404" pitchFamily="49" charset="0"/>
              </a:rPr>
              <a:t>.</a:t>
            </a:r>
            <a:r>
              <a:rPr lang="zh-CN" altLang="zh-CN" sz="2000" b="1" kern="100" dirty="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经典句式</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1.</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现在分词作定语</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There are countless articles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____________________________________________</a:t>
            </a:r>
          </a:p>
          <a:p>
            <a:pPr algn="just">
              <a:lnSpc>
                <a:spcPct val="150000"/>
              </a:lnSpc>
            </a:pP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有不计其数的文章告诉我们互联网如何使我们的生活更方便。</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2.</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find</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＋宾语＋宾补</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和</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with</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＋名词＋</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to do</a:t>
            </a:r>
            <a:r>
              <a:rPr lang="en-US" altLang="zh-CN" sz="2000" b="1" kern="100" dirty="0">
                <a:latin typeface="宋体" panose="02010600030101010101" pitchFamily="2" charset="-122"/>
                <a:ea typeface="华文细黑" panose="02010600040101010101" pitchFamily="2" charset="-122"/>
                <a:cs typeface="Times New Roman" panose="02020603050405020304" pitchFamily="18" charset="0"/>
              </a:rPr>
              <a:t>”</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结构</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age 50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she </a:t>
            </a: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 and stuck at home </a:t>
            </a:r>
            <a:r>
              <a:rPr lang="en-US" altLang="zh-CN" sz="2000" kern="100" dirty="0">
                <a:latin typeface="Times New Roman" panose="02020603050405020304" pitchFamily="18" charset="0"/>
                <a:ea typeface="华文细黑" panose="02010600040101010101" pitchFamily="2" charset="-122"/>
                <a:cs typeface="Courier New" panose="02070309020205020404" pitchFamily="49" charset="0"/>
              </a:rPr>
              <a:t>_______________</a:t>
            </a:r>
          </a:p>
          <a:p>
            <a:pPr algn="just">
              <a:lnSpc>
                <a:spcPct val="150000"/>
              </a:lnSpc>
            </a:pPr>
            <a:r>
              <a:rPr lang="en-US" altLang="zh-CN" sz="2000" b="1" u="sng" kern="100" dirty="0">
                <a:latin typeface="Times New Roman" panose="02020603050405020304" pitchFamily="18" charset="0"/>
                <a:ea typeface="华文细黑" panose="02010600040101010101" pitchFamily="2" charset="-122"/>
                <a:cs typeface="Courier New" panose="02070309020205020404" pitchFamily="49" charset="0"/>
              </a:rPr>
              <a:t>                                                        </a:t>
            </a: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dirty="0">
                <a:latin typeface="Times New Roman" panose="02020603050405020304" pitchFamily="18" charset="0"/>
                <a:ea typeface="华文细黑" panose="02010600040101010101" pitchFamily="2" charset="-122"/>
                <a:cs typeface="Courier New" panose="02070309020205020404" pitchFamily="49" charset="0"/>
              </a:rPr>
              <a:t>50</a:t>
            </a:r>
            <a:r>
              <a:rPr lang="zh-CN" altLang="zh-CN" sz="2000" b="1" kern="100" dirty="0">
                <a:latin typeface="Times New Roman" panose="02020603050405020304" pitchFamily="18" charset="0"/>
                <a:ea typeface="华文细黑" panose="02010600040101010101" pitchFamily="2" charset="-122"/>
                <a:cs typeface="Times New Roman" panose="02020603050405020304" pitchFamily="18" charset="0"/>
              </a:rPr>
              <a:t>岁时，她发觉自己失业了，困在家里，只有电脑相伴。</a:t>
            </a:r>
            <a:endParaRPr lang="zh-CN" altLang="zh-CN" sz="8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243404" y="1421565"/>
            <a:ext cx="5728538"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telling us how the Internet has made our lives more</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3" name="矩形 2"/>
          <p:cNvSpPr/>
          <p:nvPr/>
        </p:nvSpPr>
        <p:spPr>
          <a:xfrm>
            <a:off x="304971" y="1847152"/>
            <a:ext cx="1384015"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 convenient</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5" name="矩形 4"/>
          <p:cNvSpPr/>
          <p:nvPr/>
        </p:nvSpPr>
        <p:spPr>
          <a:xfrm>
            <a:off x="1994520" y="3186567"/>
            <a:ext cx="291488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found herself out of work</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8" name="矩形 7"/>
          <p:cNvSpPr/>
          <p:nvPr/>
        </p:nvSpPr>
        <p:spPr>
          <a:xfrm>
            <a:off x="7002586" y="3186567"/>
            <a:ext cx="1590802"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with only her</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
        <p:nvSpPr>
          <p:cNvPr id="9" name="矩形 8"/>
          <p:cNvSpPr/>
          <p:nvPr/>
        </p:nvSpPr>
        <p:spPr>
          <a:xfrm>
            <a:off x="375232" y="3612695"/>
            <a:ext cx="3532424" cy="377016"/>
          </a:xfrm>
          <a:prstGeom prst="rect">
            <a:avLst/>
          </a:prstGeom>
        </p:spPr>
        <p:txBody>
          <a:bodyPr wrap="none" lIns="68571" tIns="34285" rIns="68571" bIns="34285">
            <a:spAutoFit/>
          </a:bodyPr>
          <a:lstStyle/>
          <a:p>
            <a:r>
              <a:rPr lang="en-US" altLang="zh-CN" sz="2000" b="1" kern="100" dirty="0">
                <a:solidFill>
                  <a:srgbClr val="DB4313"/>
                </a:solidFill>
                <a:latin typeface="Times New Roman" panose="02020603050405020304"/>
                <a:ea typeface="华文细黑" panose="02010600040101010101" pitchFamily="2" charset="-122"/>
                <a:cs typeface="Courier New" panose="02070309020205020404"/>
              </a:rPr>
              <a:t>computer to keep her company</a:t>
            </a:r>
            <a:endParaRPr lang="zh-CN" altLang="en-US" sz="2000" b="1" kern="100" dirty="0">
              <a:solidFill>
                <a:srgbClr val="DB4313"/>
              </a:solidFill>
              <a:latin typeface="Times New Roman" panose="02020603050405020304"/>
              <a:ea typeface="华文细黑" panose="02010600040101010101" pitchFamily="2" charset="-122"/>
              <a:cs typeface="Courier New" panose="02070309020205020404"/>
            </a:endParaRPr>
          </a:p>
        </p:txBody>
      </p:sp>
    </p:spTree>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8" grpId="0"/>
      <p:bldP spid="9"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2335</Words>
  <Application>Microsoft Office PowerPoint</Application>
  <PresentationFormat>全屏显示(16:9)</PresentationFormat>
  <Paragraphs>351</Paragraphs>
  <Slides>39</Slides>
  <Notes>5</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39</vt:i4>
      </vt:variant>
    </vt:vector>
  </HeadingPairs>
  <TitlesOfParts>
    <vt:vector size="56" baseType="lpstr">
      <vt:lpstr>GBK_S</vt:lpstr>
      <vt:lpstr>IPAPANNEW</vt:lpstr>
      <vt:lpstr>ZBFH</vt:lpstr>
      <vt:lpstr>方正隶变简体</vt:lpstr>
      <vt:lpstr>黑体</vt:lpstr>
      <vt:lpstr>华文细黑</vt:lpstr>
      <vt:lpstr>楷体_GB2312</vt:lpstr>
      <vt:lpstr>宋体</vt:lpstr>
      <vt:lpstr>微软雅黑</vt:lpstr>
      <vt:lpstr>Arial</vt:lpstr>
      <vt:lpstr>Arial Black</vt:lpstr>
      <vt:lpstr>Book Antiqua</vt:lpstr>
      <vt:lpstr>Calibri</vt:lpstr>
      <vt:lpstr>Courier New</vt:lpstr>
      <vt:lpstr>Symbol</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2014-11-27T01:03:00Z</dcterms:created>
  <dcterms:modified xsi:type="dcterms:W3CDTF">2023-01-16T14:58:56Z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KSORubyTemplateID">
    <vt:lpwstr>21</vt:lpwstr>
  </property>
  <property fmtid="{D5CDD505-2E9C-101B-9397-08002B2CF9AE}" pid="4" name="ICV">
    <vt:lpwstr>A62CAB42B0B448D588E35EF580CA4352</vt:lpwstr>
  </property>
  <property fmtid="{A09F084E-AD41-489F-8076-AA5BE3082BCA}" pid="100">
    <vt:ui4>5</vt:ui4>
  </property>
  <property fmtid="{64440492-4C8B-11D1-8B70-080036B11A03}" pid="11">
    <vt:lpwstr>www.2ppt.com-爱PPT提供资源下载</vt:lpwstr>
  </property>
</Properties>
</file>