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3" r:id="rId2"/>
    <p:sldId id="259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299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00"/>
    <a:srgbClr val="008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317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页眉占位符 3686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867" name="日期占位符 3686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868" name="页脚占位符 3686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869" name="灯片编号占位符 3686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fld id="{67BEBA6B-673D-4B3E-8450-BDADD55C50C5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FBD70-CBC0-47DD-8FD3-F1F1E08E1DD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F9432-99E9-46E8-AA21-E76F517B0E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F9432-99E9-46E8-AA21-E76F517B0E8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2147" y="0"/>
            <a:ext cx="91761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-1922462" y="17491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153515ED-9AD0-47A6-8148-867A3C0C6CEB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EE972278-14CC-4829-9E6D-A8B0B911E8EC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25439"/>
            <a:ext cx="2057400" cy="58007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25439"/>
            <a:ext cx="6019800" cy="580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7F47060F-9B94-4639-B38E-CEA668F04F0C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表占位符 2"/>
          <p:cNvSpPr>
            <a:spLocks noGrp="1"/>
          </p:cNvSpPr>
          <p:nvPr>
            <p:ph type="chart" idx="1" hasCustomPrompt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zh-CN" altLang="en-US" noProof="0" smtClean="0"/>
              <a:t>单击图标添加图表</a:t>
            </a:r>
            <a:endParaRPr lang="zh-CN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7F47060F-9B94-4639-B38E-CEA668F04F0C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9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8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6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8C937AB-5291-48FC-9075-9F29944D13C7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7060F-9B94-4639-B38E-CEA668F04F0C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1B60274B-6416-4D53-9947-04AA116ED37F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FBDB4207-2E85-48A7-BDD4-758B96CC691C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6876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221089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021388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D23D9EA9-636F-4279-8DF6-2F284990CA8A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21388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76988" y="5992813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0673E385-2D40-49C2-962B-EB5B7ECA9288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81EE9D84-97BD-455C-971C-8F5123232502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5DFD80E0-A607-49B5-9309-5D6103302FE1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6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6959054A-2C13-41A6-9933-9DD7D2F612D5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A50411F2-F275-4D32-A547-0BCE920420AB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FC3F9BF8-DF15-4D34-A9E9-3B7EE4F1F0F8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4D96742A-482A-4F65-81DE-FB1D83BF7E74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FD9F95F9-E901-4409-847E-042A8B84277D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7D81A798-A881-4516-A80E-413B6826BDAD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AF519D59-917B-4BC3-A2A7-FF405A169D08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2C399E37-D20E-4E6F-99A2-C34E05E5CBE0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6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C12A5A56-5D8C-4E99-B6B8-E7F0A9BEBA90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2321559A-8C9C-492F-A272-D630481F70FD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hyperlink" Target="Lesson%2022-Unit%20Review.doc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917575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5123" name="文本占位符 5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2030414"/>
            <a:ext cx="78867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 1048">
            <a:hlinkClick r:id="rId16" action="ppaction://hlinkfile"/>
          </p:cNvPr>
          <p:cNvSpPr txBox="1">
            <a:spLocks noChangeArrowheads="1"/>
          </p:cNvSpPr>
          <p:nvPr userDrawn="1"/>
        </p:nvSpPr>
        <p:spPr bwMode="auto">
          <a:xfrm>
            <a:off x="6049963" y="207963"/>
            <a:ext cx="1717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阶梯培优计划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just" rtl="0" eaLnBrk="1" fontAlgn="base" hangingPunct="1">
        <a:lnSpc>
          <a:spcPct val="15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文本框 9220"/>
          <p:cNvSpPr txBox="1">
            <a:spLocks noChangeArrowheads="1"/>
          </p:cNvSpPr>
          <p:nvPr/>
        </p:nvSpPr>
        <p:spPr bwMode="auto">
          <a:xfrm>
            <a:off x="0" y="1085850"/>
            <a:ext cx="9144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UNIT 4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Food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and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Restaurants</a:t>
            </a:r>
            <a:endParaRPr lang="en-US" altLang="zh-CN" sz="48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4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Lesson 22 In </a:t>
            </a: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Restaurant</a:t>
            </a:r>
          </a:p>
        </p:txBody>
      </p:sp>
      <p:sp>
        <p:nvSpPr>
          <p:cNvPr id="3" name="矩形 2"/>
          <p:cNvSpPr/>
          <p:nvPr/>
        </p:nvSpPr>
        <p:spPr>
          <a:xfrm>
            <a:off x="2924754" y="542097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矩形 78851"/>
          <p:cNvSpPr>
            <a:spLocks noChangeArrowheads="1"/>
          </p:cNvSpPr>
          <p:nvPr/>
        </p:nvSpPr>
        <p:spPr bwMode="auto">
          <a:xfrm>
            <a:off x="200025" y="1027113"/>
            <a:ext cx="8566150" cy="428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2800" b="1" dirty="0">
                <a:latin typeface="Times New Roman" panose="02020603050405020304" pitchFamily="18" charset="0"/>
              </a:rPr>
              <a:t>  Work in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pairs.What</a:t>
            </a:r>
            <a:r>
              <a:rPr lang="en-US" altLang="zh-CN" sz="2800" b="1" dirty="0">
                <a:latin typeface="Times New Roman" panose="02020603050405020304" pitchFamily="18" charset="0"/>
              </a:rPr>
              <a:t> would you like to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order?Look</a:t>
            </a:r>
            <a:r>
              <a:rPr lang="en-US" altLang="zh-CN" sz="2800" b="1" dirty="0">
                <a:latin typeface="Times New Roman" panose="02020603050405020304" pitchFamily="18" charset="0"/>
              </a:rPr>
              <a:t> at the menu in this lesson and make up a dialogue.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Example: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A:What would you like?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B:I'd like…How much…?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A:…yuan.</a:t>
            </a: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3925" y="733425"/>
            <a:ext cx="46355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矩形 69667"/>
          <p:cNvSpPr>
            <a:spLocks noChangeArrowheads="1"/>
          </p:cNvSpPr>
          <p:nvPr/>
        </p:nvSpPr>
        <p:spPr bwMode="auto">
          <a:xfrm>
            <a:off x="252413" y="1395413"/>
            <a:ext cx="8358187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   </a:t>
            </a:r>
            <a:r>
              <a:rPr lang="en-US" altLang="zh-CN" sz="2800" b="1" dirty="0">
                <a:latin typeface="Times New Roman" panose="02020603050405020304" pitchFamily="18" charset="0"/>
              </a:rPr>
              <a:t>Are you ready to order?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你们准备好点餐了吗？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P56)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    be ready to do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sth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“</a:t>
            </a:r>
            <a:r>
              <a:rPr lang="en-US" altLang="zh-CN" sz="2800" b="1" dirty="0">
                <a:latin typeface="Times New Roman" panose="02020603050405020304" pitchFamily="18" charset="0"/>
              </a:rPr>
              <a:t>Are you ready to order?”</a:t>
            </a:r>
            <a:r>
              <a:rPr lang="zh-CN" altLang="en-US" sz="2800" b="1" dirty="0">
                <a:latin typeface="Times New Roman" panose="02020603050405020304" pitchFamily="18" charset="0"/>
              </a:rPr>
              <a:t>是餐馆的服务员经常用的交际用语，其肯定回答通常是“</a:t>
            </a:r>
            <a:r>
              <a:rPr lang="en-US" altLang="zh-CN" sz="2800" b="1" dirty="0">
                <a:latin typeface="Times New Roman" panose="02020603050405020304" pitchFamily="18" charset="0"/>
              </a:rPr>
              <a:t>Yes</a:t>
            </a:r>
            <a:r>
              <a:rPr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lang="en-US" altLang="zh-CN" sz="2800" b="1" dirty="0">
                <a:latin typeface="Times New Roman" panose="02020603050405020304" pitchFamily="18" charset="0"/>
              </a:rPr>
              <a:t>please.”</a:t>
            </a:r>
            <a:r>
              <a:rPr lang="zh-CN" altLang="en-US" sz="2800" b="1" dirty="0">
                <a:latin typeface="Times New Roman" panose="02020603050405020304" pitchFamily="18" charset="0"/>
              </a:rPr>
              <a:t>。其中</a:t>
            </a:r>
            <a:r>
              <a:rPr lang="en-US" altLang="zh-CN" sz="2800" b="1" dirty="0">
                <a:latin typeface="Times New Roman" panose="02020603050405020304" pitchFamily="18" charset="0"/>
              </a:rPr>
              <a:t>ready</a:t>
            </a:r>
            <a:r>
              <a:rPr lang="zh-CN" altLang="en-US" sz="2800" b="1" dirty="0">
                <a:latin typeface="Times New Roman" panose="02020603050405020304" pitchFamily="18" charset="0"/>
              </a:rPr>
              <a:t>是形容词，意为“准备好的”，常用短语</a:t>
            </a:r>
            <a:r>
              <a:rPr lang="en-US" altLang="zh-CN" sz="2800" b="1" dirty="0">
                <a:latin typeface="Times New Roman" panose="02020603050405020304" pitchFamily="18" charset="0"/>
              </a:rPr>
              <a:t>be ready to do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sth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  <a:r>
              <a:rPr lang="zh-CN" altLang="en-US" sz="2800" b="1" dirty="0">
                <a:latin typeface="Times New Roman" panose="02020603050405020304" pitchFamily="18" charset="0"/>
              </a:rPr>
              <a:t>意为“准备好做某事”，</a:t>
            </a:r>
            <a:r>
              <a:rPr lang="en-US" altLang="zh-CN" sz="2800" b="1" dirty="0">
                <a:latin typeface="Times New Roman" panose="02020603050405020304" pitchFamily="18" charset="0"/>
              </a:rPr>
              <a:t>be ready for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sth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  <a:r>
              <a:rPr lang="zh-CN" altLang="en-US" sz="2800" b="1" dirty="0">
                <a:latin typeface="Times New Roman" panose="02020603050405020304" pitchFamily="18" charset="0"/>
              </a:rPr>
              <a:t>意为“为某事做好准备”。</a:t>
            </a:r>
          </a:p>
        </p:txBody>
      </p:sp>
      <p:pic>
        <p:nvPicPr>
          <p:cNvPr id="13315" name="图片 69668" descr="point标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8463" y="2733675"/>
            <a:ext cx="149701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2013" y="1589088"/>
            <a:ext cx="304800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81923"/>
          <p:cNvSpPr>
            <a:spLocks noChangeArrowheads="1"/>
          </p:cNvSpPr>
          <p:nvPr/>
        </p:nvSpPr>
        <p:spPr bwMode="auto">
          <a:xfrm>
            <a:off x="190500" y="850900"/>
            <a:ext cx="849630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Are you ready to help Li Hong?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你准备好帮助李红了吗？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You should be ready for the meeting.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你应该为会议做好准备。</a:t>
            </a:r>
          </a:p>
        </p:txBody>
      </p:sp>
      <p:pic>
        <p:nvPicPr>
          <p:cNvPr id="14338" name="图片 8192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5600" y="2325688"/>
            <a:ext cx="323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图片 8192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9725" y="1122363"/>
            <a:ext cx="323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矩形 81926"/>
          <p:cNvSpPr>
            <a:spLocks noChangeArrowheads="1"/>
          </p:cNvSpPr>
          <p:nvPr/>
        </p:nvSpPr>
        <p:spPr bwMode="auto">
          <a:xfrm>
            <a:off x="234950" y="3497263"/>
            <a:ext cx="8364538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     order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order</a:t>
            </a:r>
            <a:r>
              <a:rPr lang="zh-CN" altLang="en-US" sz="2800" b="1" dirty="0">
                <a:latin typeface="Times New Roman" panose="02020603050405020304" pitchFamily="18" charset="0"/>
              </a:rPr>
              <a:t>在本句中作动词，意为“订购；点（菜）”。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What would you like to order?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你想点什么？</a:t>
            </a:r>
          </a:p>
        </p:txBody>
      </p:sp>
      <p:pic>
        <p:nvPicPr>
          <p:cNvPr id="14341" name="图片 81927" descr="point标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0838" y="3667125"/>
            <a:ext cx="147320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图片 8192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3075" y="4929188"/>
            <a:ext cx="323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8294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8438" y="852488"/>
            <a:ext cx="2093912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9" name="矩形 82948"/>
          <p:cNvSpPr>
            <a:spLocks noChangeArrowheads="1"/>
          </p:cNvSpPr>
          <p:nvPr/>
        </p:nvSpPr>
        <p:spPr bwMode="auto">
          <a:xfrm>
            <a:off x="323850" y="1878013"/>
            <a:ext cx="8389938" cy="428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(2016·</a:t>
            </a:r>
            <a:r>
              <a:rPr lang="zh-CN" altLang="en-US" sz="2800" b="1" dirty="0">
                <a:latin typeface="Times New Roman" panose="02020603050405020304" pitchFamily="18" charset="0"/>
              </a:rPr>
              <a:t>山东菏泽中考，</a:t>
            </a:r>
            <a:r>
              <a:rPr lang="en-US" altLang="zh-CN" sz="2800" b="1" dirty="0">
                <a:latin typeface="Times New Roman" panose="02020603050405020304" pitchFamily="18" charset="0"/>
              </a:rPr>
              <a:t>26)—Let's get Laurie a gift for his birthday.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—OK. Shall we  a book online for him?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 err="1">
                <a:latin typeface="Times New Roman" panose="02020603050405020304" pitchFamily="18" charset="0"/>
              </a:rPr>
              <a:t>A.Afford</a:t>
            </a:r>
            <a:r>
              <a:rPr lang="en-US" altLang="zh-CN" sz="2800" b="1" dirty="0">
                <a:latin typeface="Times New Roman" panose="02020603050405020304" pitchFamily="18" charset="0"/>
              </a:rPr>
              <a:t>                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B.order</a:t>
            </a:r>
            <a:r>
              <a:rPr lang="en-US" altLang="zh-CN" sz="2800" b="1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C.offer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【解析】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afford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意为“承受得起”；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order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意为“订购”；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offer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意为“提供”。由句意可知选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【答案】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83972"/>
          <p:cNvSpPr>
            <a:spLocks noChangeArrowheads="1"/>
          </p:cNvSpPr>
          <p:nvPr/>
        </p:nvSpPr>
        <p:spPr bwMode="auto">
          <a:xfrm>
            <a:off x="133350" y="879475"/>
            <a:ext cx="8594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  </a:t>
            </a:r>
            <a:r>
              <a:rPr lang="en-US" altLang="zh-CN" sz="2800" b="1" dirty="0">
                <a:latin typeface="Times New Roman" panose="02020603050405020304" pitchFamily="18" charset="0"/>
              </a:rPr>
              <a:t>How much are the noodles?</a:t>
            </a:r>
            <a:r>
              <a:rPr lang="zh-CN" altLang="en-US" sz="2800" b="1" dirty="0">
                <a:latin typeface="Times New Roman" panose="02020603050405020304" pitchFamily="18" charset="0"/>
              </a:rPr>
              <a:t>面条多少钱？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P56)</a:t>
            </a:r>
          </a:p>
        </p:txBody>
      </p:sp>
      <p:grpSp>
        <p:nvGrpSpPr>
          <p:cNvPr id="16386" name="组合 83976"/>
          <p:cNvGrpSpPr/>
          <p:nvPr/>
        </p:nvGrpSpPr>
        <p:grpSpPr bwMode="auto">
          <a:xfrm>
            <a:off x="0" y="1616075"/>
            <a:ext cx="6267450" cy="855663"/>
            <a:chOff x="0" y="1018"/>
            <a:chExt cx="3948" cy="539"/>
          </a:xfrm>
        </p:grpSpPr>
        <p:sp>
          <p:nvSpPr>
            <p:cNvPr id="16387" name="矩形 83971"/>
            <p:cNvSpPr>
              <a:spLocks noChangeArrowheads="1"/>
            </p:cNvSpPr>
            <p:nvPr/>
          </p:nvSpPr>
          <p:spPr bwMode="auto">
            <a:xfrm>
              <a:off x="0" y="1018"/>
              <a:ext cx="394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en-US" sz="28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【</a:t>
              </a:r>
              <a:r>
                <a:rPr lang="en-US" altLang="en-US" sz="2800" b="1" dirty="0" err="1">
                  <a:solidFill>
                    <a:srgbClr val="FF0066"/>
                  </a:solidFill>
                  <a:latin typeface="Times New Roman" panose="02020603050405020304" pitchFamily="18" charset="0"/>
                </a:rPr>
                <a:t>析句式</a:t>
              </a:r>
              <a:r>
                <a:rPr lang="en-US" altLang="en-US" sz="28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】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u="sng" dirty="0">
                  <a:latin typeface="Times New Roman" panose="02020603050405020304" pitchFamily="18" charset="0"/>
                </a:rPr>
                <a:t>How much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u="sng" dirty="0">
                  <a:latin typeface="Times New Roman" panose="02020603050405020304" pitchFamily="18" charset="0"/>
                </a:rPr>
                <a:t>are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u="sng" dirty="0">
                  <a:latin typeface="Times New Roman" panose="02020603050405020304" pitchFamily="18" charset="0"/>
                </a:rPr>
                <a:t>the noodles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?</a:t>
              </a:r>
              <a:endParaRPr lang="en-US" altLang="zh-CN" sz="28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6388" name="矩形 83973"/>
            <p:cNvSpPr>
              <a:spLocks noChangeArrowheads="1"/>
            </p:cNvSpPr>
            <p:nvPr/>
          </p:nvSpPr>
          <p:spPr bwMode="auto">
            <a:xfrm>
              <a:off x="1068" y="1269"/>
              <a:ext cx="127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en-US" sz="2400" b="1" dirty="0" err="1">
                  <a:latin typeface="Times New Roman" panose="02020603050405020304" pitchFamily="18" charset="0"/>
                </a:rPr>
                <a:t>特殊疑问词组</a:t>
              </a:r>
              <a:endParaRPr lang="en-US" altLang="zh-CN" sz="2400" b="1" dirty="0">
                <a:latin typeface="Times New Roman" panose="02020603050405020304" pitchFamily="18" charset="0"/>
              </a:endParaRPr>
            </a:p>
          </p:txBody>
        </p:sp>
        <p:pic>
          <p:nvPicPr>
            <p:cNvPr id="16389" name="图片 83974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392" y="1314"/>
              <a:ext cx="1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0" name="图片 83975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056" y="1310"/>
              <a:ext cx="23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91" name="矩形 83977"/>
          <p:cNvSpPr>
            <a:spLocks noChangeArrowheads="1"/>
          </p:cNvSpPr>
          <p:nvPr/>
        </p:nvSpPr>
        <p:spPr bwMode="auto">
          <a:xfrm>
            <a:off x="398463" y="2355850"/>
            <a:ext cx="5994400" cy="431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       how much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how much</a:t>
            </a:r>
            <a:r>
              <a:rPr lang="zh-CN" altLang="en-US" sz="2800" b="1" dirty="0">
                <a:latin typeface="Times New Roman" panose="02020603050405020304" pitchFamily="18" charset="0"/>
              </a:rPr>
              <a:t>意为“多少钱”，可用来询问价格。“</a:t>
            </a:r>
            <a:r>
              <a:rPr lang="en-US" altLang="zh-CN" sz="2800" b="1" dirty="0">
                <a:latin typeface="Times New Roman" panose="02020603050405020304" pitchFamily="18" charset="0"/>
              </a:rPr>
              <a:t>How much be +</a:t>
            </a:r>
            <a:r>
              <a:rPr lang="zh-CN" altLang="en-US" sz="2800" b="1" dirty="0">
                <a:latin typeface="Times New Roman" panose="02020603050405020304" pitchFamily="18" charset="0"/>
              </a:rPr>
              <a:t>主语</a:t>
            </a:r>
            <a:r>
              <a:rPr lang="en-US" altLang="zh-CN" sz="2800" b="1" dirty="0">
                <a:latin typeface="Times New Roman" panose="02020603050405020304" pitchFamily="18" charset="0"/>
              </a:rPr>
              <a:t>?”</a:t>
            </a:r>
            <a:r>
              <a:rPr lang="zh-CN" altLang="en-US" sz="2800" b="1" dirty="0">
                <a:latin typeface="Times New Roman" panose="02020603050405020304" pitchFamily="18" charset="0"/>
              </a:rPr>
              <a:t>是一个常用句型，意为“</a:t>
            </a:r>
            <a:r>
              <a:rPr lang="en-US" altLang="zh-CN" sz="28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800" b="1" dirty="0">
                <a:latin typeface="Times New Roman" panose="02020603050405020304" pitchFamily="18" charset="0"/>
              </a:rPr>
              <a:t>多少钱？”，本句型可简略为“</a:t>
            </a:r>
            <a:r>
              <a:rPr lang="en-US" altLang="zh-CN" sz="2800" b="1" dirty="0">
                <a:latin typeface="Times New Roman" panose="02020603050405020304" pitchFamily="18" charset="0"/>
              </a:rPr>
              <a:t>How much for…?”</a:t>
            </a:r>
            <a:r>
              <a:rPr lang="zh-CN" altLang="en-US" sz="2800" b="1" dirty="0">
                <a:latin typeface="Times New Roman" panose="02020603050405020304" pitchFamily="18" charset="0"/>
              </a:rPr>
              <a:t>。     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How much are they? </a:t>
            </a:r>
            <a:r>
              <a:rPr lang="zh-CN" altLang="en-US" sz="2800" b="1" dirty="0">
                <a:latin typeface="Times New Roman" panose="02020603050405020304" pitchFamily="18" charset="0"/>
              </a:rPr>
              <a:t>它们多少钱？</a:t>
            </a:r>
          </a:p>
        </p:txBody>
      </p:sp>
      <p:pic>
        <p:nvPicPr>
          <p:cNvPr id="16392" name="图片 83978" descr="point标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0538" y="2471738"/>
            <a:ext cx="149701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图片 8397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5125" y="5805488"/>
            <a:ext cx="323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图片 8398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92850" y="2938463"/>
            <a:ext cx="241935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84995"/>
          <p:cNvSpPr>
            <a:spLocks noChangeArrowheads="1"/>
          </p:cNvSpPr>
          <p:nvPr/>
        </p:nvSpPr>
        <p:spPr bwMode="auto">
          <a:xfrm>
            <a:off x="190500" y="868363"/>
            <a:ext cx="8709025" cy="547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3  </a:t>
            </a:r>
            <a:r>
              <a:rPr lang="en-US" altLang="zh-CN" sz="2800" b="1" dirty="0">
                <a:latin typeface="Times New Roman" panose="02020603050405020304" pitchFamily="18" charset="0"/>
              </a:rPr>
              <a:t>Rice with fish or chicken is twelve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yuan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有鱼肉或鸡肉的米饭</a:t>
            </a:r>
            <a:r>
              <a:rPr lang="en-US" altLang="zh-CN" sz="2800" b="1" dirty="0">
                <a:latin typeface="Times New Roman" panose="02020603050405020304" pitchFamily="18" charset="0"/>
              </a:rPr>
              <a:t>12</a:t>
            </a:r>
            <a:r>
              <a:rPr lang="zh-CN" altLang="en-US" sz="2800" b="1" dirty="0">
                <a:latin typeface="Times New Roman" panose="02020603050405020304" pitchFamily="18" charset="0"/>
              </a:rPr>
              <a:t>元。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P56)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      with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with</a:t>
            </a:r>
            <a:r>
              <a:rPr lang="zh-CN" altLang="en-US" sz="2800" b="1" dirty="0">
                <a:latin typeface="Times New Roman" panose="02020603050405020304" pitchFamily="18" charset="0"/>
              </a:rPr>
              <a:t>是介词，意为“具有；带有”。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My mum wants me to buy two fish and we will have  fish for lunch.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妈妈让我买两条鱼，午饭我们要吃鱼。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China is a country with a long history.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中国是一个具有悠久历史的国家。</a:t>
            </a:r>
          </a:p>
        </p:txBody>
      </p:sp>
      <p:pic>
        <p:nvPicPr>
          <p:cNvPr id="17410" name="图片 84996" descr="point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2211388"/>
            <a:ext cx="14970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图片 8499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0675" y="3541713"/>
            <a:ext cx="323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图片 8499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6713" y="5345113"/>
            <a:ext cx="323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86019"/>
          <p:cNvSpPr>
            <a:spLocks noChangeArrowheads="1"/>
          </p:cNvSpPr>
          <p:nvPr/>
        </p:nvSpPr>
        <p:spPr bwMode="auto">
          <a:xfrm>
            <a:off x="244475" y="842963"/>
            <a:ext cx="6694488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                    fish</a:t>
            </a:r>
            <a:r>
              <a:rPr lang="zh-CN" altLang="en-US" sz="2800" b="1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fish</a:t>
            </a:r>
            <a:r>
              <a:rPr lang="zh-CN" altLang="en-US" sz="2800" b="1">
                <a:latin typeface="Times New Roman" panose="02020603050405020304" pitchFamily="18" charset="0"/>
              </a:rPr>
              <a:t>此处作名词，意为“鱼肉”。</a:t>
            </a:r>
          </a:p>
        </p:txBody>
      </p:sp>
      <p:pic>
        <p:nvPicPr>
          <p:cNvPr id="18434" name="图片 86020" descr="point标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763" y="993775"/>
            <a:ext cx="147320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图片 860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171700"/>
            <a:ext cx="6464300" cy="394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53200" y="3122613"/>
            <a:ext cx="2328863" cy="226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87043"/>
          <p:cNvSpPr>
            <a:spLocks noChangeArrowheads="1"/>
          </p:cNvSpPr>
          <p:nvPr/>
        </p:nvSpPr>
        <p:spPr bwMode="auto">
          <a:xfrm>
            <a:off x="252413" y="784225"/>
            <a:ext cx="8891587" cy="562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04</a:t>
            </a:r>
            <a:r>
              <a:rPr lang="en-US" altLang="zh-CN" sz="2800" b="1" dirty="0">
                <a:latin typeface="Times New Roman" panose="02020603050405020304" pitchFamily="18" charset="0"/>
              </a:rPr>
              <a:t>    Carrot and egg dumplings?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胡萝卜鸡蛋馅的饺子？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P56)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  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名词作定语的用法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carrot and egg</a:t>
            </a:r>
            <a:r>
              <a:rPr lang="zh-CN" altLang="en-US" sz="2800" b="1" dirty="0">
                <a:latin typeface="Times New Roman" panose="02020603050405020304" pitchFamily="18" charset="0"/>
              </a:rPr>
              <a:t>属于名词短语作定语，修饰</a:t>
            </a:r>
            <a:r>
              <a:rPr lang="en-US" altLang="zh-CN" sz="2800" b="1" dirty="0">
                <a:latin typeface="Times New Roman" panose="02020603050405020304" pitchFamily="18" charset="0"/>
              </a:rPr>
              <a:t>dumplings</a:t>
            </a:r>
            <a:r>
              <a:rPr lang="zh-CN" altLang="en-US" sz="2800" b="1" dirty="0">
                <a:latin typeface="Times New Roman" panose="02020603050405020304" pitchFamily="18" charset="0"/>
              </a:rPr>
              <a:t>。在英语中，名词作定语，常用名词的单数形式，但</a:t>
            </a:r>
            <a:r>
              <a:rPr lang="en-US" altLang="zh-CN" sz="2800" b="1" dirty="0">
                <a:latin typeface="Times New Roman" panose="02020603050405020304" pitchFamily="18" charset="0"/>
              </a:rPr>
              <a:t>man</a:t>
            </a:r>
            <a:r>
              <a:rPr lang="zh-CN" altLang="en-US" sz="2800" b="1" dirty="0">
                <a:latin typeface="Times New Roman" panose="02020603050405020304" pitchFamily="18" charset="0"/>
              </a:rPr>
              <a:t>和</a:t>
            </a:r>
            <a:r>
              <a:rPr lang="en-US" altLang="zh-CN" sz="2800" b="1" dirty="0">
                <a:latin typeface="Times New Roman" panose="02020603050405020304" pitchFamily="18" charset="0"/>
              </a:rPr>
              <a:t>woman</a:t>
            </a:r>
            <a:r>
              <a:rPr lang="zh-CN" altLang="en-US" sz="2800" b="1" dirty="0">
                <a:latin typeface="Times New Roman" panose="02020603050405020304" pitchFamily="18" charset="0"/>
              </a:rPr>
              <a:t>除外。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</a:t>
            </a:r>
            <a:r>
              <a:rPr lang="en-US" altLang="zh-CN" sz="2600" b="1" dirty="0">
                <a:latin typeface="Times New Roman" panose="02020603050405020304" pitchFamily="18" charset="0"/>
              </a:rPr>
              <a:t>There are ten apple trees in this park.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      </a:t>
            </a:r>
            <a:r>
              <a:rPr lang="zh-CN" altLang="en-US" sz="2600" b="1" dirty="0">
                <a:latin typeface="Times New Roman" panose="02020603050405020304" pitchFamily="18" charset="0"/>
              </a:rPr>
              <a:t>这个公园里有十棵苹果树。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600" b="1" dirty="0">
                <a:latin typeface="Times New Roman" panose="02020603050405020304" pitchFamily="18" charset="0"/>
              </a:rPr>
              <a:t>     </a:t>
            </a:r>
            <a:r>
              <a:rPr lang="en-US" altLang="zh-CN" sz="2600" b="1" dirty="0">
                <a:latin typeface="Times New Roman" panose="02020603050405020304" pitchFamily="18" charset="0"/>
              </a:rPr>
              <a:t>There are 36 women teachers in our school.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      </a:t>
            </a:r>
            <a:r>
              <a:rPr lang="zh-CN" altLang="en-US" sz="2600" b="1" dirty="0">
                <a:latin typeface="Times New Roman" panose="02020603050405020304" pitchFamily="18" charset="0"/>
              </a:rPr>
              <a:t>我们学校有</a:t>
            </a:r>
            <a:r>
              <a:rPr lang="en-US" altLang="zh-CN" sz="2600" b="1" dirty="0">
                <a:latin typeface="Times New Roman" panose="02020603050405020304" pitchFamily="18" charset="0"/>
              </a:rPr>
              <a:t>36</a:t>
            </a:r>
            <a:r>
              <a:rPr lang="zh-CN" altLang="en-US" sz="2600" b="1" dirty="0">
                <a:latin typeface="Times New Roman" panose="02020603050405020304" pitchFamily="18" charset="0"/>
              </a:rPr>
              <a:t>位女老师。</a:t>
            </a:r>
          </a:p>
        </p:txBody>
      </p:sp>
      <p:pic>
        <p:nvPicPr>
          <p:cNvPr id="19458" name="图片 87044" descr="point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4975" y="2132013"/>
            <a:ext cx="14970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图片 8704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113" y="5530850"/>
            <a:ext cx="323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图片 8704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8150" y="4573588"/>
            <a:ext cx="323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88067"/>
          <p:cNvSpPr>
            <a:spLocks noChangeArrowheads="1"/>
          </p:cNvSpPr>
          <p:nvPr/>
        </p:nvSpPr>
        <p:spPr bwMode="auto">
          <a:xfrm>
            <a:off x="395288" y="965200"/>
            <a:ext cx="8432800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3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05   </a:t>
            </a:r>
            <a:r>
              <a:rPr lang="en-US" altLang="zh-CN" sz="2800" b="1">
                <a:latin typeface="Times New Roman" panose="02020603050405020304" pitchFamily="18" charset="0"/>
              </a:rPr>
              <a:t>I'll try that, please.</a:t>
            </a:r>
          </a:p>
          <a:p>
            <a:pPr>
              <a:lnSpc>
                <a:spcPct val="143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       </a:t>
            </a:r>
            <a:r>
              <a:rPr lang="zh-CN" altLang="en-US" sz="2800" b="1">
                <a:latin typeface="Times New Roman" panose="02020603050405020304" pitchFamily="18" charset="0"/>
              </a:rPr>
              <a:t>我要尝尝那个，谢谢。</a:t>
            </a:r>
            <a:r>
              <a:rPr lang="en-US" altLang="zh-CN" sz="2800" b="1">
                <a:latin typeface="Times New Roman" panose="02020603050405020304" pitchFamily="18" charset="0"/>
              </a:rPr>
              <a:t>(</a:t>
            </a:r>
            <a:r>
              <a:rPr lang="zh-CN" altLang="en-US" sz="2800" b="1">
                <a:latin typeface="Times New Roman" panose="02020603050405020304" pitchFamily="18" charset="0"/>
              </a:rPr>
              <a:t>教材</a:t>
            </a:r>
            <a:r>
              <a:rPr lang="en-US" altLang="zh-CN" sz="2800" b="1">
                <a:latin typeface="Times New Roman" panose="02020603050405020304" pitchFamily="18" charset="0"/>
              </a:rPr>
              <a:t>P56)</a:t>
            </a:r>
          </a:p>
          <a:p>
            <a:pPr>
              <a:lnSpc>
                <a:spcPct val="143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                       try</a:t>
            </a:r>
            <a:r>
              <a:rPr lang="zh-CN" altLang="en-US" sz="2800" b="1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3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try</a:t>
            </a:r>
            <a:r>
              <a:rPr lang="zh-CN" altLang="en-US" sz="2800" b="1">
                <a:latin typeface="Times New Roman" panose="02020603050405020304" pitchFamily="18" charset="0"/>
              </a:rPr>
              <a:t>在本句中是动词，意为“品尝”，相当于</a:t>
            </a:r>
            <a:r>
              <a:rPr lang="en-US" altLang="zh-CN" sz="2800" b="1">
                <a:latin typeface="Times New Roman" panose="02020603050405020304" pitchFamily="18" charset="0"/>
              </a:rPr>
              <a:t>taste</a:t>
            </a:r>
            <a:r>
              <a:rPr lang="zh-CN" altLang="en-US" sz="2800" b="1">
                <a:latin typeface="Times New Roman" panose="02020603050405020304" pitchFamily="18" charset="0"/>
              </a:rPr>
              <a:t>。</a:t>
            </a:r>
            <a:r>
              <a:rPr lang="en-US" altLang="zh-CN" sz="2800" b="1">
                <a:latin typeface="Times New Roman" panose="02020603050405020304" pitchFamily="18" charset="0"/>
              </a:rPr>
              <a:t>try</a:t>
            </a:r>
            <a:r>
              <a:rPr lang="zh-CN" altLang="en-US" sz="2800" b="1">
                <a:latin typeface="Times New Roman" panose="02020603050405020304" pitchFamily="18" charset="0"/>
              </a:rPr>
              <a:t>作动词时还可意为“尝试”。</a:t>
            </a:r>
          </a:p>
          <a:p>
            <a:pPr>
              <a:lnSpc>
                <a:spcPct val="143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     </a:t>
            </a:r>
            <a:r>
              <a:rPr lang="en-US" altLang="zh-CN" sz="2800" b="1">
                <a:latin typeface="Times New Roman" panose="02020603050405020304" pitchFamily="18" charset="0"/>
              </a:rPr>
              <a:t>Let me try the dumplings, please. </a:t>
            </a:r>
          </a:p>
          <a:p>
            <a:pPr>
              <a:lnSpc>
                <a:spcPct val="143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     </a:t>
            </a:r>
            <a:r>
              <a:rPr lang="zh-CN" altLang="en-US" sz="2800" b="1">
                <a:latin typeface="Times New Roman" panose="02020603050405020304" pitchFamily="18" charset="0"/>
              </a:rPr>
              <a:t>请让我尝尝这些水饺吧。</a:t>
            </a:r>
          </a:p>
        </p:txBody>
      </p:sp>
      <p:pic>
        <p:nvPicPr>
          <p:cNvPr id="20482" name="图片 88068" descr="point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8325" y="2398713"/>
            <a:ext cx="14970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图片 8806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4513" y="4289425"/>
            <a:ext cx="323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89091"/>
          <p:cNvSpPr>
            <a:spLocks noChangeArrowheads="1"/>
          </p:cNvSpPr>
          <p:nvPr/>
        </p:nvSpPr>
        <p:spPr bwMode="auto">
          <a:xfrm>
            <a:off x="0" y="774700"/>
            <a:ext cx="67389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【易混辨析】</a:t>
            </a:r>
            <a:r>
              <a:rPr lang="zh-CN" altLang="en-US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try to do sth.</a:t>
            </a:r>
            <a:r>
              <a:rPr lang="zh-CN" altLang="en-US" sz="2800" b="1">
                <a:latin typeface="Times New Roman" panose="02020603050405020304" pitchFamily="18" charset="0"/>
              </a:rPr>
              <a:t>和</a:t>
            </a:r>
            <a:r>
              <a:rPr lang="en-US" altLang="zh-CN" sz="2800" b="1">
                <a:latin typeface="Times New Roman" panose="02020603050405020304" pitchFamily="18" charset="0"/>
              </a:rPr>
              <a:t>try doing sth.</a:t>
            </a:r>
          </a:p>
        </p:txBody>
      </p:sp>
      <p:graphicFrame>
        <p:nvGraphicFramePr>
          <p:cNvPr id="89129" name="表格 89128"/>
          <p:cNvGraphicFramePr/>
          <p:nvPr/>
        </p:nvGraphicFramePr>
        <p:xfrm>
          <a:off x="295275" y="1722438"/>
          <a:ext cx="6332538" cy="4070350"/>
        </p:xfrm>
        <a:graphic>
          <a:graphicData uri="http://schemas.openxmlformats.org/drawingml/2006/table">
            <a:tbl>
              <a:tblPr/>
              <a:tblGrid>
                <a:gridCol w="1423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3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4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129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40000"/>
                        </a:lnSpc>
                        <a:buNone/>
                      </a:pPr>
                      <a:r>
                        <a:rPr lang="en-US" altLang="zh-CN" sz="2600" b="1" err="1">
                          <a:latin typeface="Times New Roman" panose="02020603050405020304" pitchFamily="18" charset="0"/>
                        </a:rPr>
                        <a:t>try to do sth</a:t>
                      </a:r>
                      <a:r>
                        <a:rPr lang="en-US" altLang="zh-CN" sz="2600" b="1">
                          <a:latin typeface="Times New Roman" panose="02020603050405020304" pitchFamily="18" charset="0"/>
                        </a:rPr>
                        <a:t>.</a:t>
                      </a:r>
                      <a:endParaRPr lang="zh-CN" altLang="en-US" sz="2600" b="1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buNone/>
                      </a:pPr>
                      <a:r>
                        <a:rPr lang="zh-CN" altLang="en-US" sz="2600" b="1" dirty="0">
                          <a:latin typeface="Times New Roman" panose="02020603050405020304" pitchFamily="18" charset="0"/>
                        </a:rPr>
                        <a:t>尽力做某事；试图做某事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buNone/>
                      </a:pPr>
                      <a:r>
                        <a:rPr lang="en-US" altLang="zh-CN" sz="2600" b="1" dirty="0">
                          <a:latin typeface="Times New Roman" panose="02020603050405020304" pitchFamily="18" charset="0"/>
                        </a:rPr>
                        <a:t>I'll try to finish my homework on time. </a:t>
                      </a:r>
                      <a:r>
                        <a:rPr lang="zh-CN" altLang="en-US" sz="2600" b="1" dirty="0">
                          <a:latin typeface="Times New Roman" panose="02020603050405020304" pitchFamily="18" charset="0"/>
                        </a:rPr>
                        <a:t>我会尽力按时完成我的家庭作业的。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736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40000"/>
                        </a:lnSpc>
                        <a:buNone/>
                      </a:pPr>
                      <a:r>
                        <a:rPr lang="en-US" altLang="zh-CN" sz="2600" b="1" err="1">
                          <a:latin typeface="Times New Roman" panose="02020603050405020304" pitchFamily="18" charset="0"/>
                        </a:rPr>
                        <a:t>try doing sth</a:t>
                      </a:r>
                      <a:r>
                        <a:rPr lang="en-US" altLang="zh-CN" sz="2600" b="1">
                          <a:latin typeface="Times New Roman" panose="02020603050405020304" pitchFamily="18" charset="0"/>
                        </a:rPr>
                        <a:t>.</a:t>
                      </a:r>
                      <a:endParaRPr lang="zh-CN" altLang="en-US" sz="2600" b="1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buNone/>
                      </a:pPr>
                      <a:r>
                        <a:rPr lang="zh-CN" altLang="en-US" sz="2600" b="1" dirty="0">
                          <a:latin typeface="Times New Roman" panose="02020603050405020304" pitchFamily="18" charset="0"/>
                        </a:rPr>
                        <a:t>尝试做某事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buNone/>
                      </a:pPr>
                      <a:r>
                        <a:rPr lang="en-US" altLang="zh-CN" sz="2600" b="1" dirty="0">
                          <a:latin typeface="Times New Roman" panose="02020603050405020304" pitchFamily="18" charset="0"/>
                        </a:rPr>
                        <a:t>Can you try singing a song? </a:t>
                      </a:r>
                      <a:r>
                        <a:rPr lang="zh-CN" altLang="en-US" sz="2600" b="1" dirty="0">
                          <a:latin typeface="Times New Roman" panose="02020603050405020304" pitchFamily="18" charset="0"/>
                        </a:rPr>
                        <a:t>你能试着唱一首歌吗？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1520" name="图片 8912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34175" y="2170113"/>
            <a:ext cx="21558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16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5850" y="841375"/>
            <a:ext cx="413702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98" name="组合 5163"/>
          <p:cNvGrpSpPr/>
          <p:nvPr/>
        </p:nvGrpSpPr>
        <p:grpSpPr bwMode="auto">
          <a:xfrm>
            <a:off x="180975" y="1387475"/>
            <a:ext cx="2397125" cy="755650"/>
            <a:chOff x="210" y="1006"/>
            <a:chExt cx="1606" cy="451"/>
          </a:xfrm>
        </p:grpSpPr>
        <p:pic>
          <p:nvPicPr>
            <p:cNvPr id="4099" name="图片 5164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10" y="1006"/>
              <a:ext cx="1606" cy="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0" name="文本框 5165"/>
            <p:cNvSpPr txBox="1">
              <a:spLocks noChangeArrowheads="1"/>
            </p:cNvSpPr>
            <p:nvPr/>
          </p:nvSpPr>
          <p:spPr bwMode="auto">
            <a:xfrm>
              <a:off x="534" y="1105"/>
              <a:ext cx="124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教材原文</a:t>
              </a:r>
            </a:p>
          </p:txBody>
        </p:sp>
      </p:grpSp>
      <p:sp>
        <p:nvSpPr>
          <p:cNvPr id="4101" name="矩形 5169"/>
          <p:cNvSpPr>
            <a:spLocks noChangeArrowheads="1"/>
          </p:cNvSpPr>
          <p:nvPr/>
        </p:nvSpPr>
        <p:spPr bwMode="auto">
          <a:xfrm>
            <a:off x="180975" y="2235200"/>
            <a:ext cx="8648700" cy="428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   </a:t>
            </a:r>
            <a:r>
              <a:rPr lang="en-US" altLang="zh-CN" sz="2800" b="1" dirty="0">
                <a:latin typeface="Times New Roman" panose="02020603050405020304" pitchFamily="18" charset="0"/>
              </a:rPr>
              <a:t>It's lunch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time.Li</a:t>
            </a:r>
            <a:r>
              <a:rPr lang="en-US" altLang="zh-CN" sz="2800" b="1" dirty="0">
                <a:latin typeface="Times New Roman" panose="02020603050405020304" pitchFamily="18" charset="0"/>
              </a:rPr>
              <a:t> Ming and Jack are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hungry.They</a:t>
            </a:r>
            <a:r>
              <a:rPr lang="en-US" altLang="zh-CN" sz="2800" b="1" dirty="0">
                <a:latin typeface="Times New Roman" panose="02020603050405020304" pitchFamily="18" charset="0"/>
              </a:rPr>
              <a:t> go to a restaurant.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Waitress:</a:t>
            </a:r>
            <a:r>
              <a:rPr lang="en-US" altLang="zh-CN" sz="2800" b="1" baseline="30000" dirty="0">
                <a:latin typeface="Times New Roman" panose="02020603050405020304" pitchFamily="18" charset="0"/>
              </a:rPr>
              <a:t>①</a:t>
            </a:r>
            <a:r>
              <a:rPr lang="en-US" altLang="zh-CN" sz="2800" b="1" dirty="0">
                <a:latin typeface="Times New Roman" panose="02020603050405020304" pitchFamily="18" charset="0"/>
              </a:rPr>
              <a:t>Are you ready to order?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Li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Ming:Yes</a:t>
            </a:r>
            <a:r>
              <a:rPr lang="en-US" altLang="zh-CN" sz="2800" b="1" dirty="0">
                <a:latin typeface="Times New Roman" panose="02020603050405020304" pitchFamily="18" charset="0"/>
              </a:rPr>
              <a:t>, please. </a:t>
            </a:r>
            <a:r>
              <a:rPr lang="en-US" altLang="zh-CN" sz="2800" b="1" baseline="30000" dirty="0">
                <a:latin typeface="Times New Roman" panose="02020603050405020304" pitchFamily="18" charset="0"/>
              </a:rPr>
              <a:t>②</a:t>
            </a:r>
            <a:r>
              <a:rPr lang="en-US" altLang="zh-CN" sz="2800" b="1" dirty="0">
                <a:latin typeface="Times New Roman" panose="02020603050405020304" pitchFamily="18" charset="0"/>
              </a:rPr>
              <a:t>How much are the noodles?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 err="1">
                <a:latin typeface="Times New Roman" panose="02020603050405020304" pitchFamily="18" charset="0"/>
              </a:rPr>
              <a:t>Waitress:Fourteen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yuan</a:t>
            </a:r>
            <a:r>
              <a:rPr lang="en-US" altLang="zh-CN" sz="2800" b="1" dirty="0">
                <a:latin typeface="Times New Roman" panose="02020603050405020304" pitchFamily="18" charset="0"/>
              </a:rPr>
              <a:t> for beef or chicken 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noodles.Eleven</a:t>
            </a:r>
            <a:r>
              <a:rPr lang="en-US" altLang="zh-CN" sz="2800" b="1" dirty="0">
                <a:latin typeface="Times New Roman" panose="02020603050405020304" pitchFamily="18" charset="0"/>
              </a:rPr>
              <a:t>  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yuan</a:t>
            </a:r>
            <a:r>
              <a:rPr lang="en-US" altLang="zh-CN" sz="2800" b="1" dirty="0">
                <a:latin typeface="Times New Roman" panose="02020603050405020304" pitchFamily="18" charset="0"/>
              </a:rPr>
              <a:t> for tomato and egg noodles.</a:t>
            </a: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90115"/>
          <p:cNvSpPr>
            <a:spLocks noChangeArrowheads="1"/>
          </p:cNvSpPr>
          <p:nvPr/>
        </p:nvSpPr>
        <p:spPr bwMode="auto">
          <a:xfrm>
            <a:off x="165100" y="557213"/>
            <a:ext cx="635000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06   </a:t>
            </a:r>
            <a:r>
              <a:rPr lang="en-US" altLang="zh-CN" sz="2800" b="1">
                <a:latin typeface="Times New Roman" panose="02020603050405020304" pitchFamily="18" charset="0"/>
              </a:rPr>
              <a:t>Would you like something to drink?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        </a:t>
            </a:r>
            <a:r>
              <a:rPr lang="zh-CN" altLang="en-US" sz="2800" b="1">
                <a:latin typeface="Times New Roman" panose="02020603050405020304" pitchFamily="18" charset="0"/>
              </a:rPr>
              <a:t>你们想要些喝的东西吗？</a:t>
            </a:r>
            <a:r>
              <a:rPr lang="en-US" altLang="zh-CN" sz="2800" b="1">
                <a:latin typeface="Times New Roman" panose="02020603050405020304" pitchFamily="18" charset="0"/>
              </a:rPr>
              <a:t>(</a:t>
            </a:r>
            <a:r>
              <a:rPr lang="zh-CN" altLang="en-US" sz="2800" b="1">
                <a:latin typeface="Times New Roman" panose="02020603050405020304" pitchFamily="18" charset="0"/>
              </a:rPr>
              <a:t>教材</a:t>
            </a:r>
            <a:r>
              <a:rPr lang="en-US" altLang="zh-CN" sz="2800" b="1">
                <a:latin typeface="Times New Roman" panose="02020603050405020304" pitchFamily="18" charset="0"/>
              </a:rPr>
              <a:t>P56)</a:t>
            </a:r>
          </a:p>
        </p:txBody>
      </p:sp>
      <p:sp>
        <p:nvSpPr>
          <p:cNvPr id="22530" name="矩形 90116"/>
          <p:cNvSpPr>
            <a:spLocks noChangeArrowheads="1"/>
          </p:cNvSpPr>
          <p:nvPr/>
        </p:nvSpPr>
        <p:spPr bwMode="auto">
          <a:xfrm>
            <a:off x="306388" y="1992313"/>
            <a:ext cx="8556625" cy="428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                    something</a:t>
            </a:r>
            <a:r>
              <a:rPr lang="zh-CN" altLang="en-US" sz="2800" b="1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something</a:t>
            </a:r>
            <a:r>
              <a:rPr lang="zh-CN" altLang="en-US" sz="2800" b="1">
                <a:latin typeface="Times New Roman" panose="02020603050405020304" pitchFamily="18" charset="0"/>
              </a:rPr>
              <a:t>作代词，意为“某事；某物”，常用在肯定句中。用在疑问句中时，表示礼貌地询问或希望得到对方的肯定回答。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     </a:t>
            </a:r>
            <a:r>
              <a:rPr lang="en-US" altLang="zh-CN" sz="2800" b="1">
                <a:latin typeface="Times New Roman" panose="02020603050405020304" pitchFamily="18" charset="0"/>
              </a:rPr>
              <a:t>There is something for you. </a:t>
            </a:r>
            <a:r>
              <a:rPr lang="zh-CN" altLang="en-US" sz="2800" b="1">
                <a:latin typeface="Times New Roman" panose="02020603050405020304" pitchFamily="18" charset="0"/>
              </a:rPr>
              <a:t>这里有给你的物品。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     </a:t>
            </a:r>
            <a:r>
              <a:rPr lang="en-US" altLang="zh-CN" sz="2800" b="1">
                <a:latin typeface="Times New Roman" panose="02020603050405020304" pitchFamily="18" charset="0"/>
              </a:rPr>
              <a:t>Can you give me something to eat? </a:t>
            </a:r>
            <a:r>
              <a:rPr lang="zh-CN" altLang="en-US" sz="2800" b="1">
                <a:latin typeface="Times New Roman" panose="02020603050405020304" pitchFamily="18" charset="0"/>
              </a:rPr>
              <a:t>你能给我一些吃的东西吗？</a:t>
            </a:r>
          </a:p>
        </p:txBody>
      </p:sp>
      <p:pic>
        <p:nvPicPr>
          <p:cNvPr id="22531" name="图片 90117" descr="point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3550" y="2195513"/>
            <a:ext cx="14970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图片 9011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1013" y="4643438"/>
            <a:ext cx="323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图片 9011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9738" y="5240338"/>
            <a:ext cx="323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矩形 91139"/>
          <p:cNvSpPr>
            <a:spLocks noChangeArrowheads="1"/>
          </p:cNvSpPr>
          <p:nvPr/>
        </p:nvSpPr>
        <p:spPr bwMode="auto">
          <a:xfrm>
            <a:off x="350838" y="2373313"/>
            <a:ext cx="8262937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【注意】</a:t>
            </a:r>
            <a:r>
              <a:rPr lang="zh-CN" altLang="en-US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something to drink</a:t>
            </a:r>
            <a:r>
              <a:rPr lang="zh-CN" altLang="en-US" sz="2800" b="1">
                <a:latin typeface="Times New Roman" panose="02020603050405020304" pitchFamily="18" charset="0"/>
              </a:rPr>
              <a:t>意为“一些喝的东西”，</a:t>
            </a:r>
            <a:r>
              <a:rPr lang="en-US" altLang="zh-CN" sz="2800" b="1">
                <a:latin typeface="Times New Roman" panose="02020603050405020304" pitchFamily="18" charset="0"/>
              </a:rPr>
              <a:t>to drink</a:t>
            </a:r>
            <a:r>
              <a:rPr lang="zh-CN" altLang="en-US" sz="2800" b="1">
                <a:latin typeface="Times New Roman" panose="02020603050405020304" pitchFamily="18" charset="0"/>
              </a:rPr>
              <a:t>是动词不定式作定语，修饰</a:t>
            </a:r>
            <a:r>
              <a:rPr lang="en-US" altLang="zh-CN" sz="2800" b="1">
                <a:latin typeface="Times New Roman" panose="02020603050405020304" pitchFamily="18" charset="0"/>
              </a:rPr>
              <a:t>something</a:t>
            </a:r>
            <a:r>
              <a:rPr lang="zh-CN" altLang="en-US" sz="2800" b="1"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矩形 92163"/>
          <p:cNvSpPr>
            <a:spLocks noChangeArrowheads="1"/>
          </p:cNvSpPr>
          <p:nvPr/>
        </p:nvSpPr>
        <p:spPr bwMode="auto">
          <a:xfrm>
            <a:off x="296863" y="915988"/>
            <a:ext cx="8701087" cy="509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07   </a:t>
            </a:r>
            <a:r>
              <a:rPr lang="en-US" altLang="zh-CN" sz="2800" b="1" dirty="0">
                <a:latin typeface="Times New Roman" panose="02020603050405020304" pitchFamily="18" charset="0"/>
              </a:rPr>
              <a:t>No problem.</a:t>
            </a:r>
            <a:r>
              <a:rPr lang="zh-CN" altLang="en-US" sz="2800" b="1" dirty="0">
                <a:latin typeface="Times New Roman" panose="02020603050405020304" pitchFamily="18" charset="0"/>
              </a:rPr>
              <a:t>没问题。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P56)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      “No problem.”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26"/>
                <a:cs typeface="26"/>
              </a:rPr>
              <a:t>“</a:t>
            </a:r>
            <a:r>
              <a:rPr lang="en-US" altLang="zh-CN" sz="2800" b="1" dirty="0">
                <a:latin typeface="Times New Roman" panose="02020603050405020304" pitchFamily="18" charset="0"/>
                <a:ea typeface="26"/>
                <a:cs typeface="26"/>
              </a:rPr>
              <a:t>No problem.”</a:t>
            </a:r>
            <a:r>
              <a:rPr lang="zh-CN" altLang="en-US" sz="2800" b="1" dirty="0">
                <a:latin typeface="Times New Roman" panose="02020603050405020304" pitchFamily="18" charset="0"/>
                <a:ea typeface="26"/>
                <a:cs typeface="26"/>
              </a:rPr>
              <a:t>用来表示同意或愉快地回答请求，意为“没问题；小事一桩”。其中</a:t>
            </a:r>
            <a:r>
              <a:rPr lang="en-US" altLang="zh-CN" sz="2800" b="1" dirty="0">
                <a:latin typeface="Times New Roman" panose="02020603050405020304" pitchFamily="18" charset="0"/>
                <a:ea typeface="26"/>
                <a:cs typeface="26"/>
              </a:rPr>
              <a:t>problem</a:t>
            </a:r>
            <a:r>
              <a:rPr lang="zh-CN" altLang="en-US" sz="2800" b="1" dirty="0">
                <a:latin typeface="Times New Roman" panose="02020603050405020304" pitchFamily="18" charset="0"/>
                <a:ea typeface="26"/>
                <a:cs typeface="26"/>
              </a:rPr>
              <a:t>是名词，意为“问题；难题”。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26"/>
                <a:cs typeface="26"/>
              </a:rPr>
              <a:t>    </a:t>
            </a:r>
            <a:r>
              <a:rPr lang="en-US" altLang="zh-CN" sz="2800" b="1" dirty="0">
                <a:latin typeface="Times New Roman" panose="02020603050405020304" pitchFamily="18" charset="0"/>
                <a:ea typeface="26"/>
                <a:cs typeface="26"/>
              </a:rPr>
              <a:t>—Could you post the letter for me? 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ea typeface="26"/>
                <a:cs typeface="26"/>
              </a:rPr>
              <a:t>    </a:t>
            </a:r>
            <a:r>
              <a:rPr lang="zh-CN" altLang="en-US" sz="2800" b="1" dirty="0">
                <a:latin typeface="Times New Roman" panose="02020603050405020304" pitchFamily="18" charset="0"/>
                <a:ea typeface="26"/>
                <a:cs typeface="26"/>
              </a:rPr>
              <a:t>你能帮我寄这封信吗？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26"/>
                <a:cs typeface="26"/>
              </a:rPr>
              <a:t>    </a:t>
            </a:r>
            <a:r>
              <a:rPr lang="en-US" altLang="zh-CN" sz="2800" b="1" dirty="0">
                <a:latin typeface="Times New Roman" panose="02020603050405020304" pitchFamily="18" charset="0"/>
                <a:ea typeface="26"/>
                <a:cs typeface="26"/>
              </a:rPr>
              <a:t>—No problem. </a:t>
            </a:r>
            <a:r>
              <a:rPr lang="zh-CN" altLang="en-US" sz="2800" b="1" dirty="0">
                <a:latin typeface="Times New Roman" panose="02020603050405020304" pitchFamily="18" charset="0"/>
                <a:ea typeface="26"/>
                <a:cs typeface="26"/>
              </a:rPr>
              <a:t>没问题</a:t>
            </a:r>
            <a:r>
              <a:rPr lang="zh-CN" altLang="en-US" sz="2800" b="1" dirty="0" smtClean="0">
                <a:latin typeface="Times New Roman" panose="02020603050405020304" pitchFamily="18" charset="0"/>
                <a:ea typeface="26"/>
                <a:cs typeface="26"/>
              </a:rPr>
              <a:t>。  </a:t>
            </a:r>
            <a:endParaRPr lang="zh-CN" altLang="en-US" sz="2800" b="1" dirty="0">
              <a:latin typeface="Times New Roman" panose="02020603050405020304" pitchFamily="18" charset="0"/>
              <a:ea typeface="26"/>
              <a:cs typeface="26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ea typeface="26"/>
                <a:cs typeface="26"/>
              </a:rPr>
              <a:t>【拓展】</a:t>
            </a:r>
            <a:r>
              <a:rPr lang="zh-CN" altLang="en-US" sz="2400" b="1" dirty="0">
                <a:latin typeface="Times New Roman" panose="02020603050405020304" pitchFamily="18" charset="0"/>
                <a:ea typeface="26"/>
                <a:cs typeface="26"/>
              </a:rPr>
              <a:t> “</a:t>
            </a:r>
            <a:r>
              <a:rPr lang="en-US" altLang="zh-CN" sz="2400" b="1" dirty="0">
                <a:latin typeface="Times New Roman" panose="02020603050405020304" pitchFamily="18" charset="0"/>
                <a:ea typeface="26"/>
                <a:cs typeface="26"/>
              </a:rPr>
              <a:t>No problem.”</a:t>
            </a:r>
            <a:r>
              <a:rPr lang="zh-CN" altLang="en-US" sz="2400" b="1" dirty="0">
                <a:latin typeface="Times New Roman" panose="02020603050405020304" pitchFamily="18" charset="0"/>
                <a:ea typeface="26"/>
                <a:cs typeface="26"/>
              </a:rPr>
              <a:t>还可用来回答道歉。意为“没关系”。</a:t>
            </a:r>
          </a:p>
        </p:txBody>
      </p:sp>
      <p:pic>
        <p:nvPicPr>
          <p:cNvPr id="24578" name="图片 92164" descr="point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0538" y="1644650"/>
            <a:ext cx="149701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图片 9216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4650" y="4075113"/>
            <a:ext cx="323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图片 9216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35700" y="847725"/>
            <a:ext cx="19812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矩形 71683"/>
          <p:cNvSpPr>
            <a:spLocks noChangeArrowheads="1"/>
          </p:cNvSpPr>
          <p:nvPr/>
        </p:nvSpPr>
        <p:spPr bwMode="auto">
          <a:xfrm>
            <a:off x="236538" y="942975"/>
            <a:ext cx="8677275" cy="547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5600" indent="-35560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Li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Ming:OK</a:t>
            </a:r>
            <a:r>
              <a:rPr lang="en-US" altLang="zh-CN" sz="2800" b="1" dirty="0">
                <a:latin typeface="Times New Roman" panose="02020603050405020304" pitchFamily="18" charset="0"/>
              </a:rPr>
              <a:t>. I'll have the chicken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noodles.What</a:t>
            </a:r>
            <a:r>
              <a:rPr lang="en-US" altLang="zh-CN" sz="2800" b="1" dirty="0">
                <a:latin typeface="Times New Roman" panose="02020603050405020304" pitchFamily="18" charset="0"/>
              </a:rPr>
              <a:t> would you like, Jack?</a:t>
            </a:r>
          </a:p>
          <a:p>
            <a:pPr marL="355600" indent="-35560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 err="1">
                <a:latin typeface="Times New Roman" panose="02020603050405020304" pitchFamily="18" charset="0"/>
              </a:rPr>
              <a:t>Jack:Hmm</a:t>
            </a:r>
            <a:r>
              <a:rPr lang="en-US" altLang="zh-CN" sz="2800" b="1" dirty="0">
                <a:latin typeface="Times New Roman" panose="02020603050405020304" pitchFamily="18" charset="0"/>
              </a:rPr>
              <a:t>…</a:t>
            </a:r>
          </a:p>
          <a:p>
            <a:pPr marL="355600" indent="-35560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 err="1">
                <a:latin typeface="Times New Roman" panose="02020603050405020304" pitchFamily="18" charset="0"/>
              </a:rPr>
              <a:t>Waitress:We</a:t>
            </a:r>
            <a:r>
              <a:rPr lang="en-US" altLang="zh-CN" sz="2800" b="1" dirty="0">
                <a:latin typeface="Times New Roman" panose="02020603050405020304" pitchFamily="18" charset="0"/>
              </a:rPr>
              <a:t> also have dumplings and rice. </a:t>
            </a:r>
            <a:r>
              <a:rPr lang="en-US" altLang="zh-CN" sz="2800" b="1" baseline="30000" dirty="0">
                <a:latin typeface="Times New Roman" panose="02020603050405020304" pitchFamily="18" charset="0"/>
              </a:rPr>
              <a:t>③</a:t>
            </a:r>
            <a:r>
              <a:rPr lang="en-US" altLang="zh-CN" sz="2800" b="1" dirty="0">
                <a:latin typeface="Times New Roman" panose="02020603050405020304" pitchFamily="18" charset="0"/>
              </a:rPr>
              <a:t>Rice with fish or chicken is twelve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yuan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</a:p>
          <a:p>
            <a:pPr marL="355600" indent="-35560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 err="1">
                <a:latin typeface="Times New Roman" panose="02020603050405020304" pitchFamily="18" charset="0"/>
              </a:rPr>
              <a:t>Jack:How</a:t>
            </a:r>
            <a:r>
              <a:rPr lang="en-US" altLang="zh-CN" sz="2800" b="1" dirty="0">
                <a:latin typeface="Times New Roman" panose="02020603050405020304" pitchFamily="18" charset="0"/>
              </a:rPr>
              <a:t> much for the dumplings?</a:t>
            </a:r>
          </a:p>
          <a:p>
            <a:pPr marL="355600" indent="-35560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 err="1">
                <a:latin typeface="Times New Roman" panose="02020603050405020304" pitchFamily="18" charset="0"/>
              </a:rPr>
              <a:t>Waitress:Fifteen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yuan</a:t>
            </a:r>
            <a:r>
              <a:rPr lang="en-US" altLang="zh-CN" sz="2800" b="1" dirty="0">
                <a:latin typeface="Times New Roman" panose="02020603050405020304" pitchFamily="18" charset="0"/>
              </a:rPr>
              <a:t> for dumplings with meat and cabbage, and thirteen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yuan</a:t>
            </a:r>
            <a:r>
              <a:rPr lang="en-US" altLang="zh-CN" sz="2800" b="1" dirty="0">
                <a:latin typeface="Times New Roman" panose="02020603050405020304" pitchFamily="18" charset="0"/>
              </a:rPr>
              <a:t> for dumplings with carrot and egg.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矩形 72707"/>
          <p:cNvSpPr>
            <a:spLocks noChangeArrowheads="1"/>
          </p:cNvSpPr>
          <p:nvPr/>
        </p:nvSpPr>
        <p:spPr bwMode="auto">
          <a:xfrm>
            <a:off x="192088" y="1098550"/>
            <a:ext cx="8778875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Jack:</a:t>
            </a:r>
            <a:r>
              <a:rPr lang="en-US" altLang="zh-CN" sz="2800" b="1" baseline="30000">
                <a:latin typeface="Times New Roman" panose="02020603050405020304" pitchFamily="18" charset="0"/>
              </a:rPr>
              <a:t>④</a:t>
            </a:r>
            <a:r>
              <a:rPr lang="en-US" altLang="zh-CN" sz="2800" b="1">
                <a:latin typeface="Times New Roman" panose="02020603050405020304" pitchFamily="18" charset="0"/>
              </a:rPr>
              <a:t>Carrot and egg dumplings? </a:t>
            </a:r>
            <a:r>
              <a:rPr lang="en-US" altLang="zh-CN" sz="2800" b="1" baseline="30000">
                <a:latin typeface="Times New Roman" panose="02020603050405020304" pitchFamily="18" charset="0"/>
              </a:rPr>
              <a:t>⑤</a:t>
            </a:r>
            <a:r>
              <a:rPr lang="en-US" altLang="zh-CN" sz="2800" b="1">
                <a:latin typeface="Times New Roman" panose="02020603050405020304" pitchFamily="18" charset="0"/>
              </a:rPr>
              <a:t>I'll try that, please.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Waitress:OK.</a:t>
            </a:r>
            <a:r>
              <a:rPr lang="en-US" altLang="zh-CN" sz="2800" b="1" baseline="30000">
                <a:latin typeface="Times New Roman" panose="02020603050405020304" pitchFamily="18" charset="0"/>
              </a:rPr>
              <a:t>⑥</a:t>
            </a:r>
            <a:r>
              <a:rPr lang="en-US" altLang="zh-CN" sz="2800" b="1">
                <a:latin typeface="Times New Roman" panose="02020603050405020304" pitchFamily="18" charset="0"/>
              </a:rPr>
              <a:t>Would you like something to drink?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Li Ming:Yes, please.I would like some water.What would you like, Jack?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Jack:Some apple juice, please.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Waitress:</a:t>
            </a:r>
            <a:r>
              <a:rPr lang="en-US" altLang="zh-CN" sz="2800" b="1" baseline="30000">
                <a:latin typeface="Times New Roman" panose="02020603050405020304" pitchFamily="18" charset="0"/>
              </a:rPr>
              <a:t>⑦</a:t>
            </a:r>
            <a:r>
              <a:rPr lang="en-US" altLang="zh-CN" sz="2800" b="1">
                <a:latin typeface="Times New Roman" panose="02020603050405020304" pitchFamily="18" charset="0"/>
              </a:rPr>
              <a:t>No problem.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73732"/>
          <p:cNvSpPr>
            <a:spLocks noChangeArrowheads="1"/>
          </p:cNvSpPr>
          <p:nvPr/>
        </p:nvSpPr>
        <p:spPr bwMode="auto">
          <a:xfrm>
            <a:off x="544513" y="1265238"/>
            <a:ext cx="8078787" cy="43100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MENU</a:t>
            </a:r>
          </a:p>
          <a:p>
            <a:pPr algn="ctr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Food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Dumplings with meat and cabbage         15 yuan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Dumplings with carrot and egg               13 yuan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Beef/Chicken noodles                               14 yuan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Tomato and egg noodles                          11 yuan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Rice with fish/chicken                              12 yuan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矩形 74755"/>
          <p:cNvSpPr>
            <a:spLocks noChangeArrowheads="1"/>
          </p:cNvSpPr>
          <p:nvPr/>
        </p:nvSpPr>
        <p:spPr bwMode="auto">
          <a:xfrm>
            <a:off x="858838" y="1531938"/>
            <a:ext cx="7489825" cy="4010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Drinks</a:t>
            </a:r>
          </a:p>
          <a:p>
            <a:pPr algn="ctr">
              <a:lnSpc>
                <a:spcPct val="130000"/>
              </a:lnSpc>
              <a:buFont typeface="Arial" panose="020B0604020202020204" pitchFamily="34" charset="0"/>
              <a:buNone/>
            </a:pPr>
            <a:endParaRPr lang="en-US" altLang="zh-CN" sz="28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A can of coke                                          3 yuan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A glass of juice                                       4 yuan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A cup of tea                                            3 yuan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A bottle of water                                    2 yuan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A glass of milk                                       5 yuan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矩形 75779"/>
          <p:cNvSpPr>
            <a:spLocks noChangeArrowheads="1"/>
          </p:cNvSpPr>
          <p:nvPr/>
        </p:nvSpPr>
        <p:spPr bwMode="auto">
          <a:xfrm>
            <a:off x="198438" y="814388"/>
            <a:ext cx="19224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Let's Do It!</a:t>
            </a:r>
          </a:p>
        </p:txBody>
      </p:sp>
      <p:sp>
        <p:nvSpPr>
          <p:cNvPr id="9218" name="矩形 75780"/>
          <p:cNvSpPr>
            <a:spLocks noChangeArrowheads="1"/>
          </p:cNvSpPr>
          <p:nvPr/>
        </p:nvSpPr>
        <p:spPr bwMode="auto">
          <a:xfrm>
            <a:off x="217488" y="1433513"/>
            <a:ext cx="8486775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  </a:t>
            </a:r>
            <a:r>
              <a:rPr lang="en-US" altLang="zh-CN" sz="2800" b="1" dirty="0">
                <a:latin typeface="Times New Roman" panose="02020603050405020304" pitchFamily="18" charset="0"/>
              </a:rPr>
              <a:t>What do Jack and Li Ming order? Read and match each person with the food and drinks.</a:t>
            </a:r>
          </a:p>
        </p:txBody>
      </p:sp>
      <p:pic>
        <p:nvPicPr>
          <p:cNvPr id="9219" name="图片 7578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5600" y="3125788"/>
            <a:ext cx="8386763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3" name="直接连接符 75782"/>
          <p:cNvSpPr>
            <a:spLocks noChangeShapeType="1"/>
          </p:cNvSpPr>
          <p:nvPr/>
        </p:nvSpPr>
        <p:spPr bwMode="auto">
          <a:xfrm flipV="1">
            <a:off x="1277938" y="3346450"/>
            <a:ext cx="1687512" cy="3016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5784" name="直接连接符 75783"/>
          <p:cNvSpPr>
            <a:spLocks noChangeShapeType="1"/>
          </p:cNvSpPr>
          <p:nvPr/>
        </p:nvSpPr>
        <p:spPr bwMode="auto">
          <a:xfrm flipV="1">
            <a:off x="1331913" y="4110038"/>
            <a:ext cx="1641475" cy="9509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5785" name="直接连接符 75784"/>
          <p:cNvSpPr>
            <a:spLocks noChangeShapeType="1"/>
          </p:cNvSpPr>
          <p:nvPr/>
        </p:nvSpPr>
        <p:spPr bwMode="auto">
          <a:xfrm>
            <a:off x="1322388" y="5086350"/>
            <a:ext cx="1687512" cy="355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3" grpId="0" animBg="1"/>
      <p:bldP spid="75784" grpId="0" animBg="1"/>
      <p:bldP spid="757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矩形 76803"/>
          <p:cNvSpPr>
            <a:spLocks noChangeArrowheads="1"/>
          </p:cNvSpPr>
          <p:nvPr/>
        </p:nvSpPr>
        <p:spPr bwMode="auto">
          <a:xfrm>
            <a:off x="192088" y="2198688"/>
            <a:ext cx="8512175" cy="308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1.A.orange       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B.grape</a:t>
            </a:r>
            <a:r>
              <a:rPr lang="en-US" altLang="zh-CN" sz="2800" b="1" dirty="0">
                <a:latin typeface="Times New Roman" panose="02020603050405020304" pitchFamily="18" charset="0"/>
              </a:rPr>
              <a:t>      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C.juice</a:t>
            </a:r>
            <a:r>
              <a:rPr lang="en-US" altLang="zh-CN" sz="2800" b="1" dirty="0">
                <a:latin typeface="Times New Roman" panose="02020603050405020304" pitchFamily="18" charset="0"/>
              </a:rPr>
              <a:t>            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D.banana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2.A.coke           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B.beef</a:t>
            </a:r>
            <a:r>
              <a:rPr lang="en-US" altLang="zh-CN" sz="2800" b="1" dirty="0">
                <a:latin typeface="Times New Roman" panose="02020603050405020304" pitchFamily="18" charset="0"/>
              </a:rPr>
              <a:t>        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C.chicken</a:t>
            </a:r>
            <a:r>
              <a:rPr lang="en-US" altLang="zh-CN" sz="2800" b="1" dirty="0">
                <a:latin typeface="Times New Roman" panose="02020603050405020304" pitchFamily="18" charset="0"/>
              </a:rPr>
              <a:t>        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D.fish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3.A.noodles      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B.rice</a:t>
            </a:r>
            <a:r>
              <a:rPr lang="en-US" altLang="zh-CN" sz="2800" b="1" dirty="0">
                <a:latin typeface="Times New Roman" panose="02020603050405020304" pitchFamily="18" charset="0"/>
              </a:rPr>
              <a:t>         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C.dumplings</a:t>
            </a:r>
            <a:r>
              <a:rPr lang="en-US" altLang="zh-CN" sz="2800" b="1" dirty="0">
                <a:latin typeface="Times New Roman" panose="02020603050405020304" pitchFamily="18" charset="0"/>
              </a:rPr>
              <a:t>   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D.ice</a:t>
            </a:r>
            <a:r>
              <a:rPr lang="en-US" altLang="zh-CN" sz="2800" b="1" dirty="0">
                <a:latin typeface="Times New Roman" panose="02020603050405020304" pitchFamily="18" charset="0"/>
              </a:rPr>
              <a:t> cream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4.A.potato        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B.cabbage</a:t>
            </a:r>
            <a:r>
              <a:rPr lang="en-US" altLang="zh-CN" sz="2800" b="1" dirty="0">
                <a:latin typeface="Times New Roman" panose="02020603050405020304" pitchFamily="18" charset="0"/>
              </a:rPr>
              <a:t> 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C.egg</a:t>
            </a:r>
            <a:r>
              <a:rPr lang="en-US" altLang="zh-CN" sz="2800" b="1" dirty="0">
                <a:latin typeface="Times New Roman" panose="02020603050405020304" pitchFamily="18" charset="0"/>
              </a:rPr>
              <a:t>               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D.tomato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5.A.tea              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B.milk</a:t>
            </a:r>
            <a:r>
              <a:rPr lang="en-US" altLang="zh-CN" sz="2800" b="1" dirty="0">
                <a:latin typeface="Times New Roman" panose="02020603050405020304" pitchFamily="18" charset="0"/>
              </a:rPr>
              <a:t>       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C.water</a:t>
            </a:r>
            <a:r>
              <a:rPr lang="en-US" altLang="zh-CN" sz="2800" b="1" dirty="0">
                <a:latin typeface="Times New Roman" panose="02020603050405020304" pitchFamily="18" charset="0"/>
              </a:rPr>
              <a:t>           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D.salad</a:t>
            </a:r>
            <a:endParaRPr lang="en-US" altLang="zh-CN" sz="2800" b="1" dirty="0">
              <a:latin typeface="Times New Roman" panose="02020603050405020304" pitchFamily="18" charset="0"/>
            </a:endParaRPr>
          </a:p>
        </p:txBody>
      </p:sp>
      <p:sp>
        <p:nvSpPr>
          <p:cNvPr id="10242" name="矩形 76804"/>
          <p:cNvSpPr>
            <a:spLocks noChangeArrowheads="1"/>
          </p:cNvSpPr>
          <p:nvPr/>
        </p:nvSpPr>
        <p:spPr bwMode="auto">
          <a:xfrm>
            <a:off x="163513" y="966788"/>
            <a:ext cx="58880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600" b="1" dirty="0">
                <a:latin typeface="Times New Roman" panose="02020603050405020304" pitchFamily="18" charset="0"/>
              </a:rPr>
              <a:t> Circle the words that DO NOT belong.</a:t>
            </a:r>
          </a:p>
        </p:txBody>
      </p:sp>
      <p:sp>
        <p:nvSpPr>
          <p:cNvPr id="76806" name="椭圆 76805"/>
          <p:cNvSpPr>
            <a:spLocks noChangeArrowheads="1"/>
          </p:cNvSpPr>
          <p:nvPr/>
        </p:nvSpPr>
        <p:spPr bwMode="auto">
          <a:xfrm>
            <a:off x="4322763" y="2325688"/>
            <a:ext cx="1517650" cy="56038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76807" name="椭圆 76806"/>
          <p:cNvSpPr>
            <a:spLocks noChangeArrowheads="1"/>
          </p:cNvSpPr>
          <p:nvPr/>
        </p:nvSpPr>
        <p:spPr bwMode="auto">
          <a:xfrm>
            <a:off x="6553200" y="4751388"/>
            <a:ext cx="1517650" cy="56038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76808" name="椭圆 76807"/>
          <p:cNvSpPr>
            <a:spLocks noChangeArrowheads="1"/>
          </p:cNvSpPr>
          <p:nvPr/>
        </p:nvSpPr>
        <p:spPr bwMode="auto">
          <a:xfrm>
            <a:off x="4308475" y="4130675"/>
            <a:ext cx="1517650" cy="5603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76809" name="椭圆 76808"/>
          <p:cNvSpPr>
            <a:spLocks noChangeArrowheads="1"/>
          </p:cNvSpPr>
          <p:nvPr/>
        </p:nvSpPr>
        <p:spPr bwMode="auto">
          <a:xfrm>
            <a:off x="412750" y="2954338"/>
            <a:ext cx="1517650" cy="56038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76810" name="椭圆 76809"/>
          <p:cNvSpPr>
            <a:spLocks noChangeArrowheads="1"/>
          </p:cNvSpPr>
          <p:nvPr/>
        </p:nvSpPr>
        <p:spPr bwMode="auto">
          <a:xfrm>
            <a:off x="7037388" y="3532188"/>
            <a:ext cx="1517650" cy="56038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77828"/>
          <p:cNvSpPr>
            <a:spLocks noChangeArrowheads="1"/>
          </p:cNvSpPr>
          <p:nvPr/>
        </p:nvSpPr>
        <p:spPr bwMode="auto">
          <a:xfrm>
            <a:off x="209550" y="685800"/>
            <a:ext cx="8583613" cy="576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66700" indent="-26670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600" b="1" dirty="0">
                <a:latin typeface="Times New Roman" panose="02020603050405020304" pitchFamily="18" charset="0"/>
              </a:rPr>
              <a:t> Read the descriptions and guess the </a:t>
            </a:r>
            <a:r>
              <a:rPr lang="en-US" altLang="zh-CN" sz="2600" b="1" dirty="0" err="1">
                <a:latin typeface="Times New Roman" panose="02020603050405020304" pitchFamily="18" charset="0"/>
              </a:rPr>
              <a:t>words.The</a:t>
            </a:r>
            <a:r>
              <a:rPr lang="en-US" altLang="zh-CN" sz="2600" b="1" dirty="0">
                <a:latin typeface="Times New Roman" panose="02020603050405020304" pitchFamily="18" charset="0"/>
              </a:rPr>
              <a:t> first letter is given.</a:t>
            </a:r>
          </a:p>
          <a:p>
            <a:pPr marL="266700" indent="-26670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1.It lives in the </a:t>
            </a:r>
            <a:r>
              <a:rPr lang="en-US" altLang="zh-CN" sz="2600" b="1" dirty="0" err="1">
                <a:latin typeface="Times New Roman" panose="02020603050405020304" pitchFamily="18" charset="0"/>
              </a:rPr>
              <a:t>water.It</a:t>
            </a:r>
            <a:r>
              <a:rPr lang="en-US" altLang="zh-CN" sz="2600" b="1" dirty="0">
                <a:latin typeface="Times New Roman" panose="02020603050405020304" pitchFamily="18" charset="0"/>
              </a:rPr>
              <a:t> can </a:t>
            </a:r>
            <a:r>
              <a:rPr lang="en-US" altLang="zh-CN" sz="2600" b="1" dirty="0" err="1">
                <a:latin typeface="Times New Roman" panose="02020603050405020304" pitchFamily="18" charset="0"/>
              </a:rPr>
              <a:t>swim.It's</a:t>
            </a:r>
            <a:r>
              <a:rPr lang="en-US" altLang="zh-CN" sz="2600" b="1" dirty="0">
                <a:latin typeface="Times New Roman" panose="02020603050405020304" pitchFamily="18" charset="0"/>
              </a:rPr>
              <a:t> a f________.</a:t>
            </a:r>
          </a:p>
          <a:p>
            <a:pPr marL="266700" indent="-26670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2.You can go there to </a:t>
            </a:r>
            <a:r>
              <a:rPr lang="en-US" altLang="zh-CN" sz="2600" b="1" dirty="0" err="1">
                <a:latin typeface="Times New Roman" panose="02020603050405020304" pitchFamily="18" charset="0"/>
              </a:rPr>
              <a:t>eat.Waiters</a:t>
            </a:r>
            <a:r>
              <a:rPr lang="en-US" altLang="zh-CN" sz="2600" b="1" dirty="0">
                <a:latin typeface="Times New Roman" panose="02020603050405020304" pitchFamily="18" charset="0"/>
              </a:rPr>
              <a:t> will bring the food to </a:t>
            </a:r>
            <a:r>
              <a:rPr lang="en-US" altLang="zh-CN" sz="2600" b="1" dirty="0" err="1">
                <a:latin typeface="Times New Roman" panose="02020603050405020304" pitchFamily="18" charset="0"/>
              </a:rPr>
              <a:t>you.It's</a:t>
            </a:r>
            <a:r>
              <a:rPr lang="en-US" altLang="zh-CN" sz="2600" b="1" dirty="0">
                <a:latin typeface="Times New Roman" panose="02020603050405020304" pitchFamily="18" charset="0"/>
              </a:rPr>
              <a:t> a r_________.</a:t>
            </a:r>
          </a:p>
          <a:p>
            <a:pPr marL="266700" indent="-26670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3.It's </a:t>
            </a:r>
            <a:r>
              <a:rPr lang="en-US" altLang="zh-CN" sz="2600" b="1" dirty="0" err="1">
                <a:latin typeface="Times New Roman" panose="02020603050405020304" pitchFamily="18" charset="0"/>
              </a:rPr>
              <a:t>white.You</a:t>
            </a:r>
            <a:r>
              <a:rPr lang="en-US" altLang="zh-CN" sz="2600" b="1" dirty="0">
                <a:latin typeface="Times New Roman" panose="02020603050405020304" pitchFamily="18" charset="0"/>
              </a:rPr>
              <a:t> drink it and it comes from </a:t>
            </a:r>
            <a:r>
              <a:rPr lang="en-US" altLang="zh-CN" sz="2600" b="1" dirty="0" err="1">
                <a:latin typeface="Times New Roman" panose="02020603050405020304" pitchFamily="18" charset="0"/>
              </a:rPr>
              <a:t>cows.It's</a:t>
            </a:r>
            <a:r>
              <a:rPr lang="en-US" altLang="zh-CN" sz="2600" b="1" dirty="0">
                <a:latin typeface="Times New Roman" panose="02020603050405020304" pitchFamily="18" charset="0"/>
              </a:rPr>
              <a:t> m________.</a:t>
            </a:r>
          </a:p>
          <a:p>
            <a:pPr marL="266700" indent="-26670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4.It's a list of </a:t>
            </a:r>
            <a:r>
              <a:rPr lang="en-US" altLang="zh-CN" sz="2600" b="1" dirty="0" err="1">
                <a:latin typeface="Times New Roman" panose="02020603050405020304" pitchFamily="18" charset="0"/>
              </a:rPr>
              <a:t>food.We</a:t>
            </a:r>
            <a:r>
              <a:rPr lang="en-US" altLang="zh-CN" sz="2600" b="1" dirty="0">
                <a:latin typeface="Times New Roman" panose="02020603050405020304" pitchFamily="18" charset="0"/>
              </a:rPr>
              <a:t> use it to order at a </a:t>
            </a:r>
            <a:r>
              <a:rPr lang="en-US" altLang="zh-CN" sz="2600" b="1" dirty="0" err="1">
                <a:latin typeface="Times New Roman" panose="02020603050405020304" pitchFamily="18" charset="0"/>
              </a:rPr>
              <a:t>restaurant.It</a:t>
            </a:r>
            <a:r>
              <a:rPr lang="en-US" altLang="zh-CN" sz="2600" b="1" dirty="0">
                <a:latin typeface="Times New Roman" panose="02020603050405020304" pitchFamily="18" charset="0"/>
              </a:rPr>
              <a:t> is a m_________.</a:t>
            </a:r>
          </a:p>
          <a:p>
            <a:pPr marL="266700" indent="-26670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5.You can drink it or you can wash your hands with </a:t>
            </a:r>
            <a:r>
              <a:rPr lang="en-US" altLang="zh-CN" sz="2600" b="1" dirty="0" err="1">
                <a:latin typeface="Times New Roman" panose="02020603050405020304" pitchFamily="18" charset="0"/>
              </a:rPr>
              <a:t>it.It's</a:t>
            </a:r>
            <a:r>
              <a:rPr lang="en-US" altLang="zh-CN" sz="2600" b="1" dirty="0">
                <a:latin typeface="Times New Roman" panose="02020603050405020304" pitchFamily="18" charset="0"/>
              </a:rPr>
              <a:t> w___________. 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31" name="矩形 77830"/>
          <p:cNvSpPr>
            <a:spLocks noChangeArrowheads="1"/>
          </p:cNvSpPr>
          <p:nvPr/>
        </p:nvSpPr>
        <p:spPr bwMode="auto">
          <a:xfrm>
            <a:off x="5905500" y="1793875"/>
            <a:ext cx="619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ish</a:t>
            </a:r>
          </a:p>
        </p:txBody>
      </p:sp>
      <p:sp>
        <p:nvSpPr>
          <p:cNvPr id="77832" name="矩形 77831"/>
          <p:cNvSpPr>
            <a:spLocks noChangeArrowheads="1"/>
          </p:cNvSpPr>
          <p:nvPr/>
        </p:nvSpPr>
        <p:spPr bwMode="auto">
          <a:xfrm>
            <a:off x="2009775" y="2832100"/>
            <a:ext cx="16271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estaurant</a:t>
            </a:r>
          </a:p>
        </p:txBody>
      </p:sp>
      <p:sp>
        <p:nvSpPr>
          <p:cNvPr id="77833" name="矩形 77832"/>
          <p:cNvSpPr>
            <a:spLocks noChangeArrowheads="1"/>
          </p:cNvSpPr>
          <p:nvPr/>
        </p:nvSpPr>
        <p:spPr bwMode="auto">
          <a:xfrm>
            <a:off x="749300" y="3871913"/>
            <a:ext cx="5794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ilk</a:t>
            </a:r>
          </a:p>
        </p:txBody>
      </p:sp>
      <p:sp>
        <p:nvSpPr>
          <p:cNvPr id="77834" name="矩形 77833"/>
          <p:cNvSpPr>
            <a:spLocks noChangeArrowheads="1"/>
          </p:cNvSpPr>
          <p:nvPr/>
        </p:nvSpPr>
        <p:spPr bwMode="auto">
          <a:xfrm>
            <a:off x="760413" y="4875213"/>
            <a:ext cx="7381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enu</a:t>
            </a:r>
          </a:p>
        </p:txBody>
      </p:sp>
      <p:sp>
        <p:nvSpPr>
          <p:cNvPr id="77835" name="矩形 77834"/>
          <p:cNvSpPr>
            <a:spLocks noChangeArrowheads="1"/>
          </p:cNvSpPr>
          <p:nvPr/>
        </p:nvSpPr>
        <p:spPr bwMode="auto">
          <a:xfrm>
            <a:off x="704850" y="5921375"/>
            <a:ext cx="795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ater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1" grpId="0"/>
      <p:bldP spid="77832" grpId="0"/>
      <p:bldP spid="77834" grpId="0"/>
      <p:bldP spid="77835" grpId="0"/>
    </p:bldLst>
  </p:timing>
</p:sld>
</file>

<file path=ppt/theme/theme1.xml><?xml version="1.0" encoding="utf-8"?>
<a:theme xmlns:a="http://schemas.openxmlformats.org/drawingml/2006/main" name="WWW.2PPT.COM&#10;">
  <a:themeElements>
    <a:clrScheme name="Default Design 1">
      <a:dk1>
        <a:srgbClr val="000000"/>
      </a:dk1>
      <a:lt1>
        <a:srgbClr val="FFFFFF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FFFFF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自定义 6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>
        <a:noFill/>
        <a:ln w="25400" cmpd="sng">
          <a:solidFill>
            <a:srgbClr val="C00000"/>
          </a:solidFill>
          <a:round/>
        </a:ln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FFFFF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6666"/>
        </a:dk2>
        <a:lt2>
          <a:srgbClr val="808080"/>
        </a:lt2>
        <a:accent1>
          <a:srgbClr val="F8A230"/>
        </a:accent1>
        <a:accent2>
          <a:srgbClr val="5CACE2"/>
        </a:accent2>
        <a:accent3>
          <a:srgbClr val="FFFFFF"/>
        </a:accent3>
        <a:accent4>
          <a:srgbClr val="000000"/>
        </a:accent4>
        <a:accent5>
          <a:srgbClr val="FBCEAD"/>
        </a:accent5>
        <a:accent6>
          <a:srgbClr val="539BCD"/>
        </a:accent6>
        <a:hlink>
          <a:srgbClr val="E569A7"/>
        </a:hlink>
        <a:folHlink>
          <a:srgbClr val="95D8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8EEA3A"/>
        </a:accent1>
        <a:accent2>
          <a:srgbClr val="F97B90"/>
        </a:accent2>
        <a:accent3>
          <a:srgbClr val="FFFFFF"/>
        </a:accent3>
        <a:accent4>
          <a:srgbClr val="000000"/>
        </a:accent4>
        <a:accent5>
          <a:srgbClr val="C6F3AE"/>
        </a:accent5>
        <a:accent6>
          <a:srgbClr val="E26F82"/>
        </a:accent6>
        <a:hlink>
          <a:srgbClr val="5DC2F5"/>
        </a:hlink>
        <a:folHlink>
          <a:srgbClr val="FFA4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1265</Words>
  <Application>Microsoft Office PowerPoint</Application>
  <PresentationFormat>全屏显示(4:3)</PresentationFormat>
  <Paragraphs>127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1" baseType="lpstr">
      <vt:lpstr>26</vt:lpstr>
      <vt:lpstr>黑体</vt:lpstr>
      <vt:lpstr>楷体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83</cp:revision>
  <dcterms:created xsi:type="dcterms:W3CDTF">2017-07-08T03:13:00Z</dcterms:created>
  <dcterms:modified xsi:type="dcterms:W3CDTF">2023-01-16T14:59:06Z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36A3D199294F4BF691D3021B16B16D96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