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33E24D-AB1F-4BBC-889B-BDE684BFC4F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FD2A86-454A-4D9A-B3E9-DBE8A0E73CF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14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096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9E2A3-A038-4038-B086-1435CADCFFE8}" type="slidenum">
              <a:rPr lang="zh-CN" altLang="en-US" smtClean="0">
                <a:solidFill>
                  <a:prstClr val="black"/>
                </a:solidFill>
              </a:rPr>
              <a:t>4</a:t>
            </a:fld>
            <a:endParaRPr lang="en-US" altLang="zh-C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433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662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69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174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379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686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891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C7DEA5-8B7E-4C13-9D8D-27F0F9CE8375}" type="datetime1">
              <a:rPr lang="zh-CN" altLang="en-US">
                <a:solidFill>
                  <a:srgbClr val="000000"/>
                </a:solidFill>
              </a:rPr>
              <a:t>2023-01-16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D9D175-8D90-4369-8B0B-0887ADD6FC08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25F6FB-B15C-4ACB-80CC-1A6AAEE44256}" type="datetime1">
              <a:rPr lang="zh-CN" altLang="en-US">
                <a:solidFill>
                  <a:srgbClr val="000000"/>
                </a:solidFill>
              </a:rPr>
              <a:t>2023-01-16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EE5774-7B04-4DB0-897E-CFE505DE6E2D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F5FDC6-67B6-42E0-BA1D-86085F2FE93C}" type="datetime1">
              <a:rPr lang="zh-CN" altLang="en-US">
                <a:solidFill>
                  <a:srgbClr val="000000"/>
                </a:solidFill>
              </a:rPr>
              <a:t>2023-01-16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0C279-CE33-4501-98EE-4C008376C6C5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036B639-496C-4A61-A314-6700BD5F2DB6}" type="datetime1">
              <a:rPr lang="zh-CN" altLang="en-US">
                <a:solidFill>
                  <a:srgbClr val="000000"/>
                </a:solidFill>
              </a:rPr>
              <a:t>2023-01-16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8B41CA-8CDE-42FB-9A95-D5748E7F53C5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7B2E745-C664-4180-9667-2DB7DCE15F8E}" type="datetime1">
              <a:rPr lang="zh-CN" altLang="en-US">
                <a:solidFill>
                  <a:srgbClr val="000000"/>
                </a:solidFill>
              </a:rPr>
              <a:t>2023-01-16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AFB7689-8463-4298-875E-496960A89C28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CC7029-0EBD-432C-893C-9A3D972B9235}" type="datetime1">
              <a:rPr lang="zh-CN" altLang="en-US">
                <a:solidFill>
                  <a:srgbClr val="000000"/>
                </a:solidFill>
              </a:rPr>
              <a:t>2023-01-16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914FA-DAFF-4363-82BB-3DF52F1973F1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F9DBAE-8D06-488A-A26D-C5C1E34E783A}" type="datetime1">
              <a:rPr lang="zh-CN" altLang="en-US">
                <a:solidFill>
                  <a:srgbClr val="000000"/>
                </a:solidFill>
              </a:rPr>
              <a:t>2023-01-16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9CC233-6D41-496E-B27D-525C91AE7448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E384EF-0B37-484C-B579-09ED7D49E7B4}" type="datetime1">
              <a:rPr lang="zh-CN" altLang="en-US">
                <a:solidFill>
                  <a:srgbClr val="000000"/>
                </a:solidFill>
              </a:rPr>
              <a:t>2023-01-16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BC434E-A265-4D14-A905-DB0528192859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77BDA2-29A3-49C9-A84F-A799C1726EB4}" type="datetime1">
              <a:rPr lang="zh-CN" altLang="en-US">
                <a:solidFill>
                  <a:srgbClr val="000000"/>
                </a:solidFill>
              </a:rPr>
              <a:t>2023-01-16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0E5119-E2BF-415E-85F8-E12FB4F4CB1D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062A30-68A8-4E99-97F2-77A06BBE17CA}" type="datetime1">
              <a:rPr lang="zh-CN" altLang="en-US">
                <a:solidFill>
                  <a:srgbClr val="000000"/>
                </a:solidFill>
              </a:rPr>
              <a:t>2023-01-16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9F6E66-C049-4E06-94AF-FA40B770AEF3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B4E475-636F-47F3-BCE8-FF8D5DACDFE2}" type="datetime1">
              <a:rPr lang="zh-CN" altLang="en-US">
                <a:solidFill>
                  <a:srgbClr val="000000"/>
                </a:solidFill>
              </a:rPr>
              <a:t>2023-01-16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D8B6B-0618-49CC-9E60-75F6AE365085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8716B5-2529-4256-B73C-131AAFF78C26}" type="datetime1">
              <a:rPr lang="zh-CN" altLang="en-US">
                <a:solidFill>
                  <a:srgbClr val="000000"/>
                </a:solidFill>
              </a:rPr>
              <a:t>2023-01-16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302224-34A7-4DE2-A057-8723C06A9A5C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CAF8BB-F4EE-4A4C-A988-5E5471D28978}" type="datetime1">
              <a:rPr lang="zh-CN" altLang="en-US">
                <a:solidFill>
                  <a:srgbClr val="000000"/>
                </a:solidFill>
              </a:rPr>
              <a:t>2023-01-16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604E02F-95AD-46D1-B539-FB7640366A4B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4.png"/><Relationship Id="rId4" Type="http://schemas.openxmlformats.org/officeDocument/2006/relationships/oleObject" Target="../embeddings/oleObject1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slide" Target="slide2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19.jpeg"/><Relationship Id="rId5" Type="http://schemas.openxmlformats.org/officeDocument/2006/relationships/image" Target="../media/image16.wmf"/><Relationship Id="rId10" Type="http://schemas.openxmlformats.org/officeDocument/2006/relationships/image" Target="../media/image18.wmf"/><Relationship Id="rId4" Type="http://schemas.openxmlformats.org/officeDocument/2006/relationships/oleObject" Target="../embeddings/oleObject13.bin"/><Relationship Id="rId9" Type="http://schemas.openxmlformats.org/officeDocument/2006/relationships/oleObject" Target="../embeddings/oleObject16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audio" Target="../media/audio1.wav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7.bin"/><Relationship Id="rId10" Type="http://schemas.openxmlformats.org/officeDocument/2006/relationships/slide" Target="slide2.xml"/><Relationship Id="rId4" Type="http://schemas.openxmlformats.org/officeDocument/2006/relationships/audio" Target="../media/audio2.wav"/><Relationship Id="rId9" Type="http://schemas.openxmlformats.org/officeDocument/2006/relationships/oleObject" Target="../embeddings/oleObject20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4.png"/><Relationship Id="rId5" Type="http://schemas.openxmlformats.org/officeDocument/2006/relationships/image" Target="../media/image23.wmf"/><Relationship Id="rId4" Type="http://schemas.openxmlformats.org/officeDocument/2006/relationships/oleObject" Target="../embeddings/oleObject2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oleObject" Target="../embeddings/oleObject29.bin"/><Relationship Id="rId18" Type="http://schemas.openxmlformats.org/officeDocument/2006/relationships/oleObject" Target="../embeddings/oleObject32.bin"/><Relationship Id="rId3" Type="http://schemas.openxmlformats.org/officeDocument/2006/relationships/oleObject" Target="../embeddings/oleObject22.bin"/><Relationship Id="rId21" Type="http://schemas.openxmlformats.org/officeDocument/2006/relationships/oleObject" Target="../embeddings/oleObject35.bin"/><Relationship Id="rId7" Type="http://schemas.openxmlformats.org/officeDocument/2006/relationships/oleObject" Target="../embeddings/oleObject25.bin"/><Relationship Id="rId12" Type="http://schemas.openxmlformats.org/officeDocument/2006/relationships/oleObject" Target="../embeddings/oleObject28.bin"/><Relationship Id="rId17" Type="http://schemas.openxmlformats.org/officeDocument/2006/relationships/oleObject" Target="../embeddings/oleObject31.bin"/><Relationship Id="rId25" Type="http://schemas.openxmlformats.org/officeDocument/2006/relationships/image" Target="../media/image30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9.wmf"/><Relationship Id="rId20" Type="http://schemas.openxmlformats.org/officeDocument/2006/relationships/oleObject" Target="../embeddings/oleObject34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27.wmf"/><Relationship Id="rId24" Type="http://schemas.openxmlformats.org/officeDocument/2006/relationships/oleObject" Target="../embeddings/oleObject38.bin"/><Relationship Id="rId5" Type="http://schemas.openxmlformats.org/officeDocument/2006/relationships/oleObject" Target="../embeddings/oleObject23.bin"/><Relationship Id="rId15" Type="http://schemas.openxmlformats.org/officeDocument/2006/relationships/oleObject" Target="../embeddings/oleObject30.bin"/><Relationship Id="rId23" Type="http://schemas.openxmlformats.org/officeDocument/2006/relationships/oleObject" Target="../embeddings/oleObject37.bin"/><Relationship Id="rId10" Type="http://schemas.openxmlformats.org/officeDocument/2006/relationships/oleObject" Target="../embeddings/oleObject27.bin"/><Relationship Id="rId19" Type="http://schemas.openxmlformats.org/officeDocument/2006/relationships/oleObject" Target="../embeddings/oleObject33.bin"/><Relationship Id="rId4" Type="http://schemas.openxmlformats.org/officeDocument/2006/relationships/image" Target="../media/image25.wmf"/><Relationship Id="rId9" Type="http://schemas.openxmlformats.org/officeDocument/2006/relationships/image" Target="../media/image26.wmf"/><Relationship Id="rId14" Type="http://schemas.openxmlformats.org/officeDocument/2006/relationships/image" Target="../media/image28.wmf"/><Relationship Id="rId22" Type="http://schemas.openxmlformats.org/officeDocument/2006/relationships/oleObject" Target="../embeddings/oleObject36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.baidu.com/i?ct=503316480&amp;z=0&amp;tn=baiduimagedetail&amp;word=%D6%F1%C0%E9%B0%CA&amp;in=21218&amp;cl=2&amp;cm=1&amp;sc=0&amp;lm=-1&amp;pn=296&amp;rn=1&amp;di=2313369212&amp;ln=728&amp;fr=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0.wmf"/><Relationship Id="rId3" Type="http://schemas.openxmlformats.org/officeDocument/2006/relationships/image" Target="../media/image11.GIF"/><Relationship Id="rId7" Type="http://schemas.openxmlformats.org/officeDocument/2006/relationships/image" Target="../media/image7.wmf"/><Relationship Id="rId12" Type="http://schemas.openxmlformats.org/officeDocument/2006/relationships/oleObject" Target="../embeddings/oleObject6.bin"/><Relationship Id="rId1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9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9.wmf"/><Relationship Id="rId5" Type="http://schemas.openxmlformats.org/officeDocument/2006/relationships/image" Target="../media/image6.wmf"/><Relationship Id="rId15" Type="http://schemas.openxmlformats.org/officeDocument/2006/relationships/oleObject" Target="../embeddings/oleObject8.bin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8.wmf"/><Relationship Id="rId14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png"/><Relationship Id="rId5" Type="http://schemas.openxmlformats.org/officeDocument/2006/relationships/oleObject" Target="../embeddings/oleObject11.bin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2"/>
          <p:cNvSpPr>
            <a:spLocks noChangeArrowheads="1" noChangeShapeType="1" noTextEdit="1"/>
          </p:cNvSpPr>
          <p:nvPr/>
        </p:nvSpPr>
        <p:spPr bwMode="auto">
          <a:xfrm>
            <a:off x="1563440" y="2708920"/>
            <a:ext cx="6194425" cy="99154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800" b="1" dirty="0">
                <a:ln w="9525" cmpd="sng">
                  <a:noFill/>
                  <a:round/>
                </a:ln>
                <a:solidFill>
                  <a:srgbClr val="9933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函数的初步认识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736352" y="1340767"/>
            <a:ext cx="7848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3600" dirty="0">
                <a:solidFill>
                  <a:srgbClr val="9933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第</a:t>
            </a:r>
            <a:r>
              <a:rPr lang="en-US" altLang="zh-CN" sz="3600" dirty="0">
                <a:solidFill>
                  <a:srgbClr val="9933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5</a:t>
            </a:r>
            <a:r>
              <a:rPr lang="zh-CN" altLang="en-US" sz="3600" dirty="0">
                <a:solidFill>
                  <a:srgbClr val="9933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章  代数式与函数的初步认识</a:t>
            </a:r>
          </a:p>
        </p:txBody>
      </p:sp>
      <p:sp>
        <p:nvSpPr>
          <p:cNvPr id="7" name="矩形 6"/>
          <p:cNvSpPr/>
          <p:nvPr/>
        </p:nvSpPr>
        <p:spPr>
          <a:xfrm>
            <a:off x="2754522" y="5445224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99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95176-73BE-4335-9DFA-DCCD6F4CE272}" type="datetime1">
              <a:rPr lang="zh-CN" altLang="en-US">
                <a:solidFill>
                  <a:srgbClr val="000000"/>
                </a:solidFill>
              </a:rPr>
              <a:t>2023-01-16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6DEC-7626-4018-B9D2-9E036E63509C}" type="slidenum">
              <a:rPr lang="zh-CN" altLang="en-US">
                <a:solidFill>
                  <a:srgbClr val="000000"/>
                </a:solidFill>
              </a:rPr>
              <a:t>10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457200" y="1676400"/>
            <a:ext cx="382428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00"/>
                </a:solidFill>
                <a:latin typeface="华文新魏" panose="02010800040101010101" charset="-122"/>
                <a:ea typeface="华文新魏" panose="02010800040101010101" charset="-122"/>
              </a:rPr>
              <a:t>（</a:t>
            </a:r>
            <a:r>
              <a:rPr lang="en-US" altLang="zh-CN" sz="2400" b="1" dirty="0">
                <a:solidFill>
                  <a:srgbClr val="000000"/>
                </a:solidFill>
                <a:latin typeface="华文新魏" panose="02010800040101010101" charset="-122"/>
                <a:ea typeface="华文新魏" panose="02010800040101010101" charset="-122"/>
              </a:rPr>
              <a:t>1</a:t>
            </a:r>
            <a:r>
              <a:rPr lang="zh-CN" altLang="en-US" sz="2400" b="1" dirty="0">
                <a:solidFill>
                  <a:srgbClr val="000000"/>
                </a:solidFill>
                <a:latin typeface="华文新魏" panose="02010800040101010101" charset="-122"/>
                <a:ea typeface="华文新魏" panose="02010800040101010101" charset="-122"/>
              </a:rPr>
              <a:t>）在此次飞行过程中，当时间确定时，路程能确定吗？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533400" y="3048000"/>
            <a:ext cx="3581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000000"/>
                </a:solidFill>
                <a:latin typeface="华文新魏" panose="02010800040101010101" charset="-122"/>
                <a:ea typeface="华文新魏" panose="02010800040101010101" charset="-122"/>
              </a:rPr>
              <a:t>(2)  </a:t>
            </a:r>
            <a:r>
              <a:rPr lang="zh-CN" altLang="en-US" sz="2400" b="1" dirty="0">
                <a:solidFill>
                  <a:srgbClr val="000000"/>
                </a:solidFill>
                <a:latin typeface="华文新魏" panose="02010800040101010101" charset="-122"/>
                <a:ea typeface="华文新魏" panose="02010800040101010101" charset="-122"/>
              </a:rPr>
              <a:t>你能用含</a:t>
            </a:r>
            <a:r>
              <a:rPr lang="en-US" altLang="zh-CN" sz="2400" b="1" dirty="0">
                <a:solidFill>
                  <a:srgbClr val="000000"/>
                </a:solidFill>
                <a:latin typeface="华文新魏" panose="02010800040101010101" charset="-122"/>
                <a:ea typeface="华文新魏" panose="02010800040101010101" charset="-122"/>
              </a:rPr>
              <a:t>t</a:t>
            </a:r>
            <a:r>
              <a:rPr lang="zh-CN" altLang="en-US" sz="2400" b="1" dirty="0">
                <a:solidFill>
                  <a:srgbClr val="000000"/>
                </a:solidFill>
                <a:latin typeface="华文新魏" panose="02010800040101010101" charset="-122"/>
                <a:ea typeface="华文新魏" panose="02010800040101010101" charset="-122"/>
              </a:rPr>
              <a:t>的代数式来表示</a:t>
            </a:r>
            <a:r>
              <a:rPr lang="en-US" altLang="zh-CN" sz="2400" b="1" dirty="0">
                <a:solidFill>
                  <a:srgbClr val="000000"/>
                </a:solidFill>
                <a:latin typeface="华文新魏" panose="02010800040101010101" charset="-122"/>
                <a:ea typeface="华文新魏" panose="02010800040101010101" charset="-122"/>
              </a:rPr>
              <a:t>m</a:t>
            </a:r>
            <a:r>
              <a:rPr lang="zh-CN" altLang="en-US" sz="2400" b="1" dirty="0">
                <a:solidFill>
                  <a:srgbClr val="000000"/>
                </a:solidFill>
                <a:latin typeface="华文新魏" panose="02010800040101010101" charset="-122"/>
                <a:ea typeface="华文新魏" panose="02010800040101010101" charset="-122"/>
              </a:rPr>
              <a:t>的值吗</a:t>
            </a:r>
            <a:r>
              <a:rPr lang="en-US" altLang="zh-CN" sz="2400" b="1" dirty="0">
                <a:solidFill>
                  <a:srgbClr val="000000"/>
                </a:solidFill>
                <a:latin typeface="华文新魏" panose="02010800040101010101" charset="-122"/>
                <a:ea typeface="华文新魏" panose="02010800040101010101" charset="-122"/>
              </a:rPr>
              <a:t>?</a:t>
            </a:r>
          </a:p>
        </p:txBody>
      </p:sp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4191000" y="457200"/>
          <a:ext cx="4419600" cy="374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r:id="rId4" imgW="3429000" imgH="2619375" progId="MSPhotoEd.3">
                  <p:embed/>
                </p:oleObj>
              </mc:Choice>
              <mc:Fallback>
                <p:oleObj r:id="rId4" imgW="3429000" imgH="2619375" progId="MSPhotoEd.3">
                  <p:embed/>
                  <p:pic>
                    <p:nvPicPr>
                      <p:cNvPr id="0" name="图片 40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57200"/>
                        <a:ext cx="4419600" cy="374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762000" y="838200"/>
            <a:ext cx="1600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4000" b="1">
                <a:solidFill>
                  <a:srgbClr val="000000"/>
                </a:solidFill>
                <a:latin typeface="华文新魏" panose="02010800040101010101" charset="-122"/>
                <a:ea typeface="华文新魏" panose="02010800040101010101" charset="-122"/>
              </a:rPr>
              <a:t>思考：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914400" y="4191000"/>
            <a:ext cx="2209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000000"/>
                </a:solidFill>
                <a:latin typeface="华文新魏" panose="02010800040101010101" charset="-122"/>
                <a:ea typeface="华文新魏" panose="02010800040101010101" charset="-122"/>
              </a:rPr>
              <a:t>  </a:t>
            </a:r>
            <a:r>
              <a:rPr lang="en-US" altLang="zh-CN" sz="28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m=7.8</a:t>
            </a:r>
            <a:r>
              <a:rPr lang="en-US" altLang="zh-CN" sz="2800" b="1">
                <a:solidFill>
                  <a:srgbClr val="FF0000"/>
                </a:solidFill>
                <a:ea typeface="华文新魏" panose="02010800040101010101" charset="-122"/>
              </a:rPr>
              <a:t>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utoUpdateAnimBg="0"/>
      <p:bldP spid="16387" grpId="0" autoUpdateAnimBg="0"/>
      <p:bldP spid="16389" grpId="0" autoUpdateAnimBg="0"/>
      <p:bldP spid="16390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8806-5137-4FDB-87A5-DBF7C62551AB}" type="datetime1">
              <a:rPr lang="zh-CN" altLang="en-US">
                <a:solidFill>
                  <a:srgbClr val="000000"/>
                </a:solidFill>
              </a:rPr>
              <a:t>2023-01-16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9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A265C-5B8D-419E-9C2E-A0294EB9EF58}" type="slidenum">
              <a:rPr lang="zh-CN" altLang="en-US">
                <a:solidFill>
                  <a:srgbClr val="000000"/>
                </a:solidFill>
              </a:rPr>
              <a:t>11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900113" y="404813"/>
            <a:ext cx="7343775" cy="197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000000"/>
                </a:solidFill>
              </a:rPr>
              <a:t>      </a:t>
            </a:r>
            <a:r>
              <a:rPr lang="zh-CN" altLang="en-US" sz="2800" b="1" dirty="0">
                <a:solidFill>
                  <a:srgbClr val="FF0000"/>
                </a:solidFill>
              </a:rPr>
              <a:t>一、创设情境，导入问题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000000"/>
                </a:solidFill>
              </a:rPr>
              <a:t>       </a:t>
            </a:r>
            <a:r>
              <a:rPr lang="en-US" altLang="zh-CN" sz="2400" dirty="0">
                <a:solidFill>
                  <a:srgbClr val="000000"/>
                </a:solidFill>
              </a:rPr>
              <a:t>1</a:t>
            </a:r>
            <a:r>
              <a:rPr lang="zh-CN" altLang="en-US" sz="2400" dirty="0">
                <a:solidFill>
                  <a:srgbClr val="000000"/>
                </a:solidFill>
              </a:rPr>
              <a:t>、 在刚刚结束的</a:t>
            </a:r>
            <a:r>
              <a:rPr lang="en-US" altLang="zh-CN" sz="2400" dirty="0">
                <a:solidFill>
                  <a:srgbClr val="000000"/>
                </a:solidFill>
              </a:rPr>
              <a:t>16</a:t>
            </a:r>
            <a:r>
              <a:rPr lang="zh-CN" altLang="en-US" sz="2400" dirty="0">
                <a:solidFill>
                  <a:srgbClr val="000000"/>
                </a:solidFill>
              </a:rPr>
              <a:t>届亚洲运动会上，刘翔跑出了</a:t>
            </a:r>
            <a:r>
              <a:rPr lang="en-US" altLang="zh-CN" sz="2400" dirty="0">
                <a:solidFill>
                  <a:srgbClr val="000000"/>
                </a:solidFill>
              </a:rPr>
              <a:t>12</a:t>
            </a:r>
            <a:r>
              <a:rPr lang="zh-CN" altLang="en-US" sz="2400" dirty="0">
                <a:solidFill>
                  <a:srgbClr val="000000"/>
                </a:solidFill>
              </a:rPr>
              <a:t>秒</a:t>
            </a:r>
            <a:r>
              <a:rPr lang="en-US" altLang="zh-CN" sz="2400" dirty="0">
                <a:solidFill>
                  <a:srgbClr val="000000"/>
                </a:solidFill>
              </a:rPr>
              <a:t>30</a:t>
            </a:r>
            <a:r>
              <a:rPr lang="zh-CN" altLang="en-US" sz="2400" dirty="0">
                <a:solidFill>
                  <a:srgbClr val="000000"/>
                </a:solidFill>
              </a:rPr>
              <a:t>的好成绩，在这次比赛中他的平均速度达到</a:t>
            </a:r>
            <a:r>
              <a:rPr lang="en-US" altLang="zh-CN" sz="2400" dirty="0">
                <a:solidFill>
                  <a:srgbClr val="000000"/>
                </a:solidFill>
              </a:rPr>
              <a:t>8.5</a:t>
            </a:r>
            <a:r>
              <a:rPr lang="zh-CN" altLang="en-US" sz="2400" dirty="0">
                <a:solidFill>
                  <a:srgbClr val="000000"/>
                </a:solidFill>
              </a:rPr>
              <a:t>米</a:t>
            </a:r>
            <a:r>
              <a:rPr lang="en-US" altLang="zh-CN" sz="2400" dirty="0">
                <a:solidFill>
                  <a:srgbClr val="000000"/>
                </a:solidFill>
              </a:rPr>
              <a:t>/</a:t>
            </a:r>
            <a:r>
              <a:rPr lang="zh-CN" altLang="en-US" sz="2400" dirty="0">
                <a:solidFill>
                  <a:srgbClr val="000000"/>
                </a:solidFill>
              </a:rPr>
              <a:t>秒</a:t>
            </a:r>
            <a:r>
              <a:rPr lang="en-US" altLang="zh-CN" sz="2400" dirty="0">
                <a:solidFill>
                  <a:srgbClr val="000000"/>
                </a:solidFill>
              </a:rPr>
              <a:t>.</a:t>
            </a:r>
            <a:r>
              <a:rPr lang="zh-CN" altLang="en-US" sz="2400" dirty="0">
                <a:solidFill>
                  <a:srgbClr val="000000"/>
                </a:solidFill>
              </a:rPr>
              <a:t>下面我们来了解在本场比赛中他在每一时刻所跑过的路程。</a:t>
            </a:r>
          </a:p>
        </p:txBody>
      </p:sp>
      <p:graphicFrame>
        <p:nvGraphicFramePr>
          <p:cNvPr id="17411" name="Group 3"/>
          <p:cNvGraphicFramePr>
            <a:graphicFrameLocks noGrp="1"/>
          </p:cNvGraphicFramePr>
          <p:nvPr/>
        </p:nvGraphicFramePr>
        <p:xfrm>
          <a:off x="755650" y="2492375"/>
          <a:ext cx="7632700" cy="1360805"/>
        </p:xfrm>
        <a:graphic>
          <a:graphicData uri="http://schemas.openxmlformats.org/drawingml/2006/table">
            <a:tbl>
              <a:tblPr/>
              <a:tblGrid>
                <a:gridCol w="1266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5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2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2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02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37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893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22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984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所跑时间（秒）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……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……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所跑过的路程（米）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8.5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17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25.5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42.5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51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59.5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……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Y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……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452" name="Text Box 44"/>
          <p:cNvSpPr txBox="1">
            <a:spLocks noChangeArrowheads="1"/>
          </p:cNvSpPr>
          <p:nvPr/>
        </p:nvSpPr>
        <p:spPr bwMode="auto">
          <a:xfrm>
            <a:off x="539750" y="4292600"/>
            <a:ext cx="831691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000000"/>
                </a:solidFill>
              </a:rPr>
              <a:t>1</a:t>
            </a:r>
            <a:r>
              <a:rPr lang="zh-CN" altLang="en-US" sz="2400">
                <a:solidFill>
                  <a:srgbClr val="000000"/>
                </a:solidFill>
              </a:rPr>
              <a:t>、在上述问题中，哪些是常量？哪些是变量？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000000"/>
                </a:solidFill>
              </a:rPr>
              <a:t>2</a:t>
            </a:r>
            <a:r>
              <a:rPr lang="zh-CN" altLang="en-US" sz="2400">
                <a:solidFill>
                  <a:srgbClr val="000000"/>
                </a:solidFill>
              </a:rPr>
              <a:t>、给定一个</a:t>
            </a:r>
            <a:r>
              <a:rPr lang="en-US" altLang="zh-CN" sz="2400">
                <a:solidFill>
                  <a:srgbClr val="000000"/>
                </a:solidFill>
              </a:rPr>
              <a:t>x</a:t>
            </a:r>
            <a:r>
              <a:rPr lang="zh-CN" altLang="en-US" sz="2400">
                <a:solidFill>
                  <a:srgbClr val="000000"/>
                </a:solidFill>
              </a:rPr>
              <a:t>的值，你能求出相应的</a:t>
            </a:r>
            <a:r>
              <a:rPr lang="en-US" altLang="zh-CN" sz="2400">
                <a:solidFill>
                  <a:srgbClr val="000000"/>
                </a:solidFill>
              </a:rPr>
              <a:t>y</a:t>
            </a:r>
            <a:r>
              <a:rPr lang="zh-CN" altLang="en-US" sz="2400">
                <a:solidFill>
                  <a:srgbClr val="000000"/>
                </a:solidFill>
              </a:rPr>
              <a:t>的值吗</a:t>
            </a:r>
            <a:r>
              <a:rPr lang="en-US" altLang="zh-CN" sz="2400">
                <a:solidFill>
                  <a:srgbClr val="000000"/>
                </a:solidFill>
              </a:rPr>
              <a:t>? </a:t>
            </a:r>
            <a:r>
              <a:rPr lang="zh-CN" altLang="en-US" sz="2400">
                <a:solidFill>
                  <a:srgbClr val="000000"/>
                </a:solidFill>
              </a:rPr>
              <a:t>计算当</a:t>
            </a:r>
            <a:r>
              <a:rPr lang="en-US" altLang="zh-CN" sz="2400">
                <a:solidFill>
                  <a:srgbClr val="000000"/>
                </a:solidFill>
              </a:rPr>
              <a:t>x</a:t>
            </a:r>
            <a:r>
              <a:rPr lang="zh-CN" altLang="en-US" sz="2400">
                <a:solidFill>
                  <a:srgbClr val="000000"/>
                </a:solidFill>
              </a:rPr>
              <a:t>分别为</a:t>
            </a:r>
            <a:r>
              <a:rPr lang="en-US" altLang="zh-CN" sz="2400">
                <a:solidFill>
                  <a:srgbClr val="000000"/>
                </a:solidFill>
              </a:rPr>
              <a:t>4</a:t>
            </a:r>
            <a:r>
              <a:rPr lang="zh-CN" altLang="en-US" sz="2400">
                <a:solidFill>
                  <a:srgbClr val="000000"/>
                </a:solidFill>
              </a:rPr>
              <a:t>、</a:t>
            </a:r>
            <a:r>
              <a:rPr lang="en-US" altLang="zh-CN" sz="2400">
                <a:solidFill>
                  <a:srgbClr val="000000"/>
                </a:solidFill>
              </a:rPr>
              <a:t>8</a:t>
            </a:r>
            <a:r>
              <a:rPr lang="zh-CN" altLang="en-US" sz="2400">
                <a:solidFill>
                  <a:srgbClr val="000000"/>
                </a:solidFill>
              </a:rPr>
              <a:t>时，相应的路程</a:t>
            </a:r>
            <a:r>
              <a:rPr lang="en-US" altLang="zh-CN" sz="2400">
                <a:solidFill>
                  <a:srgbClr val="000000"/>
                </a:solidFill>
              </a:rPr>
              <a:t>y</a:t>
            </a:r>
            <a:r>
              <a:rPr lang="zh-CN" altLang="en-US" sz="2400">
                <a:solidFill>
                  <a:srgbClr val="000000"/>
                </a:solidFill>
              </a:rPr>
              <a:t>是多少</a:t>
            </a:r>
            <a:r>
              <a:rPr lang="en-US" altLang="zh-CN" sz="2400">
                <a:solidFill>
                  <a:srgbClr val="000000"/>
                </a:solidFill>
              </a:rPr>
              <a:t>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000000"/>
                </a:solidFill>
              </a:rPr>
              <a:t>3</a:t>
            </a:r>
            <a:r>
              <a:rPr lang="zh-CN" altLang="en-US" sz="2400">
                <a:solidFill>
                  <a:srgbClr val="000000"/>
                </a:solidFill>
              </a:rPr>
              <a:t>、变量之间的变化关系有什么共同点吗？</a:t>
            </a:r>
          </a:p>
        </p:txBody>
      </p:sp>
      <p:sp>
        <p:nvSpPr>
          <p:cNvPr id="17453" name="Rectangle 45"/>
          <p:cNvSpPr>
            <a:spLocks noChangeArrowheads="1"/>
          </p:cNvSpPr>
          <p:nvPr/>
        </p:nvSpPr>
        <p:spPr bwMode="auto">
          <a:xfrm>
            <a:off x="684213" y="276225"/>
            <a:ext cx="3270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>
                <a:solidFill>
                  <a:srgbClr val="0000FF"/>
                </a:solidFill>
                <a:latin typeface="Tahoma" panose="020B0604030504040204" pitchFamily="34" charset="0"/>
              </a:rPr>
              <a:t> </a:t>
            </a:r>
          </a:p>
        </p:txBody>
      </p:sp>
      <p:pic>
        <p:nvPicPr>
          <p:cNvPr id="17454" name="Picture 46" descr="572568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2420938"/>
            <a:ext cx="7920037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7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7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74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174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7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7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74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74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utoUpdateAnimBg="0"/>
      <p:bldP spid="17452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BBC47-85E0-4956-B76D-BD54B3C66E76}" type="datetime1">
              <a:rPr lang="zh-CN" altLang="en-US">
                <a:solidFill>
                  <a:srgbClr val="000000"/>
                </a:solidFill>
              </a:rPr>
              <a:t>2023-01-16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AA716-1F52-45F6-82CB-F0E76E88A5F3}" type="slidenum">
              <a:rPr lang="zh-CN" altLang="en-US">
                <a:solidFill>
                  <a:srgbClr val="000000"/>
                </a:solidFill>
              </a:rPr>
              <a:t>12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771775" y="1557338"/>
            <a:ext cx="6048375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新宋体" panose="02010609030101010101" charset="-122"/>
              </a:rPr>
              <a:t> 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新宋体" panose="02010609030101010101" charset="-122"/>
              </a:rPr>
              <a:t>2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新宋体" panose="02010609030101010101" charset="-122"/>
              </a:rPr>
              <a:t>、在跳远比赛中，根据经验，跳远的距离                （     是助跑的速度，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新宋体" panose="02010609030101010101" charset="-122"/>
              </a:rPr>
              <a:t>0&lt;    &lt;10.5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新宋体" panose="02010609030101010101" charset="-122"/>
              </a:rPr>
              <a:t>米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新宋体" panose="02010609030101010101" charset="-122"/>
              </a:rPr>
              <a:t>/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新宋体" panose="02010609030101010101" charset="-122"/>
              </a:rPr>
              <a:t>秒），其中变量     随着哪一个量的变化而变化？</a:t>
            </a:r>
            <a:r>
              <a:rPr lang="zh-CN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新宋体" panose="02010609030101010101" charset="-122"/>
              </a:rPr>
              <a:t> </a:t>
            </a:r>
          </a:p>
        </p:txBody>
      </p:sp>
      <p:sp>
        <p:nvSpPr>
          <p:cNvPr id="18435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2555875" y="549275"/>
            <a:ext cx="40259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CC0000"/>
                </a:solidFill>
                <a:latin typeface="宋体" panose="02010600030101010101" pitchFamily="2" charset="-122"/>
              </a:rPr>
              <a:t> </a:t>
            </a:r>
            <a:endParaRPr lang="zh-CN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graphicFrame>
        <p:nvGraphicFramePr>
          <p:cNvPr id="18437" name="Object 5"/>
          <p:cNvGraphicFramePr>
            <a:graphicFrameLocks noChangeAspect="1"/>
          </p:cNvGraphicFramePr>
          <p:nvPr/>
        </p:nvGraphicFramePr>
        <p:xfrm>
          <a:off x="4787900" y="2133600"/>
          <a:ext cx="1944688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r:id="rId4" imgW="635000" imgH="190500" progId="Equation.3">
                  <p:embed/>
                </p:oleObj>
              </mc:Choice>
              <mc:Fallback>
                <p:oleObj r:id="rId4" imgW="635000" imgH="190500" progId="Equation.3">
                  <p:embed/>
                  <p:pic>
                    <p:nvPicPr>
                      <p:cNvPr id="0" name="图片 51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2133600"/>
                        <a:ext cx="1944688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3367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graphicFrame>
        <p:nvGraphicFramePr>
          <p:cNvPr id="18439" name="Object 7"/>
          <p:cNvGraphicFramePr>
            <a:graphicFrameLocks noChangeAspect="1"/>
          </p:cNvGraphicFramePr>
          <p:nvPr/>
        </p:nvGraphicFramePr>
        <p:xfrm>
          <a:off x="6948488" y="2276475"/>
          <a:ext cx="42703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r:id="rId6" imgW="101600" imgH="127000" progId="Equation.3">
                  <p:embed/>
                </p:oleObj>
              </mc:Choice>
              <mc:Fallback>
                <p:oleObj r:id="rId6" imgW="101600" imgH="127000" progId="Equation.3">
                  <p:embed/>
                  <p:pic>
                    <p:nvPicPr>
                      <p:cNvPr id="0" name="图片 51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488" y="2276475"/>
                        <a:ext cx="427037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0" name="Object 8"/>
          <p:cNvGraphicFramePr>
            <a:graphicFrameLocks noChangeAspect="1"/>
          </p:cNvGraphicFramePr>
          <p:nvPr/>
        </p:nvGraphicFramePr>
        <p:xfrm>
          <a:off x="4932363" y="2924175"/>
          <a:ext cx="42703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r:id="rId8" imgW="101600" imgH="127000" progId="Equation.3">
                  <p:embed/>
                </p:oleObj>
              </mc:Choice>
              <mc:Fallback>
                <p:oleObj r:id="rId8" imgW="101600" imgH="127000" progId="Equation.3">
                  <p:embed/>
                  <p:pic>
                    <p:nvPicPr>
                      <p:cNvPr id="0" name="图片 5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2924175"/>
                        <a:ext cx="427037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-1835150" y="3500438"/>
            <a:ext cx="9142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graphicFrame>
        <p:nvGraphicFramePr>
          <p:cNvPr id="18442" name="Object 10"/>
          <p:cNvGraphicFramePr>
            <a:graphicFrameLocks noChangeAspect="1"/>
          </p:cNvGraphicFramePr>
          <p:nvPr/>
        </p:nvGraphicFramePr>
        <p:xfrm>
          <a:off x="4140200" y="3429000"/>
          <a:ext cx="465138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r:id="rId9" imgW="101600" imgH="127000" progId="Equation.3">
                  <p:embed/>
                </p:oleObj>
              </mc:Choice>
              <mc:Fallback>
                <p:oleObj r:id="rId9" imgW="101600" imgH="127000" progId="Equation.3">
                  <p:embed/>
                  <p:pic>
                    <p:nvPicPr>
                      <p:cNvPr id="0" name="图片 51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3429000"/>
                        <a:ext cx="465138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43" name="Picture 11" descr="1172934907856200000011727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50825" y="1916113"/>
            <a:ext cx="235585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2484438" y="620713"/>
            <a:ext cx="41132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一、创设情境，导入问题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1163E-B362-4B66-8085-667AAD348812}" type="datetime1">
              <a:rPr lang="zh-CN" altLang="en-US">
                <a:solidFill>
                  <a:srgbClr val="000000"/>
                </a:solidFill>
              </a:rPr>
              <a:t>2023-01-16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3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EFF5-55C0-4B2E-A5C9-8D1B53573D82}" type="slidenum">
              <a:rPr lang="zh-CN" altLang="en-US">
                <a:solidFill>
                  <a:srgbClr val="000000"/>
                </a:solidFill>
              </a:rPr>
              <a:t>13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50825" y="1557338"/>
            <a:ext cx="8569325" cy="163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000000"/>
                </a:solidFill>
              </a:rPr>
              <a:t>    </a:t>
            </a:r>
            <a:r>
              <a:rPr lang="en-US" altLang="zh-CN" sz="2800" b="1" dirty="0">
                <a:solidFill>
                  <a:srgbClr val="000000"/>
                </a:solidFill>
              </a:rPr>
              <a:t>1.</a:t>
            </a:r>
            <a:r>
              <a:rPr lang="zh-CN" altLang="en-US" sz="2800" b="1" dirty="0">
                <a:solidFill>
                  <a:srgbClr val="000000"/>
                </a:solidFill>
              </a:rPr>
              <a:t>小明的哥哥是一名大学生</a:t>
            </a:r>
            <a:r>
              <a:rPr lang="en-US" altLang="zh-CN" sz="2800" b="1" dirty="0">
                <a:solidFill>
                  <a:srgbClr val="000000"/>
                </a:solidFill>
              </a:rPr>
              <a:t>,</a:t>
            </a:r>
            <a:r>
              <a:rPr lang="zh-CN" altLang="en-US" sz="2800" b="1" dirty="0">
                <a:solidFill>
                  <a:srgbClr val="000000"/>
                </a:solidFill>
              </a:rPr>
              <a:t>他利用暑假去一家公司打工</a:t>
            </a:r>
            <a:r>
              <a:rPr lang="en-US" altLang="zh-CN" sz="2800" b="1" dirty="0">
                <a:solidFill>
                  <a:srgbClr val="000000"/>
                </a:solidFill>
              </a:rPr>
              <a:t>,</a:t>
            </a:r>
            <a:r>
              <a:rPr lang="zh-CN" altLang="en-US" sz="2800" b="1" dirty="0">
                <a:solidFill>
                  <a:srgbClr val="000000"/>
                </a:solidFill>
              </a:rPr>
              <a:t>报酬</a:t>
            </a:r>
            <a:r>
              <a:rPr lang="en-US" altLang="zh-CN" sz="2800" b="1" dirty="0">
                <a:solidFill>
                  <a:srgbClr val="000000"/>
                </a:solidFill>
              </a:rPr>
              <a:t>16</a:t>
            </a:r>
            <a:r>
              <a:rPr lang="zh-CN" altLang="en-US" sz="2800" b="1" dirty="0">
                <a:solidFill>
                  <a:srgbClr val="000000"/>
                </a:solidFill>
              </a:rPr>
              <a:t>元</a:t>
            </a:r>
            <a:r>
              <a:rPr lang="en-US" altLang="zh-CN" sz="2800" b="1" dirty="0">
                <a:solidFill>
                  <a:srgbClr val="000000"/>
                </a:solidFill>
              </a:rPr>
              <a:t>/</a:t>
            </a:r>
            <a:r>
              <a:rPr lang="zh-CN" altLang="en-US" sz="2800" b="1" dirty="0">
                <a:solidFill>
                  <a:srgbClr val="000000"/>
                </a:solidFill>
              </a:rPr>
              <a:t>时计算</a:t>
            </a:r>
            <a:r>
              <a:rPr lang="en-US" altLang="zh-CN" sz="2800" b="1" dirty="0">
                <a:solidFill>
                  <a:srgbClr val="000000"/>
                </a:solidFill>
              </a:rPr>
              <a:t>,</a:t>
            </a:r>
            <a:r>
              <a:rPr lang="zh-CN" altLang="en-US" sz="2800" b="1" dirty="0">
                <a:solidFill>
                  <a:srgbClr val="000000"/>
                </a:solidFill>
              </a:rPr>
              <a:t>设小明的哥哥这个月工作的时间为 </a:t>
            </a:r>
            <a:r>
              <a:rPr lang="en-US" altLang="zh-CN" sz="2800" b="1" dirty="0">
                <a:solidFill>
                  <a:srgbClr val="000000"/>
                </a:solidFill>
              </a:rPr>
              <a:t>t </a:t>
            </a:r>
            <a:r>
              <a:rPr lang="zh-CN" altLang="en-US" sz="2800" b="1" dirty="0">
                <a:solidFill>
                  <a:srgbClr val="000000"/>
                </a:solidFill>
              </a:rPr>
              <a:t>时</a:t>
            </a:r>
            <a:r>
              <a:rPr lang="en-US" altLang="zh-CN" sz="2800" b="1" dirty="0">
                <a:solidFill>
                  <a:srgbClr val="000000"/>
                </a:solidFill>
              </a:rPr>
              <a:t>,</a:t>
            </a:r>
            <a:r>
              <a:rPr lang="zh-CN" altLang="en-US" sz="2800" b="1" dirty="0">
                <a:solidFill>
                  <a:srgbClr val="000000"/>
                </a:solidFill>
              </a:rPr>
              <a:t>应得报酬为 </a:t>
            </a:r>
            <a:r>
              <a:rPr lang="en-US" altLang="zh-CN" sz="2800" b="1" dirty="0">
                <a:solidFill>
                  <a:srgbClr val="000000"/>
                </a:solidFill>
              </a:rPr>
              <a:t>m </a:t>
            </a:r>
            <a:r>
              <a:rPr lang="zh-CN" altLang="en-US" sz="2800" b="1" dirty="0">
                <a:solidFill>
                  <a:srgbClr val="000000"/>
                </a:solidFill>
              </a:rPr>
              <a:t>元</a:t>
            </a:r>
            <a:r>
              <a:rPr lang="en-US" altLang="zh-CN" sz="2800" b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900113" y="4797425"/>
            <a:ext cx="59769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000066"/>
                </a:solidFill>
              </a:rPr>
              <a:t>怎样用关于 </a:t>
            </a:r>
            <a:r>
              <a:rPr lang="en-US" altLang="zh-CN" sz="3200" b="1">
                <a:solidFill>
                  <a:srgbClr val="000066"/>
                </a:solidFill>
              </a:rPr>
              <a:t>t </a:t>
            </a:r>
            <a:r>
              <a:rPr lang="zh-CN" altLang="en-US" sz="3200" b="1">
                <a:solidFill>
                  <a:srgbClr val="000066"/>
                </a:solidFill>
              </a:rPr>
              <a:t>的代数式来表示</a:t>
            </a:r>
            <a:r>
              <a:rPr lang="en-US" altLang="zh-CN" sz="3200" b="1">
                <a:solidFill>
                  <a:srgbClr val="000066"/>
                </a:solidFill>
              </a:rPr>
              <a:t>m?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79388" y="2636838"/>
            <a:ext cx="8208962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000000"/>
                </a:solidFill>
              </a:rPr>
              <a:t>                                              </a:t>
            </a:r>
            <a:r>
              <a:rPr lang="zh-CN" altLang="en-US" sz="3200" b="1">
                <a:solidFill>
                  <a:srgbClr val="800000"/>
                </a:solidFill>
              </a:rPr>
              <a:t>填写下表</a:t>
            </a:r>
            <a:r>
              <a:rPr lang="en-US" altLang="zh-CN" sz="3200" b="1">
                <a:solidFill>
                  <a:srgbClr val="800000"/>
                </a:solidFill>
              </a:rPr>
              <a:t>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000000"/>
                </a:solidFill>
              </a:rPr>
              <a:t>表</a:t>
            </a:r>
            <a:r>
              <a:rPr lang="en-US" altLang="zh-CN" sz="2400" b="1">
                <a:solidFill>
                  <a:srgbClr val="000000"/>
                </a:solidFill>
              </a:rPr>
              <a:t>7-1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468313" y="1052513"/>
            <a:ext cx="7632700" cy="5191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000066"/>
                </a:solidFill>
              </a:rPr>
              <a:t>    </a:t>
            </a:r>
            <a:r>
              <a:rPr lang="zh-CN" altLang="en-US" sz="2800" b="1" dirty="0">
                <a:solidFill>
                  <a:srgbClr val="FF0000"/>
                </a:solidFill>
              </a:rPr>
              <a:t>在以下问题中</a:t>
            </a:r>
            <a:r>
              <a:rPr lang="en-US" altLang="zh-CN" sz="2800" b="1" dirty="0">
                <a:solidFill>
                  <a:srgbClr val="FF0000"/>
                </a:solidFill>
              </a:rPr>
              <a:t>,</a:t>
            </a:r>
            <a:r>
              <a:rPr lang="zh-CN" altLang="en-US" sz="2800" b="1" dirty="0">
                <a:solidFill>
                  <a:srgbClr val="FF0000"/>
                </a:solidFill>
              </a:rPr>
              <a:t>哪些是变量</a:t>
            </a:r>
            <a:r>
              <a:rPr lang="en-US" altLang="zh-CN" sz="2800" b="1" dirty="0">
                <a:solidFill>
                  <a:srgbClr val="FF0000"/>
                </a:solidFill>
              </a:rPr>
              <a:t>?</a:t>
            </a:r>
            <a:r>
              <a:rPr lang="zh-CN" altLang="en-US" sz="2800" b="1" dirty="0">
                <a:solidFill>
                  <a:srgbClr val="FF0000"/>
                </a:solidFill>
              </a:rPr>
              <a:t>哪些是常量</a:t>
            </a:r>
            <a:r>
              <a:rPr lang="en-US" altLang="zh-CN" sz="2800" b="1" dirty="0">
                <a:solidFill>
                  <a:srgbClr val="FF0000"/>
                </a:solidFill>
              </a:rPr>
              <a:t>?</a:t>
            </a:r>
          </a:p>
        </p:txBody>
      </p:sp>
      <p:graphicFrame>
        <p:nvGraphicFramePr>
          <p:cNvPr id="19462" name="Group 6"/>
          <p:cNvGraphicFramePr>
            <a:graphicFrameLocks noGrp="1"/>
          </p:cNvGraphicFramePr>
          <p:nvPr/>
        </p:nvGraphicFramePr>
        <p:xfrm>
          <a:off x="1187450" y="3284538"/>
          <a:ext cx="7559675" cy="1284288"/>
        </p:xfrm>
        <a:graphic>
          <a:graphicData uri="http://schemas.openxmlformats.org/drawingml/2006/table">
            <a:tbl>
              <a:tblPr/>
              <a:tblGrid>
                <a:gridCol w="2232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9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91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26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46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工作时间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t(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时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8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报酬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m(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元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9494" name="Object 38"/>
          <p:cNvGraphicFramePr>
            <a:graphicFrameLocks noChangeAspect="1"/>
          </p:cNvGraphicFramePr>
          <p:nvPr/>
        </p:nvGraphicFramePr>
        <p:xfrm>
          <a:off x="6732588" y="4149725"/>
          <a:ext cx="86360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r:id="rId5" imgW="177800" imgH="101600" progId="Equation.DSMT4">
                  <p:embed/>
                </p:oleObj>
              </mc:Choice>
              <mc:Fallback>
                <p:oleObj r:id="rId5" imgW="177800" imgH="101600" progId="Equation.DSMT4">
                  <p:embed/>
                  <p:pic>
                    <p:nvPicPr>
                      <p:cNvPr id="0" name="图片 61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588" y="4149725"/>
                        <a:ext cx="863600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95" name="Object 39"/>
          <p:cNvGraphicFramePr>
            <a:graphicFrameLocks noChangeAspect="1"/>
          </p:cNvGraphicFramePr>
          <p:nvPr/>
        </p:nvGraphicFramePr>
        <p:xfrm>
          <a:off x="8027988" y="3500438"/>
          <a:ext cx="863600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r:id="rId7" imgW="177800" imgH="101600" progId="Equation.DSMT4">
                  <p:embed/>
                </p:oleObj>
              </mc:Choice>
              <mc:Fallback>
                <p:oleObj r:id="rId7" imgW="177800" imgH="101600" progId="Equation.DSMT4">
                  <p:embed/>
                  <p:pic>
                    <p:nvPicPr>
                      <p:cNvPr id="0" name="图片 61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7988" y="3500438"/>
                        <a:ext cx="863600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96" name="Object 40"/>
          <p:cNvGraphicFramePr>
            <a:graphicFrameLocks noChangeAspect="1"/>
          </p:cNvGraphicFramePr>
          <p:nvPr/>
        </p:nvGraphicFramePr>
        <p:xfrm>
          <a:off x="8027988" y="4149725"/>
          <a:ext cx="720725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r:id="rId8" imgW="177800" imgH="101600" progId="Equation.DSMT4">
                  <p:embed/>
                </p:oleObj>
              </mc:Choice>
              <mc:Fallback>
                <p:oleObj r:id="rId8" imgW="177800" imgH="101600" progId="Equation.DSMT4">
                  <p:embed/>
                  <p:pic>
                    <p:nvPicPr>
                      <p:cNvPr id="0" name="图片 61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7988" y="4149725"/>
                        <a:ext cx="720725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97" name="Object 41"/>
          <p:cNvGraphicFramePr>
            <a:graphicFrameLocks noChangeAspect="1"/>
          </p:cNvGraphicFramePr>
          <p:nvPr/>
        </p:nvGraphicFramePr>
        <p:xfrm>
          <a:off x="6732588" y="3500438"/>
          <a:ext cx="863600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r:id="rId9" imgW="177800" imgH="101600" progId="Equation.DSMT4">
                  <p:embed/>
                </p:oleObj>
              </mc:Choice>
              <mc:Fallback>
                <p:oleObj r:id="rId9" imgW="177800" imgH="101600" progId="Equation.DSMT4">
                  <p:embed/>
                  <p:pic>
                    <p:nvPicPr>
                      <p:cNvPr id="0" name="图片 61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588" y="3500438"/>
                        <a:ext cx="863600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98" name="Text Box 42"/>
          <p:cNvSpPr txBox="1">
            <a:spLocks noChangeArrowheads="1"/>
          </p:cNvSpPr>
          <p:nvPr/>
        </p:nvSpPr>
        <p:spPr bwMode="auto">
          <a:xfrm>
            <a:off x="7523163" y="4076700"/>
            <a:ext cx="792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0000"/>
                </a:solidFill>
              </a:rPr>
              <a:t>16t</a:t>
            </a:r>
          </a:p>
        </p:txBody>
      </p:sp>
      <p:sp>
        <p:nvSpPr>
          <p:cNvPr id="19499" name="Text Box 43"/>
          <p:cNvSpPr txBox="1">
            <a:spLocks noChangeArrowheads="1"/>
          </p:cNvSpPr>
          <p:nvPr/>
        </p:nvSpPr>
        <p:spPr bwMode="auto">
          <a:xfrm>
            <a:off x="4211638" y="4073525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0000"/>
                </a:solidFill>
              </a:rPr>
              <a:t>80</a:t>
            </a:r>
          </a:p>
        </p:txBody>
      </p:sp>
      <p:sp>
        <p:nvSpPr>
          <p:cNvPr id="19500" name="Text Box 44"/>
          <p:cNvSpPr txBox="1">
            <a:spLocks noChangeArrowheads="1"/>
          </p:cNvSpPr>
          <p:nvPr/>
        </p:nvSpPr>
        <p:spPr bwMode="auto">
          <a:xfrm>
            <a:off x="6156325" y="4076700"/>
            <a:ext cx="935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0000"/>
                </a:solidFill>
              </a:rPr>
              <a:t>320</a:t>
            </a:r>
          </a:p>
        </p:txBody>
      </p:sp>
      <p:sp>
        <p:nvSpPr>
          <p:cNvPr id="19501" name="Text Box 45"/>
          <p:cNvSpPr txBox="1">
            <a:spLocks noChangeArrowheads="1"/>
          </p:cNvSpPr>
          <p:nvPr/>
        </p:nvSpPr>
        <p:spPr bwMode="auto">
          <a:xfrm>
            <a:off x="5435600" y="4073525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0000"/>
                </a:solidFill>
              </a:rPr>
              <a:t>240</a:t>
            </a:r>
          </a:p>
        </p:txBody>
      </p:sp>
      <p:sp>
        <p:nvSpPr>
          <p:cNvPr id="19502" name="Text Box 46"/>
          <p:cNvSpPr txBox="1">
            <a:spLocks noChangeArrowheads="1"/>
          </p:cNvSpPr>
          <p:nvPr/>
        </p:nvSpPr>
        <p:spPr bwMode="auto">
          <a:xfrm>
            <a:off x="4714875" y="4073525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0000"/>
                </a:solidFill>
              </a:rPr>
              <a:t>160</a:t>
            </a:r>
          </a:p>
        </p:txBody>
      </p:sp>
      <p:sp>
        <p:nvSpPr>
          <p:cNvPr id="19503" name="Text Box 47"/>
          <p:cNvSpPr txBox="1">
            <a:spLocks noChangeArrowheads="1"/>
          </p:cNvSpPr>
          <p:nvPr/>
        </p:nvSpPr>
        <p:spPr bwMode="auto">
          <a:xfrm>
            <a:off x="3490913" y="4076700"/>
            <a:ext cx="64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9504" name="Text Box 48"/>
          <p:cNvSpPr txBox="1">
            <a:spLocks noChangeArrowheads="1"/>
          </p:cNvSpPr>
          <p:nvPr/>
        </p:nvSpPr>
        <p:spPr bwMode="auto">
          <a:xfrm>
            <a:off x="1511300" y="5499100"/>
            <a:ext cx="2376488" cy="6413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600" b="1">
                <a:solidFill>
                  <a:srgbClr val="660033"/>
                </a:solidFill>
              </a:rPr>
              <a:t>  </a:t>
            </a:r>
            <a:r>
              <a:rPr lang="en-US" altLang="zh-CN" sz="3600" b="1">
                <a:solidFill>
                  <a:srgbClr val="660033"/>
                </a:solidFill>
              </a:rPr>
              <a:t>m = 16 t</a:t>
            </a:r>
          </a:p>
        </p:txBody>
      </p:sp>
      <p:sp>
        <p:nvSpPr>
          <p:cNvPr id="19505" name="Text Box 49">
            <a:hlinkClick r:id="rId10" action="ppaction://hlinksldjump"/>
          </p:cNvPr>
          <p:cNvSpPr txBox="1">
            <a:spLocks noChangeArrowheads="1"/>
          </p:cNvSpPr>
          <p:nvPr/>
        </p:nvSpPr>
        <p:spPr bwMode="auto">
          <a:xfrm>
            <a:off x="2268538" y="549275"/>
            <a:ext cx="449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二、自主探究，合作交流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9506" name="Rectangle 50"/>
          <p:cNvSpPr>
            <a:spLocks noChangeArrowheads="1"/>
          </p:cNvSpPr>
          <p:nvPr/>
        </p:nvSpPr>
        <p:spPr bwMode="auto">
          <a:xfrm>
            <a:off x="4356100" y="188913"/>
            <a:ext cx="3733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400">
                <a:solidFill>
                  <a:srgbClr val="000000"/>
                </a:solidFill>
                <a:latin typeface="宋体" panose="02010600030101010101" pitchFamily="2" charset="-122"/>
              </a:rPr>
              <a:t> </a:t>
            </a:r>
            <a:endParaRPr lang="zh-CN" altLang="en-US" sz="4400">
              <a:solidFill>
                <a:srgbClr val="00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95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94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95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95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95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9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94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9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95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utoUpdateAnimBg="0"/>
      <p:bldP spid="19459" grpId="0" autoUpdateAnimBg="0"/>
      <p:bldP spid="19460" grpId="0" autoUpdateAnimBg="0"/>
      <p:bldP spid="19461" grpId="0" animBg="1" autoUpdateAnimBg="0"/>
      <p:bldP spid="19498" grpId="0" autoUpdateAnimBg="0"/>
      <p:bldP spid="19499" grpId="0" autoUpdateAnimBg="0"/>
      <p:bldP spid="19500" grpId="0" autoUpdateAnimBg="0"/>
      <p:bldP spid="19501" grpId="0" autoUpdateAnimBg="0"/>
      <p:bldP spid="19502" grpId="0" autoUpdateAnimBg="0"/>
      <p:bldP spid="19503" grpId="0" autoUpdateAnimBg="0"/>
      <p:bldP spid="19504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264F-8B34-46DE-83B4-E6E9082938E9}" type="datetime1">
              <a:rPr lang="zh-CN" altLang="en-US">
                <a:solidFill>
                  <a:srgbClr val="000000"/>
                </a:solidFill>
              </a:rPr>
              <a:t>2023-01-16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0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4A6A3-3FF5-418F-B646-726FE0CD8969}" type="slidenum">
              <a:rPr lang="zh-CN" altLang="en-US">
                <a:solidFill>
                  <a:srgbClr val="000000"/>
                </a:solidFill>
              </a:rPr>
              <a:t>14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403350" y="1268413"/>
            <a:ext cx="71278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800000"/>
                </a:solidFill>
              </a:rPr>
              <a:t>      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23850" y="2708275"/>
            <a:ext cx="8496300" cy="163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000000"/>
                </a:solidFill>
              </a:rPr>
              <a:t>2. </a:t>
            </a:r>
            <a:r>
              <a:rPr lang="zh-CN" altLang="en-US" sz="2800" b="1" dirty="0">
                <a:solidFill>
                  <a:srgbClr val="000000"/>
                </a:solidFill>
              </a:rPr>
              <a:t>跳远运动员按一定的起跳姿势</a:t>
            </a:r>
            <a:r>
              <a:rPr lang="en-US" altLang="zh-CN" sz="2800" b="1" dirty="0">
                <a:solidFill>
                  <a:srgbClr val="000000"/>
                </a:solidFill>
              </a:rPr>
              <a:t>,</a:t>
            </a:r>
            <a:r>
              <a:rPr lang="zh-CN" altLang="en-US" sz="2800" b="1" dirty="0">
                <a:solidFill>
                  <a:srgbClr val="000000"/>
                </a:solidFill>
              </a:rPr>
              <a:t>其跳远的距离 </a:t>
            </a:r>
            <a:r>
              <a:rPr lang="en-US" altLang="zh-CN" sz="2800" b="1" dirty="0">
                <a:solidFill>
                  <a:srgbClr val="000000"/>
                </a:solidFill>
              </a:rPr>
              <a:t>(</a:t>
            </a:r>
            <a:r>
              <a:rPr lang="zh-CN" altLang="en-US" sz="2800" b="1" dirty="0">
                <a:solidFill>
                  <a:srgbClr val="000000"/>
                </a:solidFill>
              </a:rPr>
              <a:t>米</a:t>
            </a:r>
            <a:r>
              <a:rPr lang="en-US" altLang="zh-CN" sz="2800" b="1" dirty="0">
                <a:solidFill>
                  <a:srgbClr val="000000"/>
                </a:solidFill>
              </a:rPr>
              <a:t>)</a:t>
            </a:r>
            <a:r>
              <a:rPr lang="zh-CN" altLang="en-US" sz="2800" b="1" dirty="0">
                <a:solidFill>
                  <a:srgbClr val="000000"/>
                </a:solidFill>
              </a:rPr>
              <a:t>与助跑的速度 </a:t>
            </a:r>
            <a:r>
              <a:rPr lang="en-US" altLang="zh-CN" sz="2800" b="1" dirty="0">
                <a:solidFill>
                  <a:srgbClr val="000000"/>
                </a:solidFill>
              </a:rPr>
              <a:t>(</a:t>
            </a:r>
            <a:r>
              <a:rPr lang="zh-CN" altLang="en-US" sz="2800" b="1" dirty="0">
                <a:solidFill>
                  <a:srgbClr val="000000"/>
                </a:solidFill>
              </a:rPr>
              <a:t>米</a:t>
            </a:r>
            <a:r>
              <a:rPr lang="en-US" altLang="zh-CN" sz="2800" b="1" dirty="0">
                <a:solidFill>
                  <a:srgbClr val="000000"/>
                </a:solidFill>
              </a:rPr>
              <a:t>/</a:t>
            </a:r>
            <a:r>
              <a:rPr lang="zh-CN" altLang="en-US" sz="2800" b="1" dirty="0">
                <a:solidFill>
                  <a:srgbClr val="000000"/>
                </a:solidFill>
              </a:rPr>
              <a:t>秒</a:t>
            </a:r>
            <a:r>
              <a:rPr lang="en-US" altLang="zh-CN" sz="2800" b="1" dirty="0">
                <a:solidFill>
                  <a:srgbClr val="000000"/>
                </a:solidFill>
              </a:rPr>
              <a:t>)</a:t>
            </a:r>
            <a:r>
              <a:rPr lang="zh-CN" altLang="en-US" sz="2800" b="1" dirty="0">
                <a:solidFill>
                  <a:srgbClr val="000000"/>
                </a:solidFill>
              </a:rPr>
              <a:t>有关</a:t>
            </a:r>
            <a:r>
              <a:rPr lang="en-US" altLang="zh-CN" sz="2800" b="1" dirty="0">
                <a:solidFill>
                  <a:srgbClr val="000000"/>
                </a:solidFill>
              </a:rPr>
              <a:t>.</a:t>
            </a:r>
            <a:r>
              <a:rPr lang="zh-CN" altLang="en-US" sz="2800" b="1" dirty="0">
                <a:solidFill>
                  <a:srgbClr val="000000"/>
                </a:solidFill>
              </a:rPr>
              <a:t>根据经验</a:t>
            </a:r>
            <a:r>
              <a:rPr lang="en-US" altLang="zh-CN" sz="2800" b="1" dirty="0">
                <a:solidFill>
                  <a:srgbClr val="000000"/>
                </a:solidFill>
              </a:rPr>
              <a:t>,</a:t>
            </a:r>
            <a:r>
              <a:rPr lang="zh-CN" altLang="en-US" sz="2800" b="1" dirty="0">
                <a:solidFill>
                  <a:srgbClr val="000000"/>
                </a:solidFill>
              </a:rPr>
              <a:t>跳远的距离 </a:t>
            </a:r>
            <a:r>
              <a:rPr lang="en-US" altLang="zh-CN" sz="2800" b="1" dirty="0">
                <a:solidFill>
                  <a:srgbClr val="000000"/>
                </a:solidFill>
              </a:rPr>
              <a:t>s = 0.085v</a:t>
            </a:r>
            <a:r>
              <a:rPr lang="en-US" altLang="zh-CN" sz="2800" b="1" baseline="40000" dirty="0">
                <a:solidFill>
                  <a:srgbClr val="000000"/>
                </a:solidFill>
              </a:rPr>
              <a:t>2 </a:t>
            </a:r>
            <a:r>
              <a:rPr lang="en-US" altLang="zh-CN" sz="2800" b="1" dirty="0">
                <a:solidFill>
                  <a:srgbClr val="000000"/>
                </a:solidFill>
              </a:rPr>
              <a:t>(0&lt;v&lt;10.5).</a:t>
            </a:r>
            <a:r>
              <a:rPr lang="zh-CN" altLang="en-US" sz="2800" b="1" dirty="0">
                <a:solidFill>
                  <a:srgbClr val="800080"/>
                </a:solidFill>
                <a:latin typeface="Times New Roman" panose="02020603050405020304" pitchFamily="18" charset="0"/>
                <a:ea typeface="新宋体" panose="02010609030101010101" charset="-122"/>
              </a:rPr>
              <a:t>填写下表</a:t>
            </a:r>
            <a:r>
              <a:rPr lang="en-US" altLang="zh-CN" sz="2800" b="1" dirty="0">
                <a:solidFill>
                  <a:srgbClr val="800080"/>
                </a:solidFill>
                <a:latin typeface="Times New Roman" panose="02020603050405020304" pitchFamily="18" charset="0"/>
                <a:ea typeface="新宋体" panose="02010609030101010101" charset="-122"/>
              </a:rPr>
              <a:t>:</a:t>
            </a:r>
          </a:p>
        </p:txBody>
      </p:sp>
      <p:graphicFrame>
        <p:nvGraphicFramePr>
          <p:cNvPr id="20484" name="Group 4"/>
          <p:cNvGraphicFramePr>
            <a:graphicFrameLocks noGrp="1"/>
          </p:cNvGraphicFramePr>
          <p:nvPr/>
        </p:nvGraphicFramePr>
        <p:xfrm>
          <a:off x="1835150" y="4508500"/>
          <a:ext cx="6553200" cy="1306513"/>
        </p:xfrm>
        <a:graphic>
          <a:graphicData uri="http://schemas.openxmlformats.org/drawingml/2006/table">
            <a:tbl>
              <a:tblPr/>
              <a:tblGrid>
                <a:gridCol w="2600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9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0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助跑速度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v(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米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/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秒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)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7.5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跳远的距离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501" name="Text Box 21"/>
          <p:cNvSpPr txBox="1">
            <a:spLocks noChangeArrowheads="1"/>
          </p:cNvSpPr>
          <p:nvPr/>
        </p:nvSpPr>
        <p:spPr bwMode="auto">
          <a:xfrm>
            <a:off x="1619250" y="5876925"/>
            <a:ext cx="69484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000000"/>
                </a:solidFill>
              </a:rPr>
              <a:t>给定一个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新宋体" panose="02010609030101010101" charset="-122"/>
              </a:rPr>
              <a:t>v</a:t>
            </a:r>
            <a:r>
              <a:rPr lang="zh-CN" altLang="en-US" sz="2800" b="1">
                <a:solidFill>
                  <a:srgbClr val="000000"/>
                </a:solidFill>
              </a:rPr>
              <a:t>的值，你能求出相应的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新宋体" panose="02010609030101010101" charset="-122"/>
              </a:rPr>
              <a:t>s</a:t>
            </a:r>
            <a:r>
              <a:rPr lang="zh-CN" altLang="en-US" sz="2800" b="1">
                <a:solidFill>
                  <a:srgbClr val="000000"/>
                </a:solidFill>
              </a:rPr>
              <a:t>的值吗</a:t>
            </a:r>
            <a:r>
              <a:rPr lang="en-US" altLang="zh-CN" sz="2800" b="1">
                <a:solidFill>
                  <a:srgbClr val="000000"/>
                </a:solidFill>
              </a:rPr>
              <a:t>?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新宋体" panose="02010609030101010101" charset="-122"/>
              </a:rPr>
              <a:t> </a:t>
            </a:r>
          </a:p>
        </p:txBody>
      </p:sp>
      <p:sp>
        <p:nvSpPr>
          <p:cNvPr id="20502" name="Text Box 22"/>
          <p:cNvSpPr txBox="1">
            <a:spLocks noChangeArrowheads="1"/>
          </p:cNvSpPr>
          <p:nvPr/>
        </p:nvSpPr>
        <p:spPr bwMode="auto">
          <a:xfrm>
            <a:off x="4716463" y="5300663"/>
            <a:ext cx="827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0000"/>
                </a:solidFill>
              </a:rPr>
              <a:t>4.78</a:t>
            </a:r>
          </a:p>
        </p:txBody>
      </p:sp>
      <p:sp>
        <p:nvSpPr>
          <p:cNvPr id="20503" name="Text Box 23"/>
          <p:cNvSpPr txBox="1">
            <a:spLocks noChangeArrowheads="1"/>
          </p:cNvSpPr>
          <p:nvPr/>
        </p:nvSpPr>
        <p:spPr bwMode="auto">
          <a:xfrm>
            <a:off x="7380288" y="5300663"/>
            <a:ext cx="898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0000"/>
                </a:solidFill>
              </a:rPr>
              <a:t>6.14</a:t>
            </a:r>
          </a:p>
        </p:txBody>
      </p:sp>
      <p:sp>
        <p:nvSpPr>
          <p:cNvPr id="20504" name="Text Box 24"/>
          <p:cNvSpPr txBox="1">
            <a:spLocks noChangeArrowheads="1"/>
          </p:cNvSpPr>
          <p:nvPr/>
        </p:nvSpPr>
        <p:spPr bwMode="auto">
          <a:xfrm>
            <a:off x="6156325" y="5229225"/>
            <a:ext cx="827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0000"/>
                </a:solidFill>
              </a:rPr>
              <a:t>5.44</a:t>
            </a:r>
          </a:p>
        </p:txBody>
      </p:sp>
      <p:sp>
        <p:nvSpPr>
          <p:cNvPr id="20505" name="Text Box 25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2916238" y="549275"/>
            <a:ext cx="449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二、自主探究，合作交流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0506" name="Text Box 26"/>
          <p:cNvSpPr txBox="1">
            <a:spLocks noChangeArrowheads="1"/>
          </p:cNvSpPr>
          <p:nvPr/>
        </p:nvSpPr>
        <p:spPr bwMode="auto">
          <a:xfrm>
            <a:off x="2916238" y="1341438"/>
            <a:ext cx="4968875" cy="116046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000066"/>
                </a:solidFill>
              </a:rPr>
              <a:t>    </a:t>
            </a:r>
            <a:r>
              <a:rPr lang="zh-CN" altLang="en-US" sz="2800" b="1" dirty="0">
                <a:solidFill>
                  <a:srgbClr val="FFFF00"/>
                </a:solidFill>
              </a:rPr>
              <a:t>在以下问题中</a:t>
            </a:r>
            <a:r>
              <a:rPr lang="en-US" altLang="zh-CN" sz="2800" b="1" dirty="0">
                <a:solidFill>
                  <a:srgbClr val="FFFF00"/>
                </a:solidFill>
              </a:rPr>
              <a:t>,</a:t>
            </a:r>
            <a:r>
              <a:rPr lang="zh-CN" altLang="en-US" sz="2800" b="1" dirty="0">
                <a:solidFill>
                  <a:srgbClr val="FFFF00"/>
                </a:solidFill>
              </a:rPr>
              <a:t>哪些是变量</a:t>
            </a:r>
            <a:r>
              <a:rPr lang="en-US" altLang="zh-CN" sz="2800" b="1" dirty="0">
                <a:solidFill>
                  <a:srgbClr val="FFFF00"/>
                </a:solidFill>
              </a:rPr>
              <a:t>?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FFFF00"/>
                </a:solidFill>
              </a:rPr>
              <a:t>哪些是常量</a:t>
            </a:r>
            <a:r>
              <a:rPr lang="en-US" altLang="zh-CN" sz="2800" b="1" dirty="0">
                <a:solidFill>
                  <a:srgbClr val="FFFF00"/>
                </a:solidFill>
              </a:rPr>
              <a:t>?</a:t>
            </a:r>
          </a:p>
        </p:txBody>
      </p:sp>
      <p:pic>
        <p:nvPicPr>
          <p:cNvPr id="20507" name="Picture 27" descr="1172934907856200000011727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260350"/>
            <a:ext cx="235585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utoUpdateAnimBg="0"/>
      <p:bldP spid="20483" grpId="0" autoUpdateAnimBg="0"/>
      <p:bldP spid="20501" grpId="0" autoUpdateAnimBg="0"/>
      <p:bldP spid="20502" grpId="0" autoUpdateAnimBg="0"/>
      <p:bldP spid="20503" grpId="0" autoUpdateAnimBg="0"/>
      <p:bldP spid="20504" grpId="0" autoUpdateAnimBg="0"/>
      <p:bldP spid="20506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07916-6714-4FBA-9C41-A0E0054BA32D}" type="datetime1">
              <a:rPr lang="zh-CN" altLang="en-US">
                <a:solidFill>
                  <a:srgbClr val="000000"/>
                </a:solidFill>
              </a:rPr>
              <a:t>2023-01-16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3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E3D4C-30B2-4BB4-9FC0-615291B1C8E7}" type="slidenum">
              <a:rPr lang="zh-CN" altLang="en-US">
                <a:solidFill>
                  <a:srgbClr val="000000"/>
                </a:solidFill>
              </a:rPr>
              <a:t>15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468313" y="981075"/>
            <a:ext cx="80645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000066"/>
                </a:solidFill>
              </a:rPr>
              <a:t>       </a:t>
            </a:r>
            <a:r>
              <a:rPr lang="zh-CN" altLang="en-US" sz="2800" b="1" dirty="0">
                <a:solidFill>
                  <a:srgbClr val="000000"/>
                </a:solidFill>
              </a:rPr>
              <a:t>上面各问题中两个变量 </a:t>
            </a:r>
            <a:r>
              <a:rPr lang="en-US" altLang="zh-CN" sz="2800" b="1" dirty="0">
                <a:solidFill>
                  <a:srgbClr val="000000"/>
                </a:solidFill>
              </a:rPr>
              <a:t>(t </a:t>
            </a:r>
            <a:r>
              <a:rPr lang="zh-CN" altLang="en-US" sz="2800" b="1" dirty="0">
                <a:solidFill>
                  <a:srgbClr val="000000"/>
                </a:solidFill>
              </a:rPr>
              <a:t>与 </a:t>
            </a:r>
            <a:r>
              <a:rPr lang="en-US" altLang="zh-CN" sz="2800" b="1" dirty="0">
                <a:solidFill>
                  <a:srgbClr val="000000"/>
                </a:solidFill>
              </a:rPr>
              <a:t>m, s </a:t>
            </a:r>
            <a:r>
              <a:rPr lang="zh-CN" altLang="en-US" sz="2800" b="1" dirty="0">
                <a:solidFill>
                  <a:srgbClr val="000000"/>
                </a:solidFill>
              </a:rPr>
              <a:t>与 </a:t>
            </a:r>
            <a:r>
              <a:rPr lang="en-US" altLang="zh-CN" sz="2800" b="1" dirty="0">
                <a:solidFill>
                  <a:srgbClr val="000000"/>
                </a:solidFill>
              </a:rPr>
              <a:t>v) </a:t>
            </a:r>
            <a:r>
              <a:rPr lang="zh-CN" altLang="en-US" sz="2800" b="1" dirty="0">
                <a:solidFill>
                  <a:srgbClr val="000000"/>
                </a:solidFill>
              </a:rPr>
              <a:t>之间关系的有什么共同点吗</a:t>
            </a:r>
            <a:r>
              <a:rPr lang="en-US" altLang="zh-CN" sz="2800" b="1" dirty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763713" y="1989138"/>
            <a:ext cx="1943100" cy="579437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000000"/>
                </a:solidFill>
              </a:rPr>
              <a:t> </a:t>
            </a:r>
            <a:r>
              <a:rPr lang="en-US" altLang="zh-CN" sz="3200" b="1">
                <a:solidFill>
                  <a:srgbClr val="000000"/>
                </a:solidFill>
              </a:rPr>
              <a:t>m = 16 t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500563" y="1916113"/>
            <a:ext cx="2592387" cy="579437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00"/>
                </a:solidFill>
              </a:rPr>
              <a:t>s = 0.085v</a:t>
            </a:r>
            <a:r>
              <a:rPr lang="en-US" altLang="zh-CN" sz="3200" b="1" baseline="40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1509" name="Text Box 5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2051050" y="476250"/>
            <a:ext cx="419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三、尝试探索，揭示本质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1510" name="WordArt 6"/>
          <p:cNvSpPr>
            <a:spLocks noChangeArrowheads="1" noChangeShapeType="1"/>
          </p:cNvSpPr>
          <p:nvPr/>
        </p:nvSpPr>
        <p:spPr bwMode="auto">
          <a:xfrm>
            <a:off x="468313" y="3933825"/>
            <a:ext cx="1225550" cy="7905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dirty="0">
                <a:ln w="9525">
                  <a:solidFill>
                    <a:srgbClr val="800080"/>
                  </a:solidFill>
                  <a:rou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宋体" panose="02010600030101010101" pitchFamily="2" charset="-122"/>
              </a:rPr>
              <a:t>概念</a:t>
            </a:r>
            <a:r>
              <a:rPr lang="en-US" altLang="zh-CN" sz="3600" dirty="0">
                <a:ln w="9525">
                  <a:solidFill>
                    <a:srgbClr val="800080"/>
                  </a:solidFill>
                  <a:rou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宋体" panose="02010600030101010101" pitchFamily="2" charset="-122"/>
              </a:rPr>
              <a:t>:</a:t>
            </a:r>
            <a:endParaRPr lang="zh-CN" altLang="en-US" sz="3600" dirty="0">
              <a:ln w="9525">
                <a:solidFill>
                  <a:srgbClr val="800080"/>
                </a:solidFill>
                <a:rou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宋体" panose="02010600030101010101" pitchFamily="2" charset="-122"/>
            </a:endParaRP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539750" y="4868863"/>
            <a:ext cx="7993063" cy="1630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rgbClr val="000066"/>
                </a:solidFill>
              </a:rPr>
              <a:t>      </a:t>
            </a:r>
            <a:r>
              <a:rPr lang="zh-CN" altLang="en-US" sz="2800" b="1" dirty="0">
                <a:solidFill>
                  <a:srgbClr val="000000"/>
                </a:solidFill>
              </a:rPr>
              <a:t>一般地</a:t>
            </a:r>
            <a:r>
              <a:rPr lang="en-US" altLang="zh-CN" sz="2800" b="1" dirty="0">
                <a:solidFill>
                  <a:srgbClr val="000000"/>
                </a:solidFill>
              </a:rPr>
              <a:t>,</a:t>
            </a:r>
            <a:r>
              <a:rPr lang="zh-CN" altLang="en-US" sz="2800" b="1" dirty="0">
                <a:solidFill>
                  <a:srgbClr val="000000"/>
                </a:solidFill>
              </a:rPr>
              <a:t>在某个变化过程中</a:t>
            </a:r>
            <a:r>
              <a:rPr lang="en-US" altLang="zh-CN" sz="2800" b="1" dirty="0">
                <a:solidFill>
                  <a:srgbClr val="000000"/>
                </a:solidFill>
              </a:rPr>
              <a:t>,</a:t>
            </a:r>
            <a:r>
              <a:rPr lang="zh-CN" altLang="en-US" sz="2800" b="1" dirty="0">
                <a:solidFill>
                  <a:srgbClr val="000000"/>
                </a:solidFill>
              </a:rPr>
              <a:t>设有两个变量 </a:t>
            </a:r>
            <a:r>
              <a:rPr lang="en-US" altLang="zh-CN" sz="2800" b="1" dirty="0">
                <a:solidFill>
                  <a:srgbClr val="FF0000"/>
                </a:solidFill>
              </a:rPr>
              <a:t>x, y,</a:t>
            </a:r>
            <a:r>
              <a:rPr lang="zh-CN" altLang="en-US" sz="2800" b="1" dirty="0">
                <a:solidFill>
                  <a:srgbClr val="000000"/>
                </a:solidFill>
              </a:rPr>
              <a:t>如果对于 </a:t>
            </a:r>
            <a:r>
              <a:rPr lang="en-US" altLang="zh-CN" sz="2800" b="1" dirty="0">
                <a:solidFill>
                  <a:srgbClr val="FF0000"/>
                </a:solidFill>
              </a:rPr>
              <a:t>x</a:t>
            </a:r>
            <a:r>
              <a:rPr lang="en-US" altLang="zh-CN" sz="2800" b="1" dirty="0">
                <a:solidFill>
                  <a:srgbClr val="000000"/>
                </a:solidFill>
              </a:rPr>
              <a:t> </a:t>
            </a:r>
            <a:r>
              <a:rPr lang="zh-CN" altLang="en-US" sz="2800" b="1" dirty="0">
                <a:solidFill>
                  <a:srgbClr val="000000"/>
                </a:solidFill>
              </a:rPr>
              <a:t>的每一个确定的值</a:t>
            </a:r>
            <a:r>
              <a:rPr lang="en-US" altLang="zh-CN" sz="2800" b="1" dirty="0">
                <a:solidFill>
                  <a:srgbClr val="000000"/>
                </a:solidFill>
              </a:rPr>
              <a:t>, </a:t>
            </a:r>
            <a:r>
              <a:rPr lang="en-US" altLang="zh-CN" sz="2800" b="1" dirty="0">
                <a:solidFill>
                  <a:srgbClr val="FF0000"/>
                </a:solidFill>
              </a:rPr>
              <a:t>y</a:t>
            </a:r>
            <a:r>
              <a:rPr lang="en-US" altLang="zh-CN" sz="2800" b="1" dirty="0">
                <a:solidFill>
                  <a:srgbClr val="000000"/>
                </a:solidFill>
              </a:rPr>
              <a:t> </a:t>
            </a:r>
            <a:r>
              <a:rPr lang="zh-CN" altLang="en-US" sz="2800" b="1" dirty="0">
                <a:solidFill>
                  <a:srgbClr val="000000"/>
                </a:solidFill>
              </a:rPr>
              <a:t>都有唯一确定的值</a:t>
            </a:r>
            <a:r>
              <a:rPr lang="en-US" altLang="zh-CN" sz="2800" b="1" dirty="0">
                <a:solidFill>
                  <a:srgbClr val="000000"/>
                </a:solidFill>
              </a:rPr>
              <a:t>, </a:t>
            </a:r>
            <a:r>
              <a:rPr lang="zh-CN" altLang="en-US" sz="2800" b="1" dirty="0">
                <a:solidFill>
                  <a:srgbClr val="000000"/>
                </a:solidFill>
              </a:rPr>
              <a:t>那么就说</a:t>
            </a:r>
            <a:r>
              <a:rPr lang="zh-CN" altLang="en-US" sz="2800" b="1" dirty="0">
                <a:solidFill>
                  <a:srgbClr val="000066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</a:rPr>
              <a:t>y </a:t>
            </a:r>
            <a:r>
              <a:rPr lang="zh-CN" altLang="en-US" sz="2800" b="1" dirty="0">
                <a:solidFill>
                  <a:srgbClr val="000000"/>
                </a:solidFill>
              </a:rPr>
              <a:t>是 </a:t>
            </a:r>
            <a:r>
              <a:rPr lang="en-US" altLang="zh-CN" sz="2800" b="1" dirty="0">
                <a:solidFill>
                  <a:srgbClr val="FF0000"/>
                </a:solidFill>
              </a:rPr>
              <a:t>x </a:t>
            </a:r>
            <a:r>
              <a:rPr lang="zh-CN" altLang="en-US" sz="2800" b="1" dirty="0">
                <a:solidFill>
                  <a:srgbClr val="000000"/>
                </a:solidFill>
              </a:rPr>
              <a:t>的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函数</a:t>
            </a:r>
            <a:r>
              <a:rPr lang="en-US" altLang="zh-CN" sz="2800" b="1" dirty="0">
                <a:solidFill>
                  <a:srgbClr val="000066"/>
                </a:solidFill>
              </a:rPr>
              <a:t>, </a:t>
            </a:r>
            <a:r>
              <a:rPr lang="en-US" altLang="zh-CN" sz="2800" b="1" dirty="0">
                <a:solidFill>
                  <a:srgbClr val="000000"/>
                </a:solidFill>
              </a:rPr>
              <a:t>x </a:t>
            </a:r>
            <a:r>
              <a:rPr lang="zh-CN" altLang="en-US" sz="2800" b="1" dirty="0">
                <a:solidFill>
                  <a:srgbClr val="000000"/>
                </a:solidFill>
              </a:rPr>
              <a:t>叫做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自变量</a:t>
            </a:r>
            <a:r>
              <a:rPr lang="en-US" altLang="zh-CN" sz="28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1512" name="AutoShape 8"/>
          <p:cNvSpPr>
            <a:spLocks noChangeArrowheads="1"/>
          </p:cNvSpPr>
          <p:nvPr/>
        </p:nvSpPr>
        <p:spPr bwMode="auto">
          <a:xfrm rot="10800000">
            <a:off x="539750" y="2852738"/>
            <a:ext cx="2519363" cy="1008062"/>
          </a:xfrm>
          <a:prstGeom prst="wedgeRoundRectCallout">
            <a:avLst>
              <a:gd name="adj1" fmla="val -57120"/>
              <a:gd name="adj2" fmla="val 90630"/>
              <a:gd name="adj3" fmla="val 16667"/>
            </a:avLst>
          </a:prstGeom>
          <a:noFill/>
          <a:ln w="9525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新宋体" panose="02010609030101010101" charset="-122"/>
              </a:rPr>
              <a:t>m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新宋体" panose="02010609030101010101" charset="-122"/>
              </a:rPr>
              <a:t>是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新宋体" panose="02010609030101010101" charset="-122"/>
              </a:rPr>
              <a:t>t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新宋体" panose="02010609030101010101" charset="-122"/>
              </a:rPr>
              <a:t>的函数，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新宋体" panose="02010609030101010101" charset="-122"/>
              </a:rPr>
              <a:t>t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新宋体" panose="02010609030101010101" charset="-122"/>
              </a:rPr>
              <a:t>是自变量。</a:t>
            </a:r>
          </a:p>
        </p:txBody>
      </p:sp>
      <p:sp>
        <p:nvSpPr>
          <p:cNvPr id="21513" name="AutoShape 9"/>
          <p:cNvSpPr>
            <a:spLocks noChangeArrowheads="1"/>
          </p:cNvSpPr>
          <p:nvPr/>
        </p:nvSpPr>
        <p:spPr bwMode="auto">
          <a:xfrm rot="10800000">
            <a:off x="3492500" y="2852738"/>
            <a:ext cx="2520950" cy="1008062"/>
          </a:xfrm>
          <a:prstGeom prst="wedgeRoundRectCallout">
            <a:avLst>
              <a:gd name="adj1" fmla="val -57120"/>
              <a:gd name="adj2" fmla="val 90472"/>
              <a:gd name="adj3" fmla="val 16667"/>
            </a:avLst>
          </a:prstGeom>
          <a:noFill/>
          <a:ln w="9525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新宋体" panose="02010609030101010101" charset="-122"/>
              </a:rPr>
              <a:t>s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新宋体" panose="02010609030101010101" charset="-122"/>
              </a:rPr>
              <a:t>是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新宋体" panose="02010609030101010101" charset="-122"/>
              </a:rPr>
              <a:t>v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新宋体" panose="02010609030101010101" charset="-122"/>
              </a:rPr>
              <a:t>的函数，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新宋体" panose="02010609030101010101" charset="-122"/>
              </a:rPr>
              <a:t>v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新宋体" panose="02010609030101010101" charset="-122"/>
              </a:rPr>
              <a:t>是自变量。</a:t>
            </a:r>
          </a:p>
        </p:txBody>
      </p:sp>
      <p:sp>
        <p:nvSpPr>
          <p:cNvPr id="21514" name="AutoShape 10"/>
          <p:cNvSpPr>
            <a:spLocks noChangeArrowheads="1"/>
          </p:cNvSpPr>
          <p:nvPr/>
        </p:nvSpPr>
        <p:spPr bwMode="auto">
          <a:xfrm rot="10800000" flipH="1">
            <a:off x="6011863" y="3644900"/>
            <a:ext cx="2735262" cy="936625"/>
          </a:xfrm>
          <a:prstGeom prst="cloudCallout">
            <a:avLst>
              <a:gd name="adj1" fmla="val -37176"/>
              <a:gd name="adj2" fmla="val 139148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新宋体" panose="02010609030101010101" charset="-122"/>
              </a:rPr>
              <a:t>函数解析式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15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15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15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utoUpdateAnimBg="0"/>
      <p:bldP spid="21507" grpId="0" animBg="1" autoUpdateAnimBg="0"/>
      <p:bldP spid="21508" grpId="0" animBg="1" autoUpdateAnimBg="0"/>
      <p:bldP spid="21510" grpId="0" animBg="1"/>
      <p:bldP spid="21511" grpId="0" autoUpdateAnimBg="0"/>
      <p:bldP spid="21512" grpId="0" animBg="1" autoUpdateAnimBg="0"/>
      <p:bldP spid="21513" grpId="0" animBg="1" autoUpdateAnimBg="0"/>
      <p:bldP spid="21514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C786-C45F-4CAE-83C3-E061AA6BF50D}" type="datetime1">
              <a:rPr lang="zh-CN" altLang="en-US">
                <a:solidFill>
                  <a:srgbClr val="000000"/>
                </a:solidFill>
              </a:rPr>
              <a:t>2023-01-16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1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DF774-E1A0-47B6-8085-76BFF3A99DA5}" type="slidenum">
              <a:rPr lang="zh-CN" altLang="en-US">
                <a:solidFill>
                  <a:srgbClr val="000000"/>
                </a:solidFill>
              </a:rPr>
              <a:t>16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286000" y="54102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514600" y="1196975"/>
            <a:ext cx="6629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000000"/>
                </a:solidFill>
                <a:latin typeface="华文新魏" panose="02010800040101010101" charset="-122"/>
                <a:ea typeface="华文新魏" panose="02010800040101010101" charset="-122"/>
              </a:rPr>
              <a:t>对于函数</a:t>
            </a:r>
            <a:r>
              <a:rPr lang="en-US" altLang="zh-CN" sz="3600" b="1" dirty="0">
                <a:solidFill>
                  <a:srgbClr val="000000"/>
                </a:solidFill>
                <a:latin typeface="华文新魏" panose="02010800040101010101" charset="-122"/>
                <a:ea typeface="华文新魏" panose="02010800040101010101" charset="-122"/>
              </a:rPr>
              <a:t>m=7.8t,</a:t>
            </a:r>
            <a:r>
              <a:rPr lang="zh-CN" altLang="en-US" sz="3600" b="1" dirty="0">
                <a:solidFill>
                  <a:srgbClr val="000000"/>
                </a:solidFill>
                <a:latin typeface="华文新魏" panose="02010800040101010101" charset="-122"/>
                <a:ea typeface="华文新魏" panose="02010800040101010101" charset="-122"/>
              </a:rPr>
              <a:t>当</a:t>
            </a:r>
            <a:r>
              <a:rPr lang="en-US" altLang="zh-CN" sz="3600" b="1" dirty="0">
                <a:solidFill>
                  <a:srgbClr val="000000"/>
                </a:solidFill>
                <a:latin typeface="华文新魏" panose="02010800040101010101" charset="-122"/>
                <a:ea typeface="华文新魏" panose="02010800040101010101" charset="-122"/>
              </a:rPr>
              <a:t>t=5</a:t>
            </a:r>
            <a:r>
              <a:rPr lang="zh-CN" altLang="en-US" sz="3600" b="1" dirty="0">
                <a:solidFill>
                  <a:srgbClr val="000000"/>
                </a:solidFill>
                <a:latin typeface="华文新魏" panose="02010800040101010101" charset="-122"/>
                <a:ea typeface="华文新魏" panose="02010800040101010101" charset="-122"/>
              </a:rPr>
              <a:t>时，能求得</a:t>
            </a:r>
            <a:r>
              <a:rPr lang="en-US" altLang="zh-CN" sz="3600" b="1" dirty="0">
                <a:solidFill>
                  <a:srgbClr val="000000"/>
                </a:solidFill>
                <a:latin typeface="华文新魏" panose="02010800040101010101" charset="-122"/>
                <a:ea typeface="华文新魏" panose="02010800040101010101" charset="-122"/>
              </a:rPr>
              <a:t>m</a:t>
            </a:r>
            <a:r>
              <a:rPr lang="zh-CN" altLang="en-US" sz="3600" b="1" dirty="0">
                <a:solidFill>
                  <a:srgbClr val="000000"/>
                </a:solidFill>
                <a:latin typeface="华文新魏" panose="02010800040101010101" charset="-122"/>
                <a:ea typeface="华文新魏" panose="02010800040101010101" charset="-122"/>
              </a:rPr>
              <a:t>的值吗？怎么求？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95288" y="4724400"/>
            <a:ext cx="81375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函数值：</a:t>
            </a:r>
            <a:r>
              <a:rPr lang="zh-CN" altLang="en-US" sz="3200" b="1" dirty="0">
                <a:solidFill>
                  <a:srgbClr val="000000"/>
                </a:solidFill>
                <a:latin typeface="华文新魏" panose="02010800040101010101" charset="-122"/>
                <a:ea typeface="华文新魏" panose="02010800040101010101" charset="-122"/>
              </a:rPr>
              <a:t>在这里，我们把</a:t>
            </a:r>
            <a:r>
              <a:rPr lang="en-US" altLang="zh-CN" sz="3200" b="1" dirty="0">
                <a:solidFill>
                  <a:srgbClr val="000000"/>
                </a:solidFill>
                <a:latin typeface="华文新魏" panose="02010800040101010101" charset="-122"/>
                <a:ea typeface="华文新魏" panose="02010800040101010101" charset="-122"/>
              </a:rPr>
              <a:t>m=39</a:t>
            </a:r>
            <a:r>
              <a:rPr lang="zh-CN" altLang="en-US" sz="3200" b="1" dirty="0">
                <a:solidFill>
                  <a:srgbClr val="000000"/>
                </a:solidFill>
                <a:latin typeface="华文新魏" panose="02010800040101010101" charset="-122"/>
                <a:ea typeface="华文新魏" panose="02010800040101010101" charset="-122"/>
              </a:rPr>
              <a:t>叫做当自变量</a:t>
            </a:r>
            <a:r>
              <a:rPr lang="en-US" altLang="zh-CN" sz="3200" b="1" dirty="0">
                <a:solidFill>
                  <a:srgbClr val="000000"/>
                </a:solidFill>
                <a:latin typeface="华文新魏" panose="02010800040101010101" charset="-122"/>
                <a:ea typeface="华文新魏" panose="02010800040101010101" charset="-122"/>
              </a:rPr>
              <a:t>t=5 </a:t>
            </a:r>
            <a:r>
              <a:rPr lang="zh-CN" altLang="en-US" sz="3200" b="1" dirty="0">
                <a:solidFill>
                  <a:srgbClr val="000000"/>
                </a:solidFill>
                <a:latin typeface="华文新魏" panose="02010800040101010101" charset="-122"/>
                <a:ea typeface="华文新魏" panose="02010800040101010101" charset="-122"/>
              </a:rPr>
              <a:t>时的</a:t>
            </a:r>
            <a:r>
              <a:rPr lang="zh-CN" altLang="en-US" sz="3200" b="1" dirty="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函数值</a:t>
            </a:r>
            <a:r>
              <a:rPr lang="zh-CN" altLang="en-US" sz="3200" b="1" dirty="0">
                <a:solidFill>
                  <a:srgbClr val="000000"/>
                </a:solidFill>
                <a:latin typeface="华文新魏" panose="02010800040101010101" charset="-122"/>
                <a:ea typeface="华文新魏" panose="02010800040101010101" charset="-122"/>
              </a:rPr>
              <a:t>。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2667000" y="2819400"/>
            <a:ext cx="5257800" cy="201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000000"/>
                </a:solidFill>
                <a:latin typeface="华文新魏" panose="02010800040101010101" charset="-122"/>
                <a:ea typeface="华文新魏" panose="02010800040101010101" charset="-122"/>
              </a:rPr>
              <a:t>把它代入函数解析式，得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000000"/>
                </a:solidFill>
                <a:latin typeface="华文新魏" panose="02010800040101010101" charset="-122"/>
                <a:ea typeface="华文新魏" panose="02010800040101010101" charset="-122"/>
              </a:rPr>
              <a:t>m=7.8t=7.8×5=39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zh-CN" altLang="en-US" sz="2400" b="1" dirty="0">
              <a:solidFill>
                <a:srgbClr val="00000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0" y="609600"/>
            <a:ext cx="2362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40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请你思考</a:t>
            </a:r>
          </a:p>
        </p:txBody>
      </p:sp>
      <p:pic>
        <p:nvPicPr>
          <p:cNvPr id="22535" name="Picture 7" descr="想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9200"/>
            <a:ext cx="2667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3203575" y="404813"/>
            <a:ext cx="25923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新宋体" panose="02010609030101010101" charset="-122"/>
              </a:rPr>
              <a:t>函数值概念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utoUpdateAnimBg="0"/>
      <p:bldP spid="22532" grpId="0" autoUpdateAnimBg="0"/>
      <p:bldP spid="22533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C997A-0B29-4010-98C7-59732F894870}" type="datetime1">
              <a:rPr lang="zh-CN" altLang="en-US">
                <a:solidFill>
                  <a:srgbClr val="000000"/>
                </a:solidFill>
              </a:rPr>
              <a:t>2023-01-16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4F4E4-DB46-4BA3-AF5A-0EA44F863DB8}" type="slidenum">
              <a:rPr lang="zh-CN" altLang="en-US">
                <a:solidFill>
                  <a:srgbClr val="000000"/>
                </a:solidFill>
              </a:rPr>
              <a:t>17</a:t>
            </a:fld>
            <a:endParaRPr lang="en-US" altLang="zh-CN">
              <a:solidFill>
                <a:srgbClr val="000000"/>
              </a:solidFill>
            </a:endParaRPr>
          </a:p>
        </p:txBody>
      </p:sp>
      <p:grpSp>
        <p:nvGrpSpPr>
          <p:cNvPr id="23554" name="Group 2"/>
          <p:cNvGrpSpPr/>
          <p:nvPr/>
        </p:nvGrpSpPr>
        <p:grpSpPr bwMode="auto">
          <a:xfrm>
            <a:off x="646113" y="1052513"/>
            <a:ext cx="8497887" cy="4679950"/>
            <a:chOff x="0" y="0"/>
            <a:chExt cx="5353" cy="2948"/>
          </a:xfrm>
        </p:grpSpPr>
        <p:sp>
          <p:nvSpPr>
            <p:cNvPr id="23555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353" cy="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2400" b="1">
                  <a:solidFill>
                    <a:srgbClr val="000000"/>
                  </a:solidFill>
                </a:rPr>
                <a:t>1</a:t>
              </a:r>
              <a:r>
                <a:rPr lang="zh-CN" altLang="en-US" sz="2400" b="1">
                  <a:solidFill>
                    <a:srgbClr val="000000"/>
                  </a:solidFill>
                </a:rPr>
                <a:t>、如图，图象表示骑车时热量消耗 </a:t>
              </a:r>
              <a:r>
                <a:rPr lang="en-US" altLang="zh-CN" sz="2400" b="1">
                  <a:solidFill>
                    <a:srgbClr val="000000"/>
                  </a:solidFill>
                </a:rPr>
                <a:t>W (</a:t>
              </a:r>
              <a:r>
                <a:rPr lang="zh-CN" altLang="en-US" sz="2400" b="1">
                  <a:solidFill>
                    <a:srgbClr val="000000"/>
                  </a:solidFill>
                </a:rPr>
                <a:t>焦</a:t>
              </a:r>
              <a:r>
                <a:rPr lang="en-US" altLang="zh-CN" sz="2400" b="1">
                  <a:solidFill>
                    <a:srgbClr val="000000"/>
                  </a:solidFill>
                </a:rPr>
                <a:t>)</a:t>
              </a:r>
              <a:r>
                <a:rPr lang="zh-CN" altLang="en-US" sz="2400" b="1">
                  <a:solidFill>
                    <a:srgbClr val="000000"/>
                  </a:solidFill>
                </a:rPr>
                <a:t>与身体质量 </a:t>
              </a:r>
              <a:br>
                <a:rPr lang="zh-CN" altLang="en-US" sz="2400" b="1">
                  <a:solidFill>
                    <a:srgbClr val="000000"/>
                  </a:solidFill>
                </a:rPr>
              </a:br>
              <a:r>
                <a:rPr lang="en-US" altLang="zh-CN" sz="2400" b="1">
                  <a:solidFill>
                    <a:srgbClr val="000000"/>
                  </a:solidFill>
                </a:rPr>
                <a:t>x (</a:t>
              </a:r>
              <a:r>
                <a:rPr lang="zh-CN" altLang="en-US" sz="2400" b="1">
                  <a:solidFill>
                    <a:srgbClr val="000000"/>
                  </a:solidFill>
                </a:rPr>
                <a:t>千克</a:t>
              </a:r>
              <a:r>
                <a:rPr lang="en-US" altLang="zh-CN" sz="2400" b="1">
                  <a:solidFill>
                    <a:srgbClr val="000000"/>
                  </a:solidFill>
                </a:rPr>
                <a:t>)</a:t>
              </a:r>
              <a:r>
                <a:rPr lang="zh-CN" altLang="en-US" sz="2400" b="1">
                  <a:solidFill>
                    <a:srgbClr val="000000"/>
                  </a:solidFill>
                </a:rPr>
                <a:t>之间的关系。</a:t>
              </a:r>
            </a:p>
          </p:txBody>
        </p:sp>
        <p:pic>
          <p:nvPicPr>
            <p:cNvPr id="23556" name="Picture 4" descr="h17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17" y="817"/>
              <a:ext cx="2971" cy="2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57" name="Text Box 5"/>
            <p:cNvSpPr txBox="1">
              <a:spLocks noChangeArrowheads="1"/>
            </p:cNvSpPr>
            <p:nvPr/>
          </p:nvSpPr>
          <p:spPr bwMode="auto">
            <a:xfrm>
              <a:off x="897" y="2660"/>
              <a:ext cx="15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2000" b="1">
                  <a:solidFill>
                    <a:srgbClr val="000000"/>
                  </a:solidFill>
                </a:rPr>
                <a:t>身体质量 </a:t>
              </a:r>
              <a:r>
                <a:rPr lang="en-US" altLang="zh-CN" sz="2000" b="1">
                  <a:solidFill>
                    <a:srgbClr val="000000"/>
                  </a:solidFill>
                </a:rPr>
                <a:t>x (</a:t>
              </a:r>
              <a:r>
                <a:rPr lang="zh-CN" altLang="en-US" sz="2000" b="1">
                  <a:solidFill>
                    <a:srgbClr val="000000"/>
                  </a:solidFill>
                </a:rPr>
                <a:t>千克</a:t>
              </a:r>
              <a:r>
                <a:rPr lang="en-US" altLang="zh-CN" sz="2000" b="1">
                  <a:solidFill>
                    <a:srgbClr val="000000"/>
                  </a:solidFill>
                </a:rPr>
                <a:t>)</a:t>
              </a:r>
            </a:p>
          </p:txBody>
        </p:sp>
        <p:sp>
          <p:nvSpPr>
            <p:cNvPr id="23558" name="Text Box 6"/>
            <p:cNvSpPr txBox="1">
              <a:spLocks noChangeArrowheads="1"/>
            </p:cNvSpPr>
            <p:nvPr/>
          </p:nvSpPr>
          <p:spPr bwMode="auto">
            <a:xfrm>
              <a:off x="0" y="862"/>
              <a:ext cx="308" cy="19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20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活动时消耗的热量</a:t>
              </a:r>
              <a:r>
                <a:rPr lang="en-US" altLang="zh-CN" sz="20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W (</a:t>
              </a:r>
              <a:r>
                <a:rPr lang="zh-CN" altLang="en-US" sz="20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焦）</a:t>
              </a:r>
            </a:p>
          </p:txBody>
        </p:sp>
      </p:grpSp>
      <p:sp>
        <p:nvSpPr>
          <p:cNvPr id="23559" name="Line 7"/>
          <p:cNvSpPr>
            <a:spLocks noChangeShapeType="1"/>
          </p:cNvSpPr>
          <p:nvPr/>
        </p:nvSpPr>
        <p:spPr bwMode="auto">
          <a:xfrm flipH="1" flipV="1">
            <a:off x="4067175" y="2708275"/>
            <a:ext cx="0" cy="23034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 flipH="1">
            <a:off x="1547813" y="3357563"/>
            <a:ext cx="25209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755650" y="5661025"/>
            <a:ext cx="604837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当</a:t>
            </a:r>
            <a:r>
              <a:rPr lang="en-US" altLang="zh-CN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x=50</a:t>
            </a:r>
            <a:r>
              <a:rPr lang="zh-CN" alt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时，函数值为</a:t>
            </a:r>
            <a:r>
              <a:rPr lang="en-US" altLang="zh-CN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__________</a:t>
            </a:r>
            <a:r>
              <a:rPr lang="zh-CN" alt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。</a:t>
            </a: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4211638" y="5734050"/>
            <a:ext cx="10795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0000"/>
                </a:solidFill>
              </a:rPr>
              <a:t>399</a:t>
            </a: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3203575" y="352425"/>
            <a:ext cx="18161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0033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课堂练习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 animBg="1"/>
      <p:bldP spid="23560" grpId="0" animBg="1"/>
      <p:bldP spid="23561" grpId="0" autoUpdateAnimBg="0"/>
      <p:bldP spid="23562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40169-E5C4-48BF-8823-34E2CD98E668}" type="datetime1">
              <a:rPr lang="zh-CN" altLang="en-US">
                <a:solidFill>
                  <a:srgbClr val="000000"/>
                </a:solidFill>
              </a:rPr>
              <a:t>2023-01-16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0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09EA-859A-4BF4-9CAA-8E770B7A5563}" type="slidenum">
              <a:rPr lang="zh-CN" altLang="en-US">
                <a:solidFill>
                  <a:srgbClr val="000000"/>
                </a:solidFill>
              </a:rPr>
              <a:t>18</a:t>
            </a:fld>
            <a:endParaRPr lang="en-US" altLang="zh-CN">
              <a:solidFill>
                <a:srgbClr val="000000"/>
              </a:solidFill>
            </a:endParaRPr>
          </a:p>
        </p:txBody>
      </p:sp>
      <p:grpSp>
        <p:nvGrpSpPr>
          <p:cNvPr id="24578" name="Group 2"/>
          <p:cNvGrpSpPr/>
          <p:nvPr/>
        </p:nvGrpSpPr>
        <p:grpSpPr bwMode="auto">
          <a:xfrm>
            <a:off x="395288" y="2781300"/>
            <a:ext cx="8569325" cy="1827213"/>
            <a:chOff x="0" y="0"/>
            <a:chExt cx="5398" cy="1151"/>
          </a:xfrm>
        </p:grpSpPr>
        <p:grpSp>
          <p:nvGrpSpPr>
            <p:cNvPr id="24579" name="Group 3"/>
            <p:cNvGrpSpPr/>
            <p:nvPr/>
          </p:nvGrpSpPr>
          <p:grpSpPr bwMode="auto">
            <a:xfrm>
              <a:off x="726" y="318"/>
              <a:ext cx="4672" cy="821"/>
              <a:chOff x="0" y="0"/>
              <a:chExt cx="4672" cy="821"/>
            </a:xfrm>
          </p:grpSpPr>
          <p:sp>
            <p:nvSpPr>
              <p:cNvPr id="24580" name="Rectangle 4"/>
              <p:cNvSpPr>
                <a:spLocks noChangeArrowheads="1"/>
              </p:cNvSpPr>
              <p:nvPr/>
            </p:nvSpPr>
            <p:spPr bwMode="auto">
              <a:xfrm>
                <a:off x="4310" y="363"/>
                <a:ext cx="362" cy="4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n-US" altLang="zh-CN" b="1">
                    <a:solidFill>
                      <a:srgbClr val="000066"/>
                    </a:solidFill>
                  </a:rPr>
                  <a:t>6.3</a:t>
                </a:r>
              </a:p>
            </p:txBody>
          </p:sp>
          <p:sp>
            <p:nvSpPr>
              <p:cNvPr id="24581" name="Rectangle 5"/>
              <p:cNvSpPr>
                <a:spLocks noChangeArrowheads="1"/>
              </p:cNvSpPr>
              <p:nvPr/>
            </p:nvSpPr>
            <p:spPr bwMode="auto">
              <a:xfrm>
                <a:off x="3906" y="363"/>
                <a:ext cx="404" cy="4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n-US" altLang="zh-CN" b="1">
                    <a:solidFill>
                      <a:srgbClr val="000066"/>
                    </a:solidFill>
                  </a:rPr>
                  <a:t>12.2</a:t>
                </a:r>
              </a:p>
            </p:txBody>
          </p:sp>
          <p:sp>
            <p:nvSpPr>
              <p:cNvPr id="24582" name="Rectangle 6"/>
              <p:cNvSpPr>
                <a:spLocks noChangeArrowheads="1"/>
              </p:cNvSpPr>
              <p:nvPr/>
            </p:nvSpPr>
            <p:spPr bwMode="auto">
              <a:xfrm>
                <a:off x="3503" y="363"/>
                <a:ext cx="403" cy="4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n-US" altLang="zh-CN" b="1">
                    <a:solidFill>
                      <a:srgbClr val="CC0000"/>
                    </a:solidFill>
                  </a:rPr>
                  <a:t>17.1</a:t>
                </a:r>
              </a:p>
            </p:txBody>
          </p:sp>
          <p:sp>
            <p:nvSpPr>
              <p:cNvPr id="24583" name="Rectangle 7"/>
              <p:cNvSpPr>
                <a:spLocks noChangeArrowheads="1"/>
              </p:cNvSpPr>
              <p:nvPr/>
            </p:nvSpPr>
            <p:spPr bwMode="auto">
              <a:xfrm>
                <a:off x="3099" y="363"/>
                <a:ext cx="404" cy="4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n-US" altLang="zh-CN" b="1">
                    <a:solidFill>
                      <a:srgbClr val="000066"/>
                    </a:solidFill>
                  </a:rPr>
                  <a:t>23.3</a:t>
                </a:r>
              </a:p>
            </p:txBody>
          </p:sp>
          <p:sp>
            <p:nvSpPr>
              <p:cNvPr id="24584" name="Rectangle 8"/>
              <p:cNvSpPr>
                <a:spLocks noChangeArrowheads="1"/>
              </p:cNvSpPr>
              <p:nvPr/>
            </p:nvSpPr>
            <p:spPr bwMode="auto">
              <a:xfrm>
                <a:off x="2696" y="363"/>
                <a:ext cx="403" cy="4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n-US" altLang="zh-CN" b="1">
                    <a:solidFill>
                      <a:srgbClr val="000066"/>
                    </a:solidFill>
                  </a:rPr>
                  <a:t>28.0</a:t>
                </a:r>
              </a:p>
            </p:txBody>
          </p:sp>
          <p:sp>
            <p:nvSpPr>
              <p:cNvPr id="24585" name="Rectangle 9"/>
              <p:cNvSpPr>
                <a:spLocks noChangeArrowheads="1"/>
              </p:cNvSpPr>
              <p:nvPr/>
            </p:nvSpPr>
            <p:spPr bwMode="auto">
              <a:xfrm>
                <a:off x="2294" y="363"/>
                <a:ext cx="402" cy="4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n-US" altLang="zh-CN" b="1">
                    <a:solidFill>
                      <a:srgbClr val="000066"/>
                    </a:solidFill>
                  </a:rPr>
                  <a:t>28.6</a:t>
                </a:r>
              </a:p>
            </p:txBody>
          </p:sp>
          <p:sp>
            <p:nvSpPr>
              <p:cNvPr id="24586" name="Rectangle 10"/>
              <p:cNvSpPr>
                <a:spLocks noChangeArrowheads="1"/>
              </p:cNvSpPr>
              <p:nvPr/>
            </p:nvSpPr>
            <p:spPr bwMode="auto">
              <a:xfrm>
                <a:off x="1890" y="363"/>
                <a:ext cx="404" cy="4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n-US" altLang="zh-CN" b="1">
                    <a:solidFill>
                      <a:srgbClr val="000066"/>
                    </a:solidFill>
                  </a:rPr>
                  <a:t>24.3</a:t>
                </a:r>
              </a:p>
            </p:txBody>
          </p:sp>
          <p:sp>
            <p:nvSpPr>
              <p:cNvPr id="24587" name="Rectangle 11"/>
              <p:cNvSpPr>
                <a:spLocks noChangeArrowheads="1"/>
              </p:cNvSpPr>
              <p:nvPr/>
            </p:nvSpPr>
            <p:spPr bwMode="auto">
              <a:xfrm>
                <a:off x="1487" y="363"/>
                <a:ext cx="403" cy="4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n-US" altLang="zh-CN" b="1">
                    <a:solidFill>
                      <a:srgbClr val="000066"/>
                    </a:solidFill>
                  </a:rPr>
                  <a:t>20.2</a:t>
                </a:r>
              </a:p>
            </p:txBody>
          </p:sp>
          <p:sp>
            <p:nvSpPr>
              <p:cNvPr id="24588" name="Rectangle 12"/>
              <p:cNvSpPr>
                <a:spLocks noChangeArrowheads="1"/>
              </p:cNvSpPr>
              <p:nvPr/>
            </p:nvSpPr>
            <p:spPr bwMode="auto">
              <a:xfrm>
                <a:off x="1082" y="363"/>
                <a:ext cx="405" cy="4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n-US" altLang="zh-CN" b="1">
                    <a:solidFill>
                      <a:srgbClr val="000066"/>
                    </a:solidFill>
                  </a:rPr>
                  <a:t>15.4</a:t>
                </a:r>
              </a:p>
            </p:txBody>
          </p:sp>
          <p:sp>
            <p:nvSpPr>
              <p:cNvPr id="24589" name="Rectangle 13"/>
              <p:cNvSpPr>
                <a:spLocks noChangeArrowheads="1"/>
              </p:cNvSpPr>
              <p:nvPr/>
            </p:nvSpPr>
            <p:spPr bwMode="auto">
              <a:xfrm>
                <a:off x="765" y="363"/>
                <a:ext cx="317" cy="4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n-US" altLang="zh-CN" b="1">
                    <a:solidFill>
                      <a:srgbClr val="000066"/>
                    </a:solidFill>
                  </a:rPr>
                  <a:t>9.3</a:t>
                </a:r>
              </a:p>
            </p:txBody>
          </p:sp>
          <p:sp>
            <p:nvSpPr>
              <p:cNvPr id="24590" name="Rectangle 14"/>
              <p:cNvSpPr>
                <a:spLocks noChangeArrowheads="1"/>
              </p:cNvSpPr>
              <p:nvPr/>
            </p:nvSpPr>
            <p:spPr bwMode="auto">
              <a:xfrm>
                <a:off x="382" y="363"/>
                <a:ext cx="383" cy="4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n-US" altLang="zh-CN" b="1">
                    <a:solidFill>
                      <a:srgbClr val="CC0000"/>
                    </a:solidFill>
                  </a:rPr>
                  <a:t>5.1</a:t>
                </a:r>
              </a:p>
            </p:txBody>
          </p:sp>
          <p:sp>
            <p:nvSpPr>
              <p:cNvPr id="24591" name="Rectangle 15"/>
              <p:cNvSpPr>
                <a:spLocks noChangeArrowheads="1"/>
              </p:cNvSpPr>
              <p:nvPr/>
            </p:nvSpPr>
            <p:spPr bwMode="auto">
              <a:xfrm>
                <a:off x="0" y="363"/>
                <a:ext cx="382" cy="4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n-US" altLang="zh-CN" b="1">
                    <a:solidFill>
                      <a:srgbClr val="000066"/>
                    </a:solidFill>
                  </a:rPr>
                  <a:t>3.8</a:t>
                </a:r>
              </a:p>
            </p:txBody>
          </p:sp>
          <p:sp>
            <p:nvSpPr>
              <p:cNvPr id="24592" name="Rectangle 16"/>
              <p:cNvSpPr>
                <a:spLocks noChangeArrowheads="1"/>
              </p:cNvSpPr>
              <p:nvPr/>
            </p:nvSpPr>
            <p:spPr bwMode="auto">
              <a:xfrm>
                <a:off x="4310" y="0"/>
                <a:ext cx="362" cy="3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n-US" altLang="zh-CN" sz="2400" b="1">
                    <a:solidFill>
                      <a:srgbClr val="000066"/>
                    </a:solidFill>
                  </a:rPr>
                  <a:t>12</a:t>
                </a:r>
              </a:p>
            </p:txBody>
          </p:sp>
          <p:sp>
            <p:nvSpPr>
              <p:cNvPr id="24593" name="Rectangle 17"/>
              <p:cNvSpPr>
                <a:spLocks noChangeArrowheads="1"/>
              </p:cNvSpPr>
              <p:nvPr/>
            </p:nvSpPr>
            <p:spPr bwMode="auto">
              <a:xfrm>
                <a:off x="3906" y="0"/>
                <a:ext cx="404" cy="3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n-US" altLang="zh-CN" sz="2400" b="1">
                    <a:solidFill>
                      <a:srgbClr val="000066"/>
                    </a:solidFill>
                  </a:rPr>
                  <a:t>11</a:t>
                </a:r>
              </a:p>
            </p:txBody>
          </p:sp>
          <p:sp>
            <p:nvSpPr>
              <p:cNvPr id="24594" name="Rectangle 18"/>
              <p:cNvSpPr>
                <a:spLocks noChangeArrowheads="1"/>
              </p:cNvSpPr>
              <p:nvPr/>
            </p:nvSpPr>
            <p:spPr bwMode="auto">
              <a:xfrm>
                <a:off x="3503" y="0"/>
                <a:ext cx="403" cy="3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n-US" altLang="zh-CN" sz="2400" b="1">
                    <a:solidFill>
                      <a:srgbClr val="CC0000"/>
                    </a:solidFill>
                  </a:rPr>
                  <a:t>10</a:t>
                </a:r>
              </a:p>
            </p:txBody>
          </p:sp>
          <p:sp>
            <p:nvSpPr>
              <p:cNvPr id="24595" name="Rectangle 19"/>
              <p:cNvSpPr>
                <a:spLocks noChangeArrowheads="1"/>
              </p:cNvSpPr>
              <p:nvPr/>
            </p:nvSpPr>
            <p:spPr bwMode="auto">
              <a:xfrm>
                <a:off x="3099" y="0"/>
                <a:ext cx="404" cy="3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n-US" altLang="zh-CN" sz="2400" b="1">
                    <a:solidFill>
                      <a:srgbClr val="000066"/>
                    </a:solidFill>
                  </a:rPr>
                  <a:t>9</a:t>
                </a:r>
              </a:p>
            </p:txBody>
          </p:sp>
          <p:sp>
            <p:nvSpPr>
              <p:cNvPr id="24596" name="Rectangle 20"/>
              <p:cNvSpPr>
                <a:spLocks noChangeArrowheads="1"/>
              </p:cNvSpPr>
              <p:nvPr/>
            </p:nvSpPr>
            <p:spPr bwMode="auto">
              <a:xfrm>
                <a:off x="2696" y="0"/>
                <a:ext cx="403" cy="3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n-US" altLang="zh-CN" sz="2400" b="1">
                    <a:solidFill>
                      <a:srgbClr val="000066"/>
                    </a:solidFill>
                  </a:rPr>
                  <a:t>8</a:t>
                </a:r>
              </a:p>
            </p:txBody>
          </p:sp>
          <p:sp>
            <p:nvSpPr>
              <p:cNvPr id="24597" name="Rectangle 21"/>
              <p:cNvSpPr>
                <a:spLocks noChangeArrowheads="1"/>
              </p:cNvSpPr>
              <p:nvPr/>
            </p:nvSpPr>
            <p:spPr bwMode="auto">
              <a:xfrm>
                <a:off x="2294" y="0"/>
                <a:ext cx="402" cy="3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n-US" altLang="zh-CN" sz="2400" b="1">
                    <a:solidFill>
                      <a:srgbClr val="000066"/>
                    </a:solidFill>
                  </a:rPr>
                  <a:t>7</a:t>
                </a:r>
              </a:p>
            </p:txBody>
          </p:sp>
          <p:sp>
            <p:nvSpPr>
              <p:cNvPr id="24598" name="Rectangle 22"/>
              <p:cNvSpPr>
                <a:spLocks noChangeArrowheads="1"/>
              </p:cNvSpPr>
              <p:nvPr/>
            </p:nvSpPr>
            <p:spPr bwMode="auto">
              <a:xfrm>
                <a:off x="1890" y="0"/>
                <a:ext cx="404" cy="3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n-US" altLang="zh-CN" sz="2400" b="1">
                    <a:solidFill>
                      <a:srgbClr val="000066"/>
                    </a:solidFill>
                  </a:rPr>
                  <a:t>6</a:t>
                </a:r>
              </a:p>
            </p:txBody>
          </p:sp>
          <p:sp>
            <p:nvSpPr>
              <p:cNvPr id="24599" name="Rectangle 23"/>
              <p:cNvSpPr>
                <a:spLocks noChangeArrowheads="1"/>
              </p:cNvSpPr>
              <p:nvPr/>
            </p:nvSpPr>
            <p:spPr bwMode="auto">
              <a:xfrm>
                <a:off x="1487" y="0"/>
                <a:ext cx="403" cy="3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n-US" altLang="zh-CN" sz="2400" b="1">
                    <a:solidFill>
                      <a:srgbClr val="000066"/>
                    </a:solidFill>
                  </a:rPr>
                  <a:t>5</a:t>
                </a:r>
              </a:p>
            </p:txBody>
          </p:sp>
          <p:sp>
            <p:nvSpPr>
              <p:cNvPr id="24600" name="Rectangle 24"/>
              <p:cNvSpPr>
                <a:spLocks noChangeArrowheads="1"/>
              </p:cNvSpPr>
              <p:nvPr/>
            </p:nvSpPr>
            <p:spPr bwMode="auto">
              <a:xfrm>
                <a:off x="1082" y="0"/>
                <a:ext cx="405" cy="3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n-US" altLang="zh-CN" sz="2400" b="1">
                    <a:solidFill>
                      <a:srgbClr val="000066"/>
                    </a:solidFill>
                  </a:rPr>
                  <a:t>4</a:t>
                </a:r>
              </a:p>
            </p:txBody>
          </p:sp>
          <p:sp>
            <p:nvSpPr>
              <p:cNvPr id="24601" name="Rectangle 25"/>
              <p:cNvSpPr>
                <a:spLocks noChangeArrowheads="1"/>
              </p:cNvSpPr>
              <p:nvPr/>
            </p:nvSpPr>
            <p:spPr bwMode="auto">
              <a:xfrm>
                <a:off x="765" y="0"/>
                <a:ext cx="317" cy="3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n-US" altLang="zh-CN" sz="2400" b="1">
                    <a:solidFill>
                      <a:srgbClr val="000066"/>
                    </a:solidFill>
                  </a:rPr>
                  <a:t>3</a:t>
                </a:r>
              </a:p>
            </p:txBody>
          </p:sp>
          <p:sp>
            <p:nvSpPr>
              <p:cNvPr id="24602" name="Rectangle 26"/>
              <p:cNvSpPr>
                <a:spLocks noChangeArrowheads="1"/>
              </p:cNvSpPr>
              <p:nvPr/>
            </p:nvSpPr>
            <p:spPr bwMode="auto">
              <a:xfrm>
                <a:off x="382" y="0"/>
                <a:ext cx="383" cy="3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n-US" altLang="zh-CN" sz="2400" b="1">
                    <a:solidFill>
                      <a:srgbClr val="CC0000"/>
                    </a:solidFill>
                  </a:rPr>
                  <a:t>2</a:t>
                </a:r>
              </a:p>
            </p:txBody>
          </p:sp>
          <p:sp>
            <p:nvSpPr>
              <p:cNvPr id="24603" name="Rectangle 2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82" cy="3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n-US" altLang="zh-CN" sz="2400" b="1">
                    <a:solidFill>
                      <a:srgbClr val="000066"/>
                    </a:solidFill>
                  </a:rPr>
                  <a:t>1</a:t>
                </a:r>
              </a:p>
            </p:txBody>
          </p:sp>
          <p:sp>
            <p:nvSpPr>
              <p:cNvPr id="24604" name="Line 28"/>
              <p:cNvSpPr>
                <a:spLocks noChangeShapeType="1"/>
              </p:cNvSpPr>
              <p:nvPr/>
            </p:nvSpPr>
            <p:spPr bwMode="auto">
              <a:xfrm>
                <a:off x="0" y="0"/>
                <a:ext cx="467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605" name="Line 29"/>
              <p:cNvSpPr>
                <a:spLocks noChangeShapeType="1"/>
              </p:cNvSpPr>
              <p:nvPr/>
            </p:nvSpPr>
            <p:spPr bwMode="auto">
              <a:xfrm>
                <a:off x="0" y="363"/>
                <a:ext cx="467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606" name="Line 30"/>
              <p:cNvSpPr>
                <a:spLocks noChangeShapeType="1"/>
              </p:cNvSpPr>
              <p:nvPr/>
            </p:nvSpPr>
            <p:spPr bwMode="auto">
              <a:xfrm>
                <a:off x="0" y="821"/>
                <a:ext cx="467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607" name="Line 31"/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821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608" name="Line 32"/>
              <p:cNvSpPr>
                <a:spLocks noChangeShapeType="1"/>
              </p:cNvSpPr>
              <p:nvPr/>
            </p:nvSpPr>
            <p:spPr bwMode="auto">
              <a:xfrm>
                <a:off x="382" y="0"/>
                <a:ext cx="0" cy="82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609" name="Line 33"/>
              <p:cNvSpPr>
                <a:spLocks noChangeShapeType="1"/>
              </p:cNvSpPr>
              <p:nvPr/>
            </p:nvSpPr>
            <p:spPr bwMode="auto">
              <a:xfrm>
                <a:off x="765" y="0"/>
                <a:ext cx="0" cy="82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610" name="Line 34"/>
              <p:cNvSpPr>
                <a:spLocks noChangeShapeType="1"/>
              </p:cNvSpPr>
              <p:nvPr/>
            </p:nvSpPr>
            <p:spPr bwMode="auto">
              <a:xfrm>
                <a:off x="1082" y="0"/>
                <a:ext cx="0" cy="82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611" name="Line 35"/>
              <p:cNvSpPr>
                <a:spLocks noChangeShapeType="1"/>
              </p:cNvSpPr>
              <p:nvPr/>
            </p:nvSpPr>
            <p:spPr bwMode="auto">
              <a:xfrm>
                <a:off x="1487" y="0"/>
                <a:ext cx="0" cy="82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612" name="Line 36"/>
              <p:cNvSpPr>
                <a:spLocks noChangeShapeType="1"/>
              </p:cNvSpPr>
              <p:nvPr/>
            </p:nvSpPr>
            <p:spPr bwMode="auto">
              <a:xfrm>
                <a:off x="1890" y="0"/>
                <a:ext cx="0" cy="82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613" name="Line 37"/>
              <p:cNvSpPr>
                <a:spLocks noChangeShapeType="1"/>
              </p:cNvSpPr>
              <p:nvPr/>
            </p:nvSpPr>
            <p:spPr bwMode="auto">
              <a:xfrm>
                <a:off x="2294" y="0"/>
                <a:ext cx="0" cy="82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614" name="Line 38"/>
              <p:cNvSpPr>
                <a:spLocks noChangeShapeType="1"/>
              </p:cNvSpPr>
              <p:nvPr/>
            </p:nvSpPr>
            <p:spPr bwMode="auto">
              <a:xfrm>
                <a:off x="2696" y="0"/>
                <a:ext cx="0" cy="82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615" name="Line 39"/>
              <p:cNvSpPr>
                <a:spLocks noChangeShapeType="1"/>
              </p:cNvSpPr>
              <p:nvPr/>
            </p:nvSpPr>
            <p:spPr bwMode="auto">
              <a:xfrm>
                <a:off x="3099" y="0"/>
                <a:ext cx="0" cy="82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616" name="Line 40"/>
              <p:cNvSpPr>
                <a:spLocks noChangeShapeType="1"/>
              </p:cNvSpPr>
              <p:nvPr/>
            </p:nvSpPr>
            <p:spPr bwMode="auto">
              <a:xfrm>
                <a:off x="3503" y="0"/>
                <a:ext cx="0" cy="82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617" name="Line 41"/>
              <p:cNvSpPr>
                <a:spLocks noChangeShapeType="1"/>
              </p:cNvSpPr>
              <p:nvPr/>
            </p:nvSpPr>
            <p:spPr bwMode="auto">
              <a:xfrm>
                <a:off x="3906" y="0"/>
                <a:ext cx="0" cy="82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618" name="Line 42"/>
              <p:cNvSpPr>
                <a:spLocks noChangeShapeType="1"/>
              </p:cNvSpPr>
              <p:nvPr/>
            </p:nvSpPr>
            <p:spPr bwMode="auto">
              <a:xfrm>
                <a:off x="4310" y="0"/>
                <a:ext cx="0" cy="82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619" name="Line 43"/>
              <p:cNvSpPr>
                <a:spLocks noChangeShapeType="1"/>
              </p:cNvSpPr>
              <p:nvPr/>
            </p:nvSpPr>
            <p:spPr bwMode="auto">
              <a:xfrm>
                <a:off x="4672" y="0"/>
                <a:ext cx="0" cy="821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4620" name="Line 44"/>
            <p:cNvSpPr>
              <a:spLocks noChangeShapeType="1"/>
            </p:cNvSpPr>
            <p:nvPr/>
          </p:nvSpPr>
          <p:spPr bwMode="auto">
            <a:xfrm flipH="1">
              <a:off x="0" y="318"/>
              <a:ext cx="7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4621" name="Line 45"/>
            <p:cNvSpPr>
              <a:spLocks noChangeShapeType="1"/>
            </p:cNvSpPr>
            <p:nvPr/>
          </p:nvSpPr>
          <p:spPr bwMode="auto">
            <a:xfrm flipH="1">
              <a:off x="11" y="1134"/>
              <a:ext cx="7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4622" name="Line 46"/>
            <p:cNvSpPr>
              <a:spLocks noChangeShapeType="1"/>
            </p:cNvSpPr>
            <p:nvPr/>
          </p:nvSpPr>
          <p:spPr bwMode="auto">
            <a:xfrm>
              <a:off x="0" y="318"/>
              <a:ext cx="0" cy="8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4623" name="Line 47"/>
            <p:cNvSpPr>
              <a:spLocks noChangeShapeType="1"/>
            </p:cNvSpPr>
            <p:nvPr/>
          </p:nvSpPr>
          <p:spPr bwMode="auto">
            <a:xfrm flipH="1">
              <a:off x="0" y="681"/>
              <a:ext cx="7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4624" name="Text Box 48"/>
            <p:cNvSpPr txBox="1">
              <a:spLocks noChangeArrowheads="1"/>
            </p:cNvSpPr>
            <p:nvPr/>
          </p:nvSpPr>
          <p:spPr bwMode="auto">
            <a:xfrm>
              <a:off x="0" y="364"/>
              <a:ext cx="68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2000" b="1">
                  <a:solidFill>
                    <a:srgbClr val="000066"/>
                  </a:solidFill>
                </a:rPr>
                <a:t>月份</a:t>
              </a:r>
              <a:r>
                <a:rPr lang="en-US" altLang="zh-CN" sz="2000" b="1">
                  <a:solidFill>
                    <a:srgbClr val="000066"/>
                  </a:solidFill>
                </a:rPr>
                <a:t>m</a:t>
              </a:r>
            </a:p>
          </p:txBody>
        </p:sp>
        <p:sp>
          <p:nvSpPr>
            <p:cNvPr id="24625" name="Text Box 49"/>
            <p:cNvSpPr txBox="1">
              <a:spLocks noChangeArrowheads="1"/>
            </p:cNvSpPr>
            <p:nvPr/>
          </p:nvSpPr>
          <p:spPr bwMode="auto">
            <a:xfrm>
              <a:off x="11" y="709"/>
              <a:ext cx="86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2000" b="1">
                  <a:solidFill>
                    <a:srgbClr val="000066"/>
                  </a:solidFill>
                </a:rPr>
                <a:t>平均气温</a:t>
              </a:r>
              <a:r>
                <a:rPr lang="en-US" altLang="zh-CN" sz="2000" b="1">
                  <a:solidFill>
                    <a:srgbClr val="000066"/>
                  </a:solidFill>
                </a:rPr>
                <a:t>T(</a:t>
              </a:r>
              <a:r>
                <a:rPr lang="en-US" altLang="zh-CN" sz="2000" b="1" baseline="40000">
                  <a:solidFill>
                    <a:srgbClr val="000066"/>
                  </a:solidFill>
                </a:rPr>
                <a:t>0</a:t>
              </a:r>
              <a:r>
                <a:rPr lang="en-US" altLang="zh-CN" sz="2000" b="1">
                  <a:solidFill>
                    <a:srgbClr val="000066"/>
                  </a:solidFill>
                </a:rPr>
                <a:t>C)</a:t>
              </a:r>
            </a:p>
          </p:txBody>
        </p:sp>
        <p:sp>
          <p:nvSpPr>
            <p:cNvPr id="24626" name="Text Box 50"/>
            <p:cNvSpPr txBox="1">
              <a:spLocks noChangeArrowheads="1"/>
            </p:cNvSpPr>
            <p:nvPr/>
          </p:nvSpPr>
          <p:spPr bwMode="auto">
            <a:xfrm>
              <a:off x="227" y="0"/>
              <a:ext cx="63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2400" b="1">
                  <a:solidFill>
                    <a:srgbClr val="000066"/>
                  </a:solidFill>
                </a:rPr>
                <a:t>表</a:t>
              </a:r>
              <a:r>
                <a:rPr lang="en-US" altLang="zh-CN" sz="2400" b="1">
                  <a:solidFill>
                    <a:srgbClr val="000066"/>
                  </a:solidFill>
                </a:rPr>
                <a:t>7-2</a:t>
              </a:r>
            </a:p>
          </p:txBody>
        </p:sp>
      </p:grpSp>
      <p:sp>
        <p:nvSpPr>
          <p:cNvPr id="24627" name="Text Box 51"/>
          <p:cNvSpPr txBox="1">
            <a:spLocks noChangeArrowheads="1"/>
          </p:cNvSpPr>
          <p:nvPr/>
        </p:nvSpPr>
        <p:spPr bwMode="auto">
          <a:xfrm>
            <a:off x="323850" y="1557338"/>
            <a:ext cx="83169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000066"/>
                </a:solidFill>
              </a:rPr>
              <a:t>      </a:t>
            </a:r>
            <a:r>
              <a:rPr lang="en-US" altLang="zh-CN" sz="2800" b="1" dirty="0">
                <a:solidFill>
                  <a:srgbClr val="000066"/>
                </a:solidFill>
              </a:rPr>
              <a:t>2</a:t>
            </a:r>
            <a:r>
              <a:rPr lang="zh-CN" altLang="en-US" sz="2800" b="1" dirty="0">
                <a:solidFill>
                  <a:srgbClr val="000066"/>
                </a:solidFill>
              </a:rPr>
              <a:t>、</a:t>
            </a:r>
            <a:r>
              <a:rPr lang="zh-CN" altLang="en-US" sz="2800" b="1" dirty="0">
                <a:solidFill>
                  <a:srgbClr val="000000"/>
                </a:solidFill>
              </a:rPr>
              <a:t>如表</a:t>
            </a:r>
            <a:r>
              <a:rPr lang="en-US" altLang="zh-CN" sz="2800" b="1" dirty="0">
                <a:solidFill>
                  <a:srgbClr val="000000"/>
                </a:solidFill>
              </a:rPr>
              <a:t>7-2</a:t>
            </a:r>
            <a:r>
              <a:rPr lang="zh-CN" altLang="en-US" sz="2800" b="1" dirty="0">
                <a:solidFill>
                  <a:srgbClr val="000000"/>
                </a:solidFill>
              </a:rPr>
              <a:t>表示的是一年内某城市月份与平均气温的函数关系</a:t>
            </a:r>
            <a:r>
              <a:rPr lang="en-US" altLang="zh-CN" sz="2800" b="1" dirty="0">
                <a:solidFill>
                  <a:srgbClr val="000066"/>
                </a:solidFill>
              </a:rPr>
              <a:t>.</a:t>
            </a:r>
          </a:p>
        </p:txBody>
      </p:sp>
      <p:sp>
        <p:nvSpPr>
          <p:cNvPr id="24628" name="Text Box 52"/>
          <p:cNvSpPr txBox="1">
            <a:spLocks noChangeArrowheads="1"/>
          </p:cNvSpPr>
          <p:nvPr/>
        </p:nvSpPr>
        <p:spPr bwMode="auto">
          <a:xfrm>
            <a:off x="0" y="549275"/>
            <a:ext cx="8642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新宋体" panose="02010609030101010101" charset="-122"/>
              </a:rPr>
              <a:t>         </a:t>
            </a:r>
          </a:p>
        </p:txBody>
      </p:sp>
      <p:sp>
        <p:nvSpPr>
          <p:cNvPr id="24629" name="Text Box 53"/>
          <p:cNvSpPr txBox="1">
            <a:spLocks noChangeArrowheads="1"/>
          </p:cNvSpPr>
          <p:nvPr/>
        </p:nvSpPr>
        <p:spPr bwMode="auto">
          <a:xfrm>
            <a:off x="900113" y="4941888"/>
            <a:ext cx="748823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新宋体" panose="02010609030101010101" charset="-122"/>
              </a:rPr>
              <a:t>当</a:t>
            </a:r>
            <a:r>
              <a:rPr lang="en-US" altLang="zh-CN" sz="2800" b="1">
                <a:solidFill>
                  <a:srgbClr val="000066"/>
                </a:solidFill>
                <a:latin typeface="Times New Roman" panose="02020603050405020304" pitchFamily="18" charset="0"/>
                <a:ea typeface="新宋体" panose="02010609030101010101" charset="-122"/>
              </a:rPr>
              <a:t>m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新宋体" panose="02010609030101010101" charset="-122"/>
              </a:rPr>
              <a:t> 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新宋体" panose="02010609030101010101" charset="-122"/>
              </a:rPr>
              <a:t>=2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新宋体" panose="02010609030101010101" charset="-122"/>
              </a:rPr>
              <a:t>时，函数值</a:t>
            </a:r>
            <a:r>
              <a:rPr lang="en-US" altLang="zh-CN" sz="2800" b="1">
                <a:solidFill>
                  <a:srgbClr val="000066"/>
                </a:solidFill>
                <a:latin typeface="Times New Roman" panose="02020603050405020304" pitchFamily="18" charset="0"/>
                <a:ea typeface="新宋体" panose="02010609030101010101" charset="-122"/>
              </a:rPr>
              <a:t>T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新宋体" panose="02010609030101010101" charset="-122"/>
              </a:rPr>
              <a:t>=______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新宋体" panose="02010609030101010101" charset="-122"/>
              </a:rPr>
              <a:t>；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zh-CN" altLang="en-US" sz="2400">
              <a:solidFill>
                <a:srgbClr val="000000"/>
              </a:solidFill>
              <a:latin typeface="Times New Roman" panose="02020603050405020304" pitchFamily="18" charset="0"/>
              <a:ea typeface="新宋体" panose="02010609030101010101" charset="-122"/>
            </a:endParaRPr>
          </a:p>
        </p:txBody>
      </p:sp>
      <p:sp>
        <p:nvSpPr>
          <p:cNvPr id="24630" name="Text Box 54"/>
          <p:cNvSpPr txBox="1">
            <a:spLocks noChangeArrowheads="1"/>
          </p:cNvSpPr>
          <p:nvPr/>
        </p:nvSpPr>
        <p:spPr bwMode="auto">
          <a:xfrm>
            <a:off x="900113" y="5734050"/>
            <a:ext cx="62642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新宋体" panose="02010609030101010101" charset="-122"/>
              </a:rPr>
              <a:t>当</a:t>
            </a:r>
            <a:r>
              <a:rPr lang="en-US" altLang="zh-CN" sz="2800" b="1">
                <a:solidFill>
                  <a:srgbClr val="000066"/>
                </a:solidFill>
                <a:latin typeface="Times New Roman" panose="02020603050405020304" pitchFamily="18" charset="0"/>
                <a:ea typeface="新宋体" panose="02010609030101010101" charset="-122"/>
              </a:rPr>
              <a:t>m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新宋体" panose="02010609030101010101" charset="-122"/>
              </a:rPr>
              <a:t> 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新宋体" panose="02010609030101010101" charset="-122"/>
              </a:rPr>
              <a:t>=10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新宋体" panose="02010609030101010101" charset="-122"/>
              </a:rPr>
              <a:t>时，函数值</a:t>
            </a:r>
            <a:r>
              <a:rPr lang="en-US" altLang="zh-CN" sz="2800" b="1">
                <a:solidFill>
                  <a:srgbClr val="000066"/>
                </a:solidFill>
                <a:latin typeface="Times New Roman" panose="02020603050405020304" pitchFamily="18" charset="0"/>
                <a:ea typeface="新宋体" panose="02010609030101010101" charset="-122"/>
              </a:rPr>
              <a:t>T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新宋体" panose="02010609030101010101" charset="-122"/>
              </a:rPr>
              <a:t>=_____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新宋体" panose="02010609030101010101" charset="-122"/>
              </a:rPr>
              <a:t>。</a:t>
            </a:r>
          </a:p>
        </p:txBody>
      </p:sp>
      <p:sp>
        <p:nvSpPr>
          <p:cNvPr id="24631" name="Text Box 55"/>
          <p:cNvSpPr txBox="1">
            <a:spLocks noChangeArrowheads="1"/>
          </p:cNvSpPr>
          <p:nvPr/>
        </p:nvSpPr>
        <p:spPr bwMode="auto">
          <a:xfrm>
            <a:off x="4427538" y="4868863"/>
            <a:ext cx="863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CC0000"/>
                </a:solidFill>
                <a:latin typeface="Times New Roman" panose="02020603050405020304" pitchFamily="18" charset="0"/>
                <a:ea typeface="新宋体" panose="02010609030101010101" charset="-122"/>
              </a:rPr>
              <a:t>5.1</a:t>
            </a:r>
          </a:p>
        </p:txBody>
      </p:sp>
      <p:sp>
        <p:nvSpPr>
          <p:cNvPr id="24632" name="Text Box 56"/>
          <p:cNvSpPr txBox="1">
            <a:spLocks noChangeArrowheads="1"/>
          </p:cNvSpPr>
          <p:nvPr/>
        </p:nvSpPr>
        <p:spPr bwMode="auto">
          <a:xfrm>
            <a:off x="4572000" y="5661025"/>
            <a:ext cx="12239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CC0000"/>
                </a:solidFill>
                <a:latin typeface="Times New Roman" panose="02020603050405020304" pitchFamily="18" charset="0"/>
                <a:ea typeface="新宋体" panose="02010609030101010101" charset="-122"/>
              </a:rPr>
              <a:t>17.1</a:t>
            </a:r>
          </a:p>
        </p:txBody>
      </p:sp>
      <p:sp>
        <p:nvSpPr>
          <p:cNvPr id="24633" name="Text Box 57"/>
          <p:cNvSpPr txBox="1">
            <a:spLocks noChangeArrowheads="1"/>
          </p:cNvSpPr>
          <p:nvPr/>
        </p:nvSpPr>
        <p:spPr bwMode="auto">
          <a:xfrm>
            <a:off x="3203575" y="549275"/>
            <a:ext cx="18161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0033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6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6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46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6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29" grpId="0" autoUpdateAnimBg="0"/>
      <p:bldP spid="24630" grpId="0" autoUpdateAnimBg="0"/>
      <p:bldP spid="24631" grpId="0" autoUpdateAnimBg="0"/>
      <p:bldP spid="24632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E5DE9-DA72-408A-83B1-92794E0526B1}" type="datetime1">
              <a:rPr lang="zh-CN" altLang="en-US">
                <a:solidFill>
                  <a:srgbClr val="000000"/>
                </a:solidFill>
              </a:rPr>
              <a:t>2023-01-16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8F05-B8B6-4A96-A58A-9D329F2BAAF1}" type="slidenum">
              <a:rPr lang="zh-CN" altLang="en-US">
                <a:solidFill>
                  <a:srgbClr val="000000"/>
                </a:solidFill>
              </a:rPr>
              <a:t>19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79388" y="1268413"/>
            <a:ext cx="8856662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40005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①下列变量之间的关系不是函数关系的是（    ）</a:t>
            </a:r>
          </a:p>
          <a:p>
            <a:pPr indent="40005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　</a:t>
            </a:r>
            <a:r>
              <a:rPr lang="en-US" altLang="zh-CN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A.</a:t>
            </a:r>
            <a:r>
              <a:rPr lang="zh-CN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矩形的一条边长是</a:t>
            </a:r>
            <a:r>
              <a:rPr lang="en-US" altLang="zh-CN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 cm</a:t>
            </a:r>
            <a:r>
              <a:rPr lang="zh-CN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，它的面积</a:t>
            </a:r>
            <a:r>
              <a:rPr lang="en-US" altLang="zh-CN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 </a:t>
            </a:r>
            <a:r>
              <a:rPr lang="en-US" altLang="zh-CN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cm</a:t>
            </a:r>
            <a:r>
              <a:rPr lang="zh-CN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与另一边长</a:t>
            </a:r>
            <a:r>
              <a:rPr lang="en-US" altLang="zh-CN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x </a:t>
            </a:r>
            <a:r>
              <a:rPr lang="en-US" altLang="zh-CN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cm</a:t>
            </a:r>
            <a:r>
              <a:rPr lang="zh-CN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的关系</a:t>
            </a:r>
          </a:p>
          <a:p>
            <a:pPr indent="40005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　</a:t>
            </a:r>
            <a:r>
              <a:rPr lang="en-US" altLang="zh-CN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B.</a:t>
            </a:r>
            <a:r>
              <a:rPr lang="zh-CN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正方形的面积与周长的关系</a:t>
            </a:r>
          </a:p>
          <a:p>
            <a:pPr indent="40005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　</a:t>
            </a:r>
            <a:r>
              <a:rPr lang="en-US" altLang="zh-CN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C.</a:t>
            </a:r>
            <a:r>
              <a:rPr lang="zh-CN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圆的面积与周长的关系</a:t>
            </a:r>
          </a:p>
          <a:p>
            <a:pPr indent="40005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　</a:t>
            </a:r>
            <a:r>
              <a:rPr lang="en-US" altLang="zh-CN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D.</a:t>
            </a:r>
            <a:r>
              <a:rPr lang="zh-CN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某图形的面积与它所在的平面的位置关系</a:t>
            </a:r>
            <a:endParaRPr lang="zh-CN" altLang="en-US" sz="20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-1833563" y="3173413"/>
          <a:ext cx="104775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r:id="rId4" imgW="101600" imgH="191135" progId="Equation.3">
                  <p:embed/>
                </p:oleObj>
              </mc:Choice>
              <mc:Fallback>
                <p:oleObj r:id="rId4" imgW="101600" imgH="191135" progId="Equation.3">
                  <p:embed/>
                  <p:pic>
                    <p:nvPicPr>
                      <p:cNvPr id="0" name="图片 71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833563" y="3173413"/>
                        <a:ext cx="104775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23850" y="2924175"/>
            <a:ext cx="82089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4000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②一般地，如果在一个</a:t>
            </a:r>
            <a:r>
              <a:rPr lang="en-US" altLang="zh-CN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</a:t>
            </a:r>
            <a:r>
              <a:rPr lang="zh-CN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中，有两个</a:t>
            </a:r>
            <a:r>
              <a:rPr lang="en-US" altLang="zh-CN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________</a:t>
            </a:r>
            <a:r>
              <a:rPr lang="zh-CN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， 例如</a:t>
            </a:r>
            <a:r>
              <a:rPr lang="en-US" altLang="zh-CN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和</a:t>
            </a:r>
            <a:r>
              <a:rPr lang="en-US" altLang="zh-CN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，对于</a:t>
            </a:r>
            <a:r>
              <a:rPr lang="en-US" altLang="zh-CN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的每</a:t>
            </a:r>
            <a:r>
              <a:rPr lang="en-US" altLang="zh-CN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—</a:t>
            </a:r>
            <a:r>
              <a:rPr lang="zh-CN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个值，</a:t>
            </a:r>
            <a:r>
              <a:rPr lang="en-US" altLang="zh-CN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都有</a:t>
            </a:r>
            <a:r>
              <a:rPr lang="en-US" altLang="zh-CN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</a:t>
            </a:r>
            <a:r>
              <a:rPr lang="zh-CN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与之对应，我们就说</a:t>
            </a:r>
            <a:r>
              <a:rPr lang="en-US" altLang="zh-CN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是</a:t>
            </a:r>
            <a:r>
              <a:rPr lang="en-US" altLang="zh-CN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</a:t>
            </a:r>
            <a:r>
              <a:rPr lang="zh-CN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，</a:t>
            </a:r>
            <a:r>
              <a:rPr lang="en-US" altLang="zh-CN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是</a:t>
            </a:r>
            <a:r>
              <a:rPr lang="en-US" altLang="zh-CN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</a:t>
            </a:r>
            <a:r>
              <a:rPr lang="zh-CN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，此时也称</a:t>
            </a:r>
            <a:r>
              <a:rPr lang="en-US" altLang="zh-CN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是</a:t>
            </a:r>
            <a:r>
              <a:rPr lang="en-US" altLang="zh-CN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的</a:t>
            </a:r>
            <a:r>
              <a:rPr lang="en-US" altLang="zh-CN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__________</a:t>
            </a:r>
            <a:r>
              <a:rPr lang="en-US" altLang="zh-CN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250825" y="4797425"/>
            <a:ext cx="7561263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6667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点拨：</a:t>
            </a:r>
            <a:r>
              <a:rPr lang="en-US" altLang="zh-CN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</a:t>
            </a:r>
            <a:r>
              <a:rPr lang="zh-CN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必须有两个变量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</a:t>
            </a:r>
            <a:r>
              <a:rPr lang="en-US" altLang="zh-CN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</a:t>
            </a:r>
            <a:r>
              <a:rPr lang="zh-CN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自变量每取一个值，函数都有唯一的值对应。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539750" y="4005263"/>
            <a:ext cx="74898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6667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通过以上的练习，你一定知道函数和自变量了？和同桌交流一下吧，找出它们之间的联系与区别</a:t>
            </a:r>
            <a:r>
              <a:rPr lang="en-US" altLang="zh-CN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19925" y="4508500"/>
            <a:ext cx="1735138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608" name="Group 8"/>
          <p:cNvGrpSpPr/>
          <p:nvPr/>
        </p:nvGrpSpPr>
        <p:grpSpPr bwMode="auto">
          <a:xfrm>
            <a:off x="2771775" y="401638"/>
            <a:ext cx="2520950" cy="650875"/>
            <a:chOff x="0" y="0"/>
            <a:chExt cx="1460" cy="500"/>
          </a:xfrm>
        </p:grpSpPr>
        <p:sp>
          <p:nvSpPr>
            <p:cNvPr id="25609" name="AutoShape 9"/>
            <p:cNvSpPr>
              <a:spLocks noChangeArrowheads="1"/>
            </p:cNvSpPr>
            <p:nvPr/>
          </p:nvSpPr>
          <p:spPr bwMode="auto">
            <a:xfrm>
              <a:off x="0" y="0"/>
              <a:ext cx="1460" cy="5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folHlink">
                    <a:gamma/>
                    <a:shade val="8627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5610" name="AutoShape 10"/>
            <p:cNvSpPr>
              <a:spLocks noChangeArrowheads="1"/>
            </p:cNvSpPr>
            <p:nvPr/>
          </p:nvSpPr>
          <p:spPr bwMode="auto">
            <a:xfrm>
              <a:off x="35" y="22"/>
              <a:ext cx="1391" cy="45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5611" name="AutoShape 11"/>
            <p:cNvSpPr>
              <a:spLocks noChangeArrowheads="1"/>
            </p:cNvSpPr>
            <p:nvPr/>
          </p:nvSpPr>
          <p:spPr bwMode="auto">
            <a:xfrm>
              <a:off x="29" y="7"/>
              <a:ext cx="1402" cy="48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>
                    <a:gamma/>
                    <a:shade val="46275"/>
                    <a:invGamma/>
                    <a:alpha val="0"/>
                  </a:srgbClr>
                </a:gs>
                <a:gs pos="100000">
                  <a:srgbClr val="FFFF6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dirty="0">
                  <a:solidFill>
                    <a:srgbClr val="000000"/>
                  </a:solidFill>
                </a:rPr>
                <a:t> </a:t>
              </a:r>
              <a:r>
                <a:rPr lang="zh-CN" altLang="en-US" sz="3200" b="1" dirty="0">
                  <a:solidFill>
                    <a:srgbClr val="000000"/>
                  </a:solidFill>
                </a:rPr>
                <a:t>效果检测</a:t>
              </a:r>
            </a:p>
          </p:txBody>
        </p:sp>
      </p:grp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A9A3C-7487-4980-B5CE-41A19C449862}" type="datetime1">
              <a:rPr lang="zh-CN" altLang="en-US">
                <a:solidFill>
                  <a:srgbClr val="000000"/>
                </a:solidFill>
              </a:rPr>
              <a:t>2023-01-16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7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D9F28-6DA8-45C8-AAA6-9102B93CC65B}" type="slidenum">
              <a:rPr lang="zh-CN" altLang="en-US">
                <a:solidFill>
                  <a:srgbClr val="000000"/>
                </a:solidFill>
              </a:rPr>
              <a:t>2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170" name="WordArt 2"/>
          <p:cNvSpPr>
            <a:spLocks noChangeArrowheads="1" noChangeShapeType="1"/>
          </p:cNvSpPr>
          <p:nvPr/>
        </p:nvSpPr>
        <p:spPr bwMode="auto">
          <a:xfrm>
            <a:off x="3159125" y="764704"/>
            <a:ext cx="2754313" cy="8921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400" b="1" dirty="0">
                <a:ln w="9525">
                  <a:solidFill>
                    <a:srgbClr val="000000"/>
                  </a:solidFill>
                  <a:round/>
                </a:ln>
                <a:solidFill>
                  <a:srgbClr val="FF6600"/>
                </a:solidFill>
                <a:latin typeface="楷体_GB2312"/>
              </a:rPr>
              <a:t>知识结构：</a:t>
            </a:r>
          </a:p>
        </p:txBody>
      </p:sp>
      <p:grpSp>
        <p:nvGrpSpPr>
          <p:cNvPr id="7171" name="Group 3"/>
          <p:cNvGrpSpPr/>
          <p:nvPr/>
        </p:nvGrpSpPr>
        <p:grpSpPr bwMode="auto">
          <a:xfrm>
            <a:off x="2168525" y="2727325"/>
            <a:ext cx="533400" cy="2438400"/>
            <a:chOff x="0" y="0"/>
            <a:chExt cx="336" cy="1536"/>
          </a:xfrm>
        </p:grpSpPr>
        <p:sp>
          <p:nvSpPr>
            <p:cNvPr id="7172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336" cy="1536"/>
            </a:xfrm>
            <a:prstGeom prst="rect">
              <a:avLst/>
            </a:prstGeom>
            <a:noFill/>
            <a:ln w="63500">
              <a:solidFill>
                <a:srgbClr val="00FF00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173" name="Rectangle 5"/>
            <p:cNvSpPr>
              <a:spLocks noChangeArrowheads="1"/>
            </p:cNvSpPr>
            <p:nvPr/>
          </p:nvSpPr>
          <p:spPr bwMode="auto">
            <a:xfrm>
              <a:off x="0" y="48"/>
              <a:ext cx="304" cy="1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用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字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母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表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示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数</a:t>
              </a:r>
            </a:p>
          </p:txBody>
        </p:sp>
      </p:grpSp>
      <p:grpSp>
        <p:nvGrpSpPr>
          <p:cNvPr id="7174" name="Group 6"/>
          <p:cNvGrpSpPr/>
          <p:nvPr/>
        </p:nvGrpSpPr>
        <p:grpSpPr bwMode="auto">
          <a:xfrm>
            <a:off x="187325" y="3336925"/>
            <a:ext cx="1600200" cy="838200"/>
            <a:chOff x="0" y="0"/>
            <a:chExt cx="1008" cy="528"/>
          </a:xfrm>
        </p:grpSpPr>
        <p:sp>
          <p:nvSpPr>
            <p:cNvPr id="7175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1008" cy="52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176" name="Rectangle 8"/>
            <p:cNvSpPr>
              <a:spLocks noChangeArrowheads="1"/>
            </p:cNvSpPr>
            <p:nvPr/>
          </p:nvSpPr>
          <p:spPr bwMode="auto">
            <a:xfrm>
              <a:off x="48" y="0"/>
              <a:ext cx="888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实际的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问题情境</a:t>
              </a:r>
            </a:p>
          </p:txBody>
        </p:sp>
      </p:grpSp>
      <p:grpSp>
        <p:nvGrpSpPr>
          <p:cNvPr id="7177" name="Group 9"/>
          <p:cNvGrpSpPr/>
          <p:nvPr/>
        </p:nvGrpSpPr>
        <p:grpSpPr bwMode="auto">
          <a:xfrm>
            <a:off x="3540125" y="2651125"/>
            <a:ext cx="1219200" cy="639763"/>
            <a:chOff x="0" y="0"/>
            <a:chExt cx="768" cy="432"/>
          </a:xfrm>
        </p:grpSpPr>
        <p:sp>
          <p:nvSpPr>
            <p:cNvPr id="7178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768" cy="43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179" name="Rectangle 11"/>
            <p:cNvSpPr>
              <a:spLocks noChangeArrowheads="1"/>
            </p:cNvSpPr>
            <p:nvPr/>
          </p:nvSpPr>
          <p:spPr bwMode="auto">
            <a:xfrm>
              <a:off x="22" y="42"/>
              <a:ext cx="695" cy="3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代数式</a:t>
              </a:r>
            </a:p>
          </p:txBody>
        </p:sp>
      </p:grpSp>
      <p:grpSp>
        <p:nvGrpSpPr>
          <p:cNvPr id="7180" name="Group 12"/>
          <p:cNvGrpSpPr/>
          <p:nvPr/>
        </p:nvGrpSpPr>
        <p:grpSpPr bwMode="auto">
          <a:xfrm>
            <a:off x="3540125" y="4251325"/>
            <a:ext cx="1447800" cy="838200"/>
            <a:chOff x="0" y="0"/>
            <a:chExt cx="1008" cy="528"/>
          </a:xfrm>
        </p:grpSpPr>
        <p:sp>
          <p:nvSpPr>
            <p:cNvPr id="7181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1008" cy="52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182" name="Rectangle 14"/>
            <p:cNvSpPr>
              <a:spLocks noChangeArrowheads="1"/>
            </p:cNvSpPr>
            <p:nvPr/>
          </p:nvSpPr>
          <p:spPr bwMode="auto">
            <a:xfrm>
              <a:off x="106" y="0"/>
              <a:ext cx="768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代数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式的值</a:t>
              </a:r>
            </a:p>
          </p:txBody>
        </p:sp>
      </p:grpSp>
      <p:sp>
        <p:nvSpPr>
          <p:cNvPr id="7183" name="Line 15"/>
          <p:cNvSpPr>
            <a:spLocks noChangeShapeType="1"/>
          </p:cNvSpPr>
          <p:nvPr/>
        </p:nvSpPr>
        <p:spPr bwMode="auto">
          <a:xfrm flipV="1">
            <a:off x="1787525" y="3794125"/>
            <a:ext cx="38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grpSp>
        <p:nvGrpSpPr>
          <p:cNvPr id="7184" name="Group 16"/>
          <p:cNvGrpSpPr/>
          <p:nvPr/>
        </p:nvGrpSpPr>
        <p:grpSpPr bwMode="auto">
          <a:xfrm>
            <a:off x="2701925" y="2955925"/>
            <a:ext cx="838200" cy="1752600"/>
            <a:chOff x="0" y="0"/>
            <a:chExt cx="528" cy="1104"/>
          </a:xfrm>
        </p:grpSpPr>
        <p:sp>
          <p:nvSpPr>
            <p:cNvPr id="7185" name="Line 17"/>
            <p:cNvSpPr>
              <a:spLocks noChangeShapeType="1"/>
            </p:cNvSpPr>
            <p:nvPr/>
          </p:nvSpPr>
          <p:spPr bwMode="auto">
            <a:xfrm flipH="1">
              <a:off x="0" y="528"/>
              <a:ext cx="28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186" name="Line 18"/>
            <p:cNvSpPr>
              <a:spLocks noChangeShapeType="1"/>
            </p:cNvSpPr>
            <p:nvPr/>
          </p:nvSpPr>
          <p:spPr bwMode="auto">
            <a:xfrm flipH="1" flipV="1">
              <a:off x="288" y="1104"/>
              <a:ext cx="24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187" name="Line 19"/>
            <p:cNvSpPr>
              <a:spLocks noChangeShapeType="1"/>
            </p:cNvSpPr>
            <p:nvPr/>
          </p:nvSpPr>
          <p:spPr bwMode="auto">
            <a:xfrm flipH="1" flipV="1">
              <a:off x="288" y="0"/>
              <a:ext cx="0" cy="110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188" name="Line 20"/>
            <p:cNvSpPr>
              <a:spLocks noChangeShapeType="1"/>
            </p:cNvSpPr>
            <p:nvPr/>
          </p:nvSpPr>
          <p:spPr bwMode="auto">
            <a:xfrm flipH="1" flipV="1">
              <a:off x="288" y="0"/>
              <a:ext cx="24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7189" name="Group 21"/>
          <p:cNvGrpSpPr/>
          <p:nvPr/>
        </p:nvGrpSpPr>
        <p:grpSpPr bwMode="auto">
          <a:xfrm>
            <a:off x="5521325" y="1889125"/>
            <a:ext cx="990600" cy="685800"/>
            <a:chOff x="0" y="0"/>
            <a:chExt cx="768" cy="432"/>
          </a:xfrm>
        </p:grpSpPr>
        <p:sp>
          <p:nvSpPr>
            <p:cNvPr id="7190" name="Rectangle 22"/>
            <p:cNvSpPr>
              <a:spLocks noChangeArrowheads="1"/>
            </p:cNvSpPr>
            <p:nvPr/>
          </p:nvSpPr>
          <p:spPr bwMode="auto">
            <a:xfrm>
              <a:off x="0" y="0"/>
              <a:ext cx="768" cy="43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191" name="Rectangle 23"/>
            <p:cNvSpPr>
              <a:spLocks noChangeArrowheads="1"/>
            </p:cNvSpPr>
            <p:nvPr/>
          </p:nvSpPr>
          <p:spPr bwMode="auto">
            <a:xfrm>
              <a:off x="22" y="42"/>
              <a:ext cx="69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 常量</a:t>
              </a:r>
            </a:p>
          </p:txBody>
        </p:sp>
      </p:grpSp>
      <p:grpSp>
        <p:nvGrpSpPr>
          <p:cNvPr id="7192" name="Group 24"/>
          <p:cNvGrpSpPr/>
          <p:nvPr/>
        </p:nvGrpSpPr>
        <p:grpSpPr bwMode="auto">
          <a:xfrm>
            <a:off x="4759325" y="2270125"/>
            <a:ext cx="762000" cy="1371600"/>
            <a:chOff x="0" y="0"/>
            <a:chExt cx="528" cy="1104"/>
          </a:xfrm>
        </p:grpSpPr>
        <p:sp>
          <p:nvSpPr>
            <p:cNvPr id="7193" name="Line 25"/>
            <p:cNvSpPr>
              <a:spLocks noChangeShapeType="1"/>
            </p:cNvSpPr>
            <p:nvPr/>
          </p:nvSpPr>
          <p:spPr bwMode="auto">
            <a:xfrm flipH="1">
              <a:off x="0" y="528"/>
              <a:ext cx="28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194" name="Line 26"/>
            <p:cNvSpPr>
              <a:spLocks noChangeShapeType="1"/>
            </p:cNvSpPr>
            <p:nvPr/>
          </p:nvSpPr>
          <p:spPr bwMode="auto">
            <a:xfrm flipH="1" flipV="1">
              <a:off x="288" y="1104"/>
              <a:ext cx="24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195" name="Line 27"/>
            <p:cNvSpPr>
              <a:spLocks noChangeShapeType="1"/>
            </p:cNvSpPr>
            <p:nvPr/>
          </p:nvSpPr>
          <p:spPr bwMode="auto">
            <a:xfrm flipH="1" flipV="1">
              <a:off x="288" y="0"/>
              <a:ext cx="0" cy="110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196" name="Line 28"/>
            <p:cNvSpPr>
              <a:spLocks noChangeShapeType="1"/>
            </p:cNvSpPr>
            <p:nvPr/>
          </p:nvSpPr>
          <p:spPr bwMode="auto">
            <a:xfrm flipH="1" flipV="1">
              <a:off x="288" y="0"/>
              <a:ext cx="24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7197" name="Group 29"/>
          <p:cNvGrpSpPr/>
          <p:nvPr/>
        </p:nvGrpSpPr>
        <p:grpSpPr bwMode="auto">
          <a:xfrm>
            <a:off x="5521325" y="3260725"/>
            <a:ext cx="990600" cy="685800"/>
            <a:chOff x="0" y="0"/>
            <a:chExt cx="768" cy="432"/>
          </a:xfrm>
        </p:grpSpPr>
        <p:sp>
          <p:nvSpPr>
            <p:cNvPr id="7198" name="Rectangle 30"/>
            <p:cNvSpPr>
              <a:spLocks noChangeArrowheads="1"/>
            </p:cNvSpPr>
            <p:nvPr/>
          </p:nvSpPr>
          <p:spPr bwMode="auto">
            <a:xfrm>
              <a:off x="0" y="0"/>
              <a:ext cx="768" cy="43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199" name="Rectangle 31"/>
            <p:cNvSpPr>
              <a:spLocks noChangeArrowheads="1"/>
            </p:cNvSpPr>
            <p:nvPr/>
          </p:nvSpPr>
          <p:spPr bwMode="auto">
            <a:xfrm>
              <a:off x="22" y="42"/>
              <a:ext cx="69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 变量</a:t>
              </a:r>
            </a:p>
          </p:txBody>
        </p:sp>
      </p:grpSp>
      <p:grpSp>
        <p:nvGrpSpPr>
          <p:cNvPr id="7200" name="Group 32"/>
          <p:cNvGrpSpPr/>
          <p:nvPr/>
        </p:nvGrpSpPr>
        <p:grpSpPr bwMode="auto">
          <a:xfrm>
            <a:off x="6511925" y="2270125"/>
            <a:ext cx="762000" cy="1371600"/>
            <a:chOff x="0" y="0"/>
            <a:chExt cx="480" cy="864"/>
          </a:xfrm>
        </p:grpSpPr>
        <p:sp>
          <p:nvSpPr>
            <p:cNvPr id="7201" name="Line 33"/>
            <p:cNvSpPr>
              <a:spLocks noChangeShapeType="1"/>
            </p:cNvSpPr>
            <p:nvPr/>
          </p:nvSpPr>
          <p:spPr bwMode="auto">
            <a:xfrm flipH="1">
              <a:off x="218" y="413"/>
              <a:ext cx="26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202" name="Line 34"/>
            <p:cNvSpPr>
              <a:spLocks noChangeShapeType="1"/>
            </p:cNvSpPr>
            <p:nvPr/>
          </p:nvSpPr>
          <p:spPr bwMode="auto">
            <a:xfrm flipH="1" flipV="1">
              <a:off x="0" y="864"/>
              <a:ext cx="21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203" name="Line 35"/>
            <p:cNvSpPr>
              <a:spLocks noChangeShapeType="1"/>
            </p:cNvSpPr>
            <p:nvPr/>
          </p:nvSpPr>
          <p:spPr bwMode="auto">
            <a:xfrm flipH="1" flipV="1">
              <a:off x="214" y="0"/>
              <a:ext cx="0" cy="86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204" name="Line 36"/>
            <p:cNvSpPr>
              <a:spLocks noChangeShapeType="1"/>
            </p:cNvSpPr>
            <p:nvPr/>
          </p:nvSpPr>
          <p:spPr bwMode="auto">
            <a:xfrm flipH="1" flipV="1">
              <a:off x="0" y="0"/>
              <a:ext cx="21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7205" name="Group 37"/>
          <p:cNvGrpSpPr/>
          <p:nvPr/>
        </p:nvGrpSpPr>
        <p:grpSpPr bwMode="auto">
          <a:xfrm>
            <a:off x="7121525" y="4327525"/>
            <a:ext cx="1209675" cy="639763"/>
            <a:chOff x="0" y="0"/>
            <a:chExt cx="871" cy="432"/>
          </a:xfrm>
        </p:grpSpPr>
        <p:sp>
          <p:nvSpPr>
            <p:cNvPr id="7206" name="Rectangle 38"/>
            <p:cNvSpPr>
              <a:spLocks noChangeArrowheads="1"/>
            </p:cNvSpPr>
            <p:nvPr/>
          </p:nvSpPr>
          <p:spPr bwMode="auto">
            <a:xfrm>
              <a:off x="0" y="0"/>
              <a:ext cx="768" cy="43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207" name="Rectangle 39"/>
            <p:cNvSpPr>
              <a:spLocks noChangeArrowheads="1"/>
            </p:cNvSpPr>
            <p:nvPr/>
          </p:nvSpPr>
          <p:spPr bwMode="auto">
            <a:xfrm>
              <a:off x="22" y="56"/>
              <a:ext cx="849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函数值 </a:t>
              </a:r>
            </a:p>
          </p:txBody>
        </p:sp>
      </p:grpSp>
      <p:grpSp>
        <p:nvGrpSpPr>
          <p:cNvPr id="7208" name="Group 40"/>
          <p:cNvGrpSpPr/>
          <p:nvPr/>
        </p:nvGrpSpPr>
        <p:grpSpPr bwMode="auto">
          <a:xfrm>
            <a:off x="7273925" y="2544763"/>
            <a:ext cx="896938" cy="639762"/>
            <a:chOff x="0" y="0"/>
            <a:chExt cx="822" cy="432"/>
          </a:xfrm>
        </p:grpSpPr>
        <p:sp>
          <p:nvSpPr>
            <p:cNvPr id="7209" name="Rectangle 41"/>
            <p:cNvSpPr>
              <a:spLocks noChangeArrowheads="1"/>
            </p:cNvSpPr>
            <p:nvPr/>
          </p:nvSpPr>
          <p:spPr bwMode="auto">
            <a:xfrm>
              <a:off x="0" y="0"/>
              <a:ext cx="768" cy="43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210" name="Rectangle 42"/>
            <p:cNvSpPr>
              <a:spLocks noChangeArrowheads="1"/>
            </p:cNvSpPr>
            <p:nvPr/>
          </p:nvSpPr>
          <p:spPr bwMode="auto">
            <a:xfrm>
              <a:off x="22" y="56"/>
              <a:ext cx="800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函 数</a:t>
              </a:r>
            </a:p>
          </p:txBody>
        </p:sp>
      </p:grpSp>
      <p:sp>
        <p:nvSpPr>
          <p:cNvPr id="7211" name="Line 43"/>
          <p:cNvSpPr>
            <a:spLocks noChangeShapeType="1"/>
          </p:cNvSpPr>
          <p:nvPr/>
        </p:nvSpPr>
        <p:spPr bwMode="auto">
          <a:xfrm flipV="1">
            <a:off x="4987925" y="4632325"/>
            <a:ext cx="2133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212" name="Line 44"/>
          <p:cNvSpPr>
            <a:spLocks noChangeShapeType="1"/>
          </p:cNvSpPr>
          <p:nvPr/>
        </p:nvSpPr>
        <p:spPr bwMode="auto">
          <a:xfrm>
            <a:off x="7731125" y="3184525"/>
            <a:ext cx="0" cy="1143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17912-ABB0-4235-8DFA-9326E12A57FB}" type="datetime1">
              <a:rPr lang="zh-CN" altLang="en-US">
                <a:solidFill>
                  <a:srgbClr val="000000"/>
                </a:solidFill>
              </a:rPr>
              <a:t>2023-01-16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7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602D1-8474-4D6F-95CF-45E3A98F9F45}" type="slidenum">
              <a:rPr lang="zh-CN" altLang="en-US">
                <a:solidFill>
                  <a:srgbClr val="000000"/>
                </a:solidFill>
              </a:rPr>
              <a:t>20</a:t>
            </a:fld>
            <a:endParaRPr lang="en-US" altLang="zh-CN">
              <a:solidFill>
                <a:srgbClr val="000000"/>
              </a:solidFill>
            </a:endParaRPr>
          </a:p>
        </p:txBody>
      </p:sp>
      <p:grpSp>
        <p:nvGrpSpPr>
          <p:cNvPr id="27650" name="Group 2"/>
          <p:cNvGrpSpPr/>
          <p:nvPr/>
        </p:nvGrpSpPr>
        <p:grpSpPr bwMode="auto">
          <a:xfrm>
            <a:off x="0" y="455613"/>
            <a:ext cx="15163800" cy="6021387"/>
            <a:chOff x="0" y="0"/>
            <a:chExt cx="9552" cy="3793"/>
          </a:xfrm>
        </p:grpSpPr>
        <p:sp>
          <p:nvSpPr>
            <p:cNvPr id="27651" name="Rectangle 3"/>
            <p:cNvSpPr>
              <a:spLocks noChangeArrowheads="1"/>
            </p:cNvSpPr>
            <p:nvPr/>
          </p:nvSpPr>
          <p:spPr bwMode="auto">
            <a:xfrm>
              <a:off x="48" y="0"/>
              <a:ext cx="126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342900" indent="-3429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b="1">
                  <a:solidFill>
                    <a:srgbClr val="FF6600"/>
                  </a:solidFill>
                  <a:cs typeface="Courier New" panose="02070309020205020404" pitchFamily="49" charset="0"/>
                </a:rPr>
                <a:t>小试牛刀：</a:t>
              </a:r>
              <a:r>
                <a:rPr lang="zh-CN" altLang="en-US" sz="2800" b="1">
                  <a:solidFill>
                    <a:srgbClr val="000000"/>
                  </a:solidFill>
                  <a:cs typeface="Courier New" panose="02070309020205020404" pitchFamily="49" charset="0"/>
                </a:rPr>
                <a:t>	</a:t>
              </a:r>
            </a:p>
          </p:txBody>
        </p:sp>
        <p:graphicFrame>
          <p:nvGraphicFramePr>
            <p:cNvPr id="27652" name="Object 4" descr="21世纪教育网 -- 中国最大型、最专业的中小学教育资源门户网站"/>
            <p:cNvGraphicFramePr>
              <a:graphicFrameLocks noChangeAspect="1"/>
            </p:cNvGraphicFramePr>
            <p:nvPr/>
          </p:nvGraphicFramePr>
          <p:xfrm>
            <a:off x="720" y="605"/>
            <a:ext cx="216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47" r:id="rId3" imgW="88900" imgH="152400" progId="Equation.DSMT4">
                    <p:embed/>
                  </p:oleObj>
                </mc:Choice>
                <mc:Fallback>
                  <p:oleObj r:id="rId3" imgW="88900" imgH="152400" progId="Equation.DSMT4">
                    <p:embed/>
                    <p:pic>
                      <p:nvPicPr>
                        <p:cNvPr id="0" name="图片 819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605"/>
                          <a:ext cx="216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653" name="Rectangle 5"/>
            <p:cNvSpPr>
              <a:spLocks noChangeArrowheads="1"/>
            </p:cNvSpPr>
            <p:nvPr/>
          </p:nvSpPr>
          <p:spPr bwMode="auto">
            <a:xfrm>
              <a:off x="0" y="365"/>
              <a:ext cx="5890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342900" indent="-3429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b="1">
                  <a:solidFill>
                    <a:srgbClr val="000000"/>
                  </a:solidFill>
                  <a:cs typeface="Courier New" panose="02070309020205020404" pitchFamily="49" charset="0"/>
                </a:rPr>
                <a:t>1.</a:t>
              </a:r>
              <a:r>
                <a:rPr lang="zh-CN" altLang="en-US" sz="2800" b="1">
                  <a:solidFill>
                    <a:srgbClr val="000000"/>
                  </a:solidFill>
                  <a:cs typeface="Courier New" panose="02070309020205020404" pitchFamily="49" charset="0"/>
                </a:rPr>
                <a:t>某人要在规定的时间内加工</a:t>
              </a:r>
              <a:r>
                <a:rPr lang="en-US" altLang="zh-CN" sz="2800" b="1">
                  <a:solidFill>
                    <a:srgbClr val="000000"/>
                  </a:solidFill>
                  <a:cs typeface="Courier New" panose="02070309020205020404" pitchFamily="49" charset="0"/>
                </a:rPr>
                <a:t>100</a:t>
              </a:r>
              <a:r>
                <a:rPr lang="zh-CN" altLang="en-US" sz="2800" b="1">
                  <a:solidFill>
                    <a:srgbClr val="000000"/>
                  </a:solidFill>
                  <a:cs typeface="Courier New" panose="02070309020205020404" pitchFamily="49" charset="0"/>
                </a:rPr>
                <a:t>个零件，则工作效率</a:t>
              </a:r>
              <a:r>
                <a:rPr lang="en-US" altLang="zh-CN" sz="2800" b="1">
                  <a:solidFill>
                    <a:srgbClr val="000000"/>
                  </a:solidFill>
                  <a:cs typeface="Courier New" panose="02070309020205020404" pitchFamily="49" charset="0"/>
                </a:rPr>
                <a:t>µ</a:t>
              </a:r>
            </a:p>
            <a:p>
              <a:pPr marL="342900" indent="-3429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b="1">
                  <a:solidFill>
                    <a:srgbClr val="000000"/>
                  </a:solidFill>
                  <a:cs typeface="Courier New" panose="02070309020205020404" pitchFamily="49" charset="0"/>
                </a:rPr>
                <a:t>与时间  之间的关系中，下列说法正确的是（      ）</a:t>
              </a:r>
              <a:r>
                <a:rPr lang="en-US" altLang="zh-CN" sz="2800" b="1">
                  <a:solidFill>
                    <a:srgbClr val="000000"/>
                  </a:solidFill>
                  <a:cs typeface="Courier New" panose="02070309020205020404" pitchFamily="49" charset="0"/>
                </a:rPr>
                <a:t>.</a:t>
              </a:r>
            </a:p>
          </p:txBody>
        </p:sp>
        <p:graphicFrame>
          <p:nvGraphicFramePr>
            <p:cNvPr id="27654" name="Object 6" descr="21世纪教育网 -- 中国最大型、最专业的中小学教育资源门户网站"/>
            <p:cNvGraphicFramePr>
              <a:graphicFrameLocks noChangeAspect="1"/>
            </p:cNvGraphicFramePr>
            <p:nvPr/>
          </p:nvGraphicFramePr>
          <p:xfrm>
            <a:off x="708" y="1229"/>
            <a:ext cx="156" cy="2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48" r:id="rId5" imgW="88900" imgH="152400" progId="Equation.DSMT4">
                    <p:embed/>
                  </p:oleObj>
                </mc:Choice>
                <mc:Fallback>
                  <p:oleObj r:id="rId5" imgW="88900" imgH="152400" progId="Equation.DSMT4">
                    <p:embed/>
                    <p:pic>
                      <p:nvPicPr>
                        <p:cNvPr id="0" name="图片 819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8" y="1229"/>
                          <a:ext cx="156" cy="2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655" name="Object 7" descr="21世纪教育网 -- 中国最大型、最专业的中小学教育资源门户网站"/>
            <p:cNvGraphicFramePr>
              <a:graphicFrameLocks noChangeAspect="1"/>
            </p:cNvGraphicFramePr>
            <p:nvPr/>
          </p:nvGraphicFramePr>
          <p:xfrm>
            <a:off x="1368" y="941"/>
            <a:ext cx="216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49" r:id="rId6" imgW="88900" imgH="152400" progId="Equation.DSMT4">
                    <p:embed/>
                  </p:oleObj>
                </mc:Choice>
                <mc:Fallback>
                  <p:oleObj r:id="rId6" imgW="88900" imgH="152400" progId="Equation.DSMT4">
                    <p:embed/>
                    <p:pic>
                      <p:nvPicPr>
                        <p:cNvPr id="0" name="图片 819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68" y="941"/>
                          <a:ext cx="216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656" name="Object 8" descr="21世纪教育网 -- 中国最大型、最专业的中小学教育资源门户网站"/>
            <p:cNvGraphicFramePr>
              <a:graphicFrameLocks noChangeAspect="1"/>
            </p:cNvGraphicFramePr>
            <p:nvPr/>
          </p:nvGraphicFramePr>
          <p:xfrm>
            <a:off x="3696" y="1229"/>
            <a:ext cx="249" cy="4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50" r:id="rId7" imgW="88900" imgH="152400" progId="Equation.DSMT4">
                    <p:embed/>
                  </p:oleObj>
                </mc:Choice>
                <mc:Fallback>
                  <p:oleObj r:id="rId7" imgW="88900" imgH="152400" progId="Equation.DSMT4">
                    <p:embed/>
                    <p:pic>
                      <p:nvPicPr>
                        <p:cNvPr id="0" name="图片 819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6" y="1229"/>
                          <a:ext cx="249" cy="4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657" name="Rectangle 9"/>
            <p:cNvSpPr>
              <a:spLocks noChangeArrowheads="1"/>
            </p:cNvSpPr>
            <p:nvPr/>
          </p:nvSpPr>
          <p:spPr bwMode="auto">
            <a:xfrm>
              <a:off x="0" y="941"/>
              <a:ext cx="29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342900" indent="-3429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b="1">
                  <a:solidFill>
                    <a:srgbClr val="000000"/>
                  </a:solidFill>
                  <a:cs typeface="Courier New" panose="02070309020205020404" pitchFamily="49" charset="0"/>
                </a:rPr>
                <a:t> </a:t>
              </a:r>
              <a:r>
                <a:rPr lang="en-US" altLang="zh-CN" sz="2800" b="1">
                  <a:solidFill>
                    <a:srgbClr val="000000"/>
                  </a:solidFill>
                  <a:cs typeface="Courier New" panose="02070309020205020404" pitchFamily="49" charset="0"/>
                </a:rPr>
                <a:t>A.</a:t>
              </a:r>
              <a:r>
                <a:rPr lang="zh-CN" altLang="en-US" sz="2800" b="1">
                  <a:solidFill>
                    <a:srgbClr val="000000"/>
                  </a:solidFill>
                  <a:cs typeface="Courier New" panose="02070309020205020404" pitchFamily="49" charset="0"/>
                </a:rPr>
                <a:t>数</a:t>
              </a:r>
              <a:r>
                <a:rPr lang="en-US" altLang="zh-CN" sz="2800" b="1">
                  <a:solidFill>
                    <a:srgbClr val="000000"/>
                  </a:solidFill>
                  <a:cs typeface="Courier New" panose="02070309020205020404" pitchFamily="49" charset="0"/>
                </a:rPr>
                <a:t>100</a:t>
              </a:r>
              <a:r>
                <a:rPr lang="zh-CN" altLang="en-US" sz="2800" b="1">
                  <a:solidFill>
                    <a:srgbClr val="000000"/>
                  </a:solidFill>
                  <a:cs typeface="Courier New" panose="02070309020205020404" pitchFamily="49" charset="0"/>
                </a:rPr>
                <a:t>和</a:t>
              </a:r>
              <a:r>
                <a:rPr lang="en-US" altLang="zh-CN" sz="2800" b="1">
                  <a:solidFill>
                    <a:srgbClr val="000000"/>
                  </a:solidFill>
                  <a:cs typeface="Courier New" panose="02070309020205020404" pitchFamily="49" charset="0"/>
                </a:rPr>
                <a:t>µ</a:t>
              </a:r>
              <a:r>
                <a:rPr lang="zh-CN" altLang="en-US" sz="2800" b="1">
                  <a:solidFill>
                    <a:srgbClr val="000000"/>
                  </a:solidFill>
                  <a:cs typeface="Courier New" panose="02070309020205020404" pitchFamily="49" charset="0"/>
                </a:rPr>
                <a:t>，都是变量 </a:t>
              </a:r>
            </a:p>
          </p:txBody>
        </p:sp>
        <p:sp>
          <p:nvSpPr>
            <p:cNvPr id="27658" name="Rectangle 10"/>
            <p:cNvSpPr>
              <a:spLocks noChangeArrowheads="1"/>
            </p:cNvSpPr>
            <p:nvPr/>
          </p:nvSpPr>
          <p:spPr bwMode="auto">
            <a:xfrm>
              <a:off x="2640" y="969"/>
              <a:ext cx="2622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342900" indent="-3429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b="1">
                  <a:solidFill>
                    <a:srgbClr val="000000"/>
                  </a:solidFill>
                  <a:cs typeface="Courier New" panose="02070309020205020404" pitchFamily="49" charset="0"/>
                </a:rPr>
                <a:t>B.</a:t>
              </a:r>
              <a:r>
                <a:rPr lang="zh-CN" altLang="en-US" sz="2800" b="1">
                  <a:solidFill>
                    <a:srgbClr val="000000"/>
                  </a:solidFill>
                  <a:cs typeface="Courier New" panose="02070309020205020404" pitchFamily="49" charset="0"/>
                </a:rPr>
                <a:t>数</a:t>
              </a:r>
              <a:r>
                <a:rPr lang="en-US" altLang="zh-CN" sz="2800" b="1">
                  <a:solidFill>
                    <a:srgbClr val="000000"/>
                  </a:solidFill>
                  <a:cs typeface="Courier New" panose="02070309020205020404" pitchFamily="49" charset="0"/>
                </a:rPr>
                <a:t>100</a:t>
              </a:r>
              <a:r>
                <a:rPr lang="zh-CN" altLang="en-US" sz="2800" b="1">
                  <a:solidFill>
                    <a:srgbClr val="000000"/>
                  </a:solidFill>
                  <a:cs typeface="Courier New" panose="02070309020205020404" pitchFamily="49" charset="0"/>
                </a:rPr>
                <a:t>和</a:t>
              </a:r>
              <a:r>
                <a:rPr lang="en-US" altLang="zh-CN" sz="2800" b="1">
                  <a:solidFill>
                    <a:srgbClr val="000000"/>
                  </a:solidFill>
                  <a:cs typeface="Courier New" panose="02070309020205020404" pitchFamily="49" charset="0"/>
                </a:rPr>
                <a:t>µ</a:t>
              </a:r>
              <a:r>
                <a:rPr lang="zh-CN" altLang="en-US" sz="2800" b="1">
                  <a:solidFill>
                    <a:srgbClr val="000000"/>
                  </a:solidFill>
                  <a:cs typeface="Courier New" panose="02070309020205020404" pitchFamily="49" charset="0"/>
                </a:rPr>
                <a:t>都是常量</a:t>
              </a:r>
            </a:p>
            <a:p>
              <a:pPr marL="342900" indent="-3429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b="1">
                  <a:solidFill>
                    <a:srgbClr val="000000"/>
                  </a:solidFill>
                  <a:cs typeface="Courier New" panose="02070309020205020404" pitchFamily="49" charset="0"/>
                </a:rPr>
                <a:t>   </a:t>
              </a:r>
            </a:p>
          </p:txBody>
        </p:sp>
        <p:sp>
          <p:nvSpPr>
            <p:cNvPr id="27659" name="Rectangle 11"/>
            <p:cNvSpPr>
              <a:spLocks noChangeArrowheads="1"/>
            </p:cNvSpPr>
            <p:nvPr/>
          </p:nvSpPr>
          <p:spPr bwMode="auto">
            <a:xfrm>
              <a:off x="48" y="1229"/>
              <a:ext cx="203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342900" indent="-3429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b="1">
                  <a:solidFill>
                    <a:srgbClr val="000000"/>
                  </a:solidFill>
                  <a:cs typeface="Courier New" panose="02070309020205020404" pitchFamily="49" charset="0"/>
                </a:rPr>
                <a:t>C.µ</a:t>
              </a:r>
              <a:r>
                <a:rPr lang="zh-CN" altLang="en-US" sz="2800" b="1">
                  <a:solidFill>
                    <a:srgbClr val="000000"/>
                  </a:solidFill>
                  <a:cs typeface="Courier New" panose="02070309020205020404" pitchFamily="49" charset="0"/>
                </a:rPr>
                <a:t>和   是变量</a:t>
              </a:r>
            </a:p>
          </p:txBody>
        </p:sp>
        <p:sp>
          <p:nvSpPr>
            <p:cNvPr id="27660" name="Rectangle 12"/>
            <p:cNvSpPr>
              <a:spLocks noChangeArrowheads="1"/>
            </p:cNvSpPr>
            <p:nvPr/>
          </p:nvSpPr>
          <p:spPr bwMode="auto">
            <a:xfrm>
              <a:off x="2640" y="1257"/>
              <a:ext cx="2622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342900" indent="-3429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b="1">
                  <a:solidFill>
                    <a:srgbClr val="000000"/>
                  </a:solidFill>
                  <a:cs typeface="Courier New" panose="02070309020205020404" pitchFamily="49" charset="0"/>
                </a:rPr>
                <a:t>D.</a:t>
              </a:r>
              <a:r>
                <a:rPr lang="zh-CN" altLang="en-US" sz="2800" b="1">
                  <a:solidFill>
                    <a:srgbClr val="000000"/>
                  </a:solidFill>
                  <a:cs typeface="Courier New" panose="02070309020205020404" pitchFamily="49" charset="0"/>
                </a:rPr>
                <a:t>数</a:t>
              </a:r>
              <a:r>
                <a:rPr lang="en-US" altLang="zh-CN" sz="2800" b="1">
                  <a:solidFill>
                    <a:srgbClr val="000000"/>
                  </a:solidFill>
                  <a:cs typeface="Courier New" panose="02070309020205020404" pitchFamily="49" charset="0"/>
                </a:rPr>
                <a:t>100</a:t>
              </a:r>
              <a:r>
                <a:rPr lang="zh-CN" altLang="en-US" sz="2800" b="1">
                  <a:solidFill>
                    <a:srgbClr val="000000"/>
                  </a:solidFill>
                  <a:cs typeface="Courier New" panose="02070309020205020404" pitchFamily="49" charset="0"/>
                </a:rPr>
                <a:t>和   都是常量</a:t>
              </a:r>
            </a:p>
            <a:p>
              <a:pPr marL="342900" indent="-3429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b="1">
                  <a:solidFill>
                    <a:srgbClr val="000000"/>
                  </a:solidFill>
                  <a:cs typeface="Courier New" panose="02070309020205020404" pitchFamily="49" charset="0"/>
                </a:rPr>
                <a:t>   </a:t>
              </a:r>
            </a:p>
          </p:txBody>
        </p:sp>
        <p:graphicFrame>
          <p:nvGraphicFramePr>
            <p:cNvPr id="27661" name="Object 13" descr="21世纪教育网 -- 中国最大型、最专业的中小学教育资源门户网站"/>
            <p:cNvGraphicFramePr>
              <a:graphicFrameLocks noChangeAspect="1"/>
            </p:cNvGraphicFramePr>
            <p:nvPr/>
          </p:nvGraphicFramePr>
          <p:xfrm>
            <a:off x="3984" y="1853"/>
            <a:ext cx="307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51" r:id="rId8" imgW="114300" imgH="139700" progId="Equation.DSMT4">
                    <p:embed/>
                  </p:oleObj>
                </mc:Choice>
                <mc:Fallback>
                  <p:oleObj r:id="rId8" imgW="114300" imgH="139700" progId="Equation.DSMT4">
                    <p:embed/>
                    <p:pic>
                      <p:nvPicPr>
                        <p:cNvPr id="0" name="图片 819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84" y="1853"/>
                          <a:ext cx="307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662" name="Object 14" descr="21世纪教育网 -- 中国最大型、最专业的中小学教育资源门户网站"/>
            <p:cNvGraphicFramePr>
              <a:graphicFrameLocks noChangeAspect="1"/>
            </p:cNvGraphicFramePr>
            <p:nvPr/>
          </p:nvGraphicFramePr>
          <p:xfrm>
            <a:off x="480" y="1853"/>
            <a:ext cx="216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52" r:id="rId10" imgW="88900" imgH="152400" progId="Equation.DSMT4">
                    <p:embed/>
                  </p:oleObj>
                </mc:Choice>
                <mc:Fallback>
                  <p:oleObj r:id="rId10" imgW="88900" imgH="152400" progId="Equation.DSMT4">
                    <p:embed/>
                    <p:pic>
                      <p:nvPicPr>
                        <p:cNvPr id="0" name="图片 819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" y="1853"/>
                          <a:ext cx="216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663" name="Rectangle 15"/>
            <p:cNvSpPr>
              <a:spLocks noChangeArrowheads="1"/>
            </p:cNvSpPr>
            <p:nvPr/>
          </p:nvSpPr>
          <p:spPr bwMode="auto">
            <a:xfrm>
              <a:off x="48" y="1565"/>
              <a:ext cx="5760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342900" indent="-3429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b="1">
                  <a:solidFill>
                    <a:srgbClr val="000000"/>
                  </a:solidFill>
                  <a:cs typeface="Courier New" panose="02070309020205020404" pitchFamily="49" charset="0"/>
                </a:rPr>
                <a:t>2. </a:t>
              </a:r>
              <a:r>
                <a:rPr lang="zh-CN" altLang="en-US" sz="2800" b="1">
                  <a:solidFill>
                    <a:srgbClr val="000000"/>
                  </a:solidFill>
                  <a:cs typeface="Courier New" panose="02070309020205020404" pitchFamily="49" charset="0"/>
                </a:rPr>
                <a:t>汽车离开甲站</a:t>
              </a:r>
              <a:r>
                <a:rPr lang="en-US" altLang="zh-CN" sz="2800" b="1">
                  <a:solidFill>
                    <a:srgbClr val="000000"/>
                  </a:solidFill>
                  <a:cs typeface="Courier New" panose="02070309020205020404" pitchFamily="49" charset="0"/>
                </a:rPr>
                <a:t>10</a:t>
              </a:r>
              <a:r>
                <a:rPr lang="zh-CN" altLang="en-US" sz="2800" b="1">
                  <a:solidFill>
                    <a:srgbClr val="000000"/>
                  </a:solidFill>
                  <a:cs typeface="Courier New" panose="02070309020205020404" pitchFamily="49" charset="0"/>
                </a:rPr>
                <a:t>千米后，以</a:t>
              </a:r>
              <a:r>
                <a:rPr lang="en-US" altLang="zh-CN" sz="2800" b="1">
                  <a:solidFill>
                    <a:srgbClr val="000000"/>
                  </a:solidFill>
                  <a:cs typeface="Courier New" panose="02070309020205020404" pitchFamily="49" charset="0"/>
                </a:rPr>
                <a:t>60</a:t>
              </a:r>
              <a:r>
                <a:rPr lang="zh-CN" altLang="en-US" sz="2800" b="1">
                  <a:solidFill>
                    <a:srgbClr val="000000"/>
                  </a:solidFill>
                  <a:cs typeface="Courier New" panose="02070309020205020404" pitchFamily="49" charset="0"/>
                </a:rPr>
                <a:t>千米</a:t>
              </a:r>
              <a:r>
                <a:rPr lang="en-US" altLang="zh-CN" sz="2800" b="1">
                  <a:solidFill>
                    <a:srgbClr val="000000"/>
                  </a:solidFill>
                  <a:cs typeface="Courier New" panose="02070309020205020404" pitchFamily="49" charset="0"/>
                </a:rPr>
                <a:t>/</a:t>
              </a:r>
              <a:r>
                <a:rPr lang="zh-CN" altLang="en-US" sz="2800" b="1">
                  <a:solidFill>
                    <a:srgbClr val="000000"/>
                  </a:solidFill>
                  <a:cs typeface="Courier New" panose="02070309020205020404" pitchFamily="49" charset="0"/>
                </a:rPr>
                <a:t>时的速度匀速前进了</a:t>
              </a:r>
            </a:p>
          </p:txBody>
        </p:sp>
        <p:sp>
          <p:nvSpPr>
            <p:cNvPr id="27664" name="Rectangle 16"/>
            <p:cNvSpPr>
              <a:spLocks noChangeArrowheads="1"/>
            </p:cNvSpPr>
            <p:nvPr/>
          </p:nvSpPr>
          <p:spPr bwMode="auto">
            <a:xfrm>
              <a:off x="576" y="1853"/>
              <a:ext cx="39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342900" indent="-3429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b="1">
                  <a:solidFill>
                    <a:srgbClr val="000000"/>
                  </a:solidFill>
                  <a:cs typeface="Courier New" panose="02070309020205020404" pitchFamily="49" charset="0"/>
                </a:rPr>
                <a:t>小时，则汽车离开甲站所走的路程</a:t>
              </a:r>
            </a:p>
          </p:txBody>
        </p:sp>
        <p:sp>
          <p:nvSpPr>
            <p:cNvPr id="27665" name="Rectangle 17"/>
            <p:cNvSpPr>
              <a:spLocks noChangeArrowheads="1"/>
            </p:cNvSpPr>
            <p:nvPr/>
          </p:nvSpPr>
          <p:spPr bwMode="auto">
            <a:xfrm>
              <a:off x="4032" y="1853"/>
              <a:ext cx="55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342900" indent="-3429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b="1">
                  <a:solidFill>
                    <a:srgbClr val="000000"/>
                  </a:solidFill>
                  <a:cs typeface="Courier New" panose="02070309020205020404" pitchFamily="49" charset="0"/>
                </a:rPr>
                <a:t>（千米）与时间</a:t>
              </a:r>
            </a:p>
          </p:txBody>
        </p:sp>
        <p:sp>
          <p:nvSpPr>
            <p:cNvPr id="27666" name="Rectangle 18"/>
            <p:cNvSpPr>
              <a:spLocks noChangeArrowheads="1"/>
            </p:cNvSpPr>
            <p:nvPr/>
          </p:nvSpPr>
          <p:spPr bwMode="auto">
            <a:xfrm>
              <a:off x="336" y="2150"/>
              <a:ext cx="388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342900" indent="-3429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b="1">
                  <a:solidFill>
                    <a:srgbClr val="000000"/>
                  </a:solidFill>
                  <a:cs typeface="Courier New" panose="02070309020205020404" pitchFamily="49" charset="0"/>
                </a:rPr>
                <a:t>（小时）之间的关系式是</a:t>
              </a:r>
              <a:r>
                <a:rPr lang="en-US" altLang="zh-CN" sz="2800" b="1">
                  <a:solidFill>
                    <a:srgbClr val="000000"/>
                  </a:solidFill>
                  <a:cs typeface="Courier New" panose="02070309020205020404" pitchFamily="49" charset="0"/>
                </a:rPr>
                <a:t>(   )  .</a:t>
              </a:r>
            </a:p>
          </p:txBody>
        </p:sp>
        <p:graphicFrame>
          <p:nvGraphicFramePr>
            <p:cNvPr id="27667" name="Object 19" descr="21世纪教育网 -- 中国最大型、最专业的中小学教育资源门户网站"/>
            <p:cNvGraphicFramePr>
              <a:graphicFrameLocks noChangeAspect="1"/>
            </p:cNvGraphicFramePr>
            <p:nvPr/>
          </p:nvGraphicFramePr>
          <p:xfrm>
            <a:off x="336" y="2141"/>
            <a:ext cx="216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53" r:id="rId12" imgW="88900" imgH="152400" progId="Equation.DSMT4">
                    <p:embed/>
                  </p:oleObj>
                </mc:Choice>
                <mc:Fallback>
                  <p:oleObj r:id="rId12" imgW="88900" imgH="152400" progId="Equation.DSMT4">
                    <p:embed/>
                    <p:pic>
                      <p:nvPicPr>
                        <p:cNvPr id="0" name="图片 819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" y="2141"/>
                          <a:ext cx="216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668" name="Object 20"/>
            <p:cNvGraphicFramePr>
              <a:graphicFrameLocks noChangeAspect="1"/>
            </p:cNvGraphicFramePr>
            <p:nvPr/>
          </p:nvGraphicFramePr>
          <p:xfrm>
            <a:off x="1906" y="1334"/>
            <a:ext cx="72" cy="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54" r:id="rId13" imgW="114300" imgH="215900" progId="Equation.3">
                    <p:embed/>
                  </p:oleObj>
                </mc:Choice>
                <mc:Fallback>
                  <p:oleObj r:id="rId13" imgW="114300" imgH="215900" progId="Equation.3">
                    <p:embed/>
                    <p:pic>
                      <p:nvPicPr>
                        <p:cNvPr id="0" name="图片 820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6" y="1334"/>
                          <a:ext cx="72" cy="1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669" name="Object 21"/>
            <p:cNvGraphicFramePr>
              <a:graphicFrameLocks noChangeAspect="1"/>
            </p:cNvGraphicFramePr>
            <p:nvPr/>
          </p:nvGraphicFramePr>
          <p:xfrm>
            <a:off x="3696" y="2813"/>
            <a:ext cx="298" cy="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55" r:id="rId15" imgW="165100" imgH="241300" progId="Equation.3">
                    <p:embed/>
                  </p:oleObj>
                </mc:Choice>
                <mc:Fallback>
                  <p:oleObj r:id="rId15" imgW="165100" imgH="241300" progId="Equation.3">
                    <p:embed/>
                    <p:pic>
                      <p:nvPicPr>
                        <p:cNvPr id="0" name="图片 820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6" y="2813"/>
                          <a:ext cx="298" cy="4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670" name="Rectangle 22"/>
            <p:cNvSpPr>
              <a:spLocks noChangeArrowheads="1"/>
            </p:cNvSpPr>
            <p:nvPr/>
          </p:nvSpPr>
          <p:spPr bwMode="auto">
            <a:xfrm>
              <a:off x="48" y="2813"/>
              <a:ext cx="37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342900" indent="-3429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b="1">
                  <a:solidFill>
                    <a:srgbClr val="000000"/>
                  </a:solidFill>
                  <a:cs typeface="Courier New" panose="02070309020205020404" pitchFamily="49" charset="0"/>
                </a:rPr>
                <a:t>3. </a:t>
              </a:r>
              <a:r>
                <a:rPr lang="zh-CN" altLang="en-US" sz="2800" b="1">
                  <a:solidFill>
                    <a:srgbClr val="000000"/>
                  </a:solidFill>
                  <a:cs typeface="Courier New" panose="02070309020205020404" pitchFamily="49" charset="0"/>
                </a:rPr>
                <a:t>下列关于</a:t>
              </a:r>
              <a:r>
                <a:rPr lang="en-US" altLang="zh-CN" sz="2800" b="1">
                  <a:solidFill>
                    <a:srgbClr val="000000"/>
                  </a:solidFill>
                  <a:cs typeface="Courier New" panose="02070309020205020404" pitchFamily="49" charset="0"/>
                </a:rPr>
                <a:t>x</a:t>
              </a:r>
              <a:r>
                <a:rPr lang="zh-CN" altLang="en-US" sz="2800" b="1">
                  <a:solidFill>
                    <a:srgbClr val="000000"/>
                  </a:solidFill>
                  <a:cs typeface="Courier New" panose="02070309020205020404" pitchFamily="49" charset="0"/>
                </a:rPr>
                <a:t>、</a:t>
              </a:r>
              <a:r>
                <a:rPr lang="en-US" altLang="zh-CN" sz="2800" b="1">
                  <a:solidFill>
                    <a:srgbClr val="000000"/>
                  </a:solidFill>
                  <a:cs typeface="Courier New" panose="02070309020205020404" pitchFamily="49" charset="0"/>
                </a:rPr>
                <a:t>y </a:t>
              </a:r>
              <a:r>
                <a:rPr lang="zh-CN" altLang="en-US" sz="2800" b="1">
                  <a:solidFill>
                    <a:srgbClr val="000000"/>
                  </a:solidFill>
                  <a:cs typeface="Courier New" panose="02070309020205020404" pitchFamily="49" charset="0"/>
                </a:rPr>
                <a:t>的关系式中：①</a:t>
              </a:r>
            </a:p>
          </p:txBody>
        </p:sp>
        <p:sp>
          <p:nvSpPr>
            <p:cNvPr id="27671" name="Rectangle 23"/>
            <p:cNvSpPr>
              <a:spLocks noChangeArrowheads="1"/>
            </p:cNvSpPr>
            <p:nvPr/>
          </p:nvSpPr>
          <p:spPr bwMode="auto">
            <a:xfrm>
              <a:off x="4032" y="2822"/>
              <a:ext cx="168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342900" indent="-3429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b="1">
                  <a:solidFill>
                    <a:srgbClr val="000000"/>
                  </a:solidFill>
                  <a:cs typeface="Courier New" panose="02070309020205020404" pitchFamily="49" charset="0"/>
                </a:rPr>
                <a:t>②</a:t>
              </a:r>
              <a:r>
                <a:rPr lang="zh-CN" altLang="en-US">
                  <a:solidFill>
                    <a:srgbClr val="000000"/>
                  </a:solidFill>
                </a:rPr>
                <a:t> </a:t>
              </a:r>
              <a:r>
                <a:rPr lang="en-US" altLang="zh-CN" sz="2800" b="1">
                  <a:solidFill>
                    <a:srgbClr val="000000"/>
                  </a:solidFill>
                  <a:cs typeface="Courier New" panose="02070309020205020404" pitchFamily="49" charset="0"/>
                </a:rPr>
                <a:t>5x-2y=1</a:t>
              </a:r>
              <a:r>
                <a:rPr lang="zh-CN" altLang="en-US" sz="2800" b="1">
                  <a:solidFill>
                    <a:srgbClr val="000000"/>
                  </a:solidFill>
                  <a:cs typeface="Courier New" panose="02070309020205020404" pitchFamily="49" charset="0"/>
                </a:rPr>
                <a:t>；</a:t>
              </a:r>
            </a:p>
          </p:txBody>
        </p:sp>
        <p:sp>
          <p:nvSpPr>
            <p:cNvPr id="27672" name="Rectangle 24"/>
            <p:cNvSpPr>
              <a:spLocks noChangeArrowheads="1"/>
            </p:cNvSpPr>
            <p:nvPr/>
          </p:nvSpPr>
          <p:spPr bwMode="auto">
            <a:xfrm>
              <a:off x="144" y="3197"/>
              <a:ext cx="4704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342900" indent="-3429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b="1">
                  <a:solidFill>
                    <a:srgbClr val="000000"/>
                  </a:solidFill>
                  <a:cs typeface="Courier New" panose="02070309020205020404" pitchFamily="49" charset="0"/>
                </a:rPr>
                <a:t>③</a:t>
              </a:r>
              <a:r>
                <a:rPr lang="en-US" altLang="zh-CN" sz="2800" b="1">
                  <a:solidFill>
                    <a:srgbClr val="000000"/>
                  </a:solidFill>
                  <a:cs typeface="Courier New" panose="02070309020205020404" pitchFamily="49" charset="0"/>
                </a:rPr>
                <a:t>x-y</a:t>
              </a:r>
              <a:r>
                <a:rPr lang="en-US" altLang="zh-CN" sz="2800" b="1" baseline="30000">
                  <a:solidFill>
                    <a:srgbClr val="000000"/>
                  </a:solidFill>
                  <a:cs typeface="Courier New" panose="02070309020205020404" pitchFamily="49" charset="0"/>
                </a:rPr>
                <a:t>2</a:t>
              </a:r>
              <a:r>
                <a:rPr lang="en-US" altLang="zh-CN" sz="2800" b="1">
                  <a:solidFill>
                    <a:srgbClr val="000000"/>
                  </a:solidFill>
                  <a:cs typeface="Courier New" panose="02070309020205020404" pitchFamily="49" charset="0"/>
                </a:rPr>
                <a:t>=4.</a:t>
              </a:r>
              <a:r>
                <a:rPr lang="zh-CN" altLang="en-US" sz="2800" b="1">
                  <a:solidFill>
                    <a:srgbClr val="000000"/>
                  </a:solidFill>
                  <a:cs typeface="Courier New" panose="02070309020205020404" pitchFamily="49" charset="0"/>
                </a:rPr>
                <a:t>其中表示</a:t>
              </a:r>
              <a:r>
                <a:rPr lang="en-US" altLang="zh-CN" sz="2800" b="1">
                  <a:solidFill>
                    <a:srgbClr val="000000"/>
                  </a:solidFill>
                  <a:cs typeface="Courier New" panose="02070309020205020404" pitchFamily="49" charset="0"/>
                </a:rPr>
                <a:t>y</a:t>
              </a:r>
              <a:r>
                <a:rPr lang="zh-CN" altLang="en-US" sz="2800" b="1">
                  <a:solidFill>
                    <a:srgbClr val="000000"/>
                  </a:solidFill>
                  <a:cs typeface="Courier New" panose="02070309020205020404" pitchFamily="49" charset="0"/>
                </a:rPr>
                <a:t>是</a:t>
              </a:r>
              <a:r>
                <a:rPr lang="en-US" altLang="zh-CN" sz="2800" b="1">
                  <a:solidFill>
                    <a:srgbClr val="000000"/>
                  </a:solidFill>
                  <a:cs typeface="Courier New" panose="02070309020205020404" pitchFamily="49" charset="0"/>
                </a:rPr>
                <a:t>x</a:t>
              </a:r>
              <a:r>
                <a:rPr lang="zh-CN" altLang="en-US" sz="2800" b="1">
                  <a:solidFill>
                    <a:srgbClr val="000000"/>
                  </a:solidFill>
                  <a:cs typeface="Courier New" panose="02070309020205020404" pitchFamily="49" charset="0"/>
                </a:rPr>
                <a:t>的函数的是</a:t>
              </a:r>
              <a:r>
                <a:rPr lang="en-US" altLang="zh-CN" sz="2800" b="1">
                  <a:solidFill>
                    <a:srgbClr val="000000"/>
                  </a:solidFill>
                  <a:cs typeface="Courier New" panose="02070309020205020404" pitchFamily="49" charset="0"/>
                </a:rPr>
                <a:t>(    )</a:t>
              </a:r>
            </a:p>
            <a:p>
              <a:pPr marL="342900" indent="-3429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b="1">
                  <a:solidFill>
                    <a:srgbClr val="000000"/>
                  </a:solidFill>
                  <a:cs typeface="Courier New" panose="02070309020205020404" pitchFamily="49" charset="0"/>
                </a:rPr>
                <a:t>A. ②      B. ②③     C. ①②     D. ①②③</a:t>
              </a:r>
            </a:p>
          </p:txBody>
        </p:sp>
        <p:sp>
          <p:nvSpPr>
            <p:cNvPr id="27673" name="Text Box 25"/>
            <p:cNvSpPr txBox="1">
              <a:spLocks noChangeArrowheads="1"/>
            </p:cNvSpPr>
            <p:nvPr/>
          </p:nvSpPr>
          <p:spPr bwMode="auto">
            <a:xfrm>
              <a:off x="3360" y="2813"/>
              <a:ext cx="115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b="1">
                  <a:solidFill>
                    <a:srgbClr val="000000"/>
                  </a:solidFill>
                  <a:cs typeface="Courier New" panose="02070309020205020404" pitchFamily="49" charset="0"/>
                </a:rPr>
                <a:t>y=</a:t>
              </a:r>
            </a:p>
          </p:txBody>
        </p:sp>
        <p:graphicFrame>
          <p:nvGraphicFramePr>
            <p:cNvPr id="27674" name="Object 26" descr="21世纪教育网 -- 中国最大型、最专业的中小学教育资源门户网站"/>
            <p:cNvGraphicFramePr>
              <a:graphicFrameLocks noChangeAspect="1"/>
            </p:cNvGraphicFramePr>
            <p:nvPr/>
          </p:nvGraphicFramePr>
          <p:xfrm>
            <a:off x="1872" y="2531"/>
            <a:ext cx="264" cy="3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56" r:id="rId17" imgW="114300" imgH="139700" progId="Equation.DSMT4">
                    <p:embed/>
                  </p:oleObj>
                </mc:Choice>
                <mc:Fallback>
                  <p:oleObj r:id="rId17" imgW="114300" imgH="139700" progId="Equation.DSMT4">
                    <p:embed/>
                    <p:pic>
                      <p:nvPicPr>
                        <p:cNvPr id="0" name="图片 820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2" y="2531"/>
                          <a:ext cx="264" cy="3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675" name="Object 27" descr="21世纪教育网 -- 中国最大型、最专业的中小学教育资源门户网站"/>
            <p:cNvGraphicFramePr>
              <a:graphicFrameLocks noChangeAspect="1"/>
            </p:cNvGraphicFramePr>
            <p:nvPr/>
          </p:nvGraphicFramePr>
          <p:xfrm>
            <a:off x="3411" y="2525"/>
            <a:ext cx="189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57" r:id="rId18" imgW="88900" imgH="152400" progId="Equation.DSMT4">
                    <p:embed/>
                  </p:oleObj>
                </mc:Choice>
                <mc:Fallback>
                  <p:oleObj r:id="rId18" imgW="88900" imgH="152400" progId="Equation.DSMT4">
                    <p:embed/>
                    <p:pic>
                      <p:nvPicPr>
                        <p:cNvPr id="0" name="图片 820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11" y="2525"/>
                          <a:ext cx="189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676" name="Object 28" descr="21世纪教育网 -- 中国最大型、最专业的中小学教育资源门户网站"/>
            <p:cNvGraphicFramePr>
              <a:graphicFrameLocks noChangeAspect="1"/>
            </p:cNvGraphicFramePr>
            <p:nvPr/>
          </p:nvGraphicFramePr>
          <p:xfrm>
            <a:off x="2880" y="2531"/>
            <a:ext cx="302" cy="3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58" r:id="rId19" imgW="114300" imgH="139700" progId="Equation.DSMT4">
                    <p:embed/>
                  </p:oleObj>
                </mc:Choice>
                <mc:Fallback>
                  <p:oleObj r:id="rId19" imgW="114300" imgH="139700" progId="Equation.DSMT4">
                    <p:embed/>
                    <p:pic>
                      <p:nvPicPr>
                        <p:cNvPr id="0" name="图片 820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0" y="2531"/>
                          <a:ext cx="302" cy="3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677" name="Object 29" descr="21世纪教育网 -- 中国最大型、最专业的中小学教育资源门户网站"/>
            <p:cNvGraphicFramePr>
              <a:graphicFrameLocks noChangeAspect="1"/>
            </p:cNvGraphicFramePr>
            <p:nvPr/>
          </p:nvGraphicFramePr>
          <p:xfrm>
            <a:off x="5181" y="2477"/>
            <a:ext cx="243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59" r:id="rId20" imgW="88900" imgH="152400" progId="Equation.DSMT4">
                    <p:embed/>
                  </p:oleObj>
                </mc:Choice>
                <mc:Fallback>
                  <p:oleObj r:id="rId20" imgW="88900" imgH="152400" progId="Equation.DSMT4">
                    <p:embed/>
                    <p:pic>
                      <p:nvPicPr>
                        <p:cNvPr id="0" name="图片 820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81" y="2477"/>
                          <a:ext cx="243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678" name="Object 30" descr="21世纪教育网 -- 中国最大型、最专业的中小学教育资源门户网站"/>
            <p:cNvGraphicFramePr>
              <a:graphicFrameLocks noChangeAspect="1"/>
            </p:cNvGraphicFramePr>
            <p:nvPr/>
          </p:nvGraphicFramePr>
          <p:xfrm>
            <a:off x="4348" y="2477"/>
            <a:ext cx="308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60" r:id="rId21" imgW="114300" imgH="139700" progId="Equation.DSMT4">
                    <p:embed/>
                  </p:oleObj>
                </mc:Choice>
                <mc:Fallback>
                  <p:oleObj r:id="rId21" imgW="114300" imgH="139700" progId="Equation.DSMT4">
                    <p:embed/>
                    <p:pic>
                      <p:nvPicPr>
                        <p:cNvPr id="0" name="图片 820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48" y="2477"/>
                          <a:ext cx="308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679" name="Object 31" descr="21世纪教育网 -- 中国最大型、最专业的中小学教育资源门户网站"/>
            <p:cNvGraphicFramePr>
              <a:graphicFrameLocks noChangeAspect="1"/>
            </p:cNvGraphicFramePr>
            <p:nvPr/>
          </p:nvGraphicFramePr>
          <p:xfrm>
            <a:off x="1392" y="2525"/>
            <a:ext cx="216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61" r:id="rId22" imgW="88900" imgH="152400" progId="Equation.DSMT4">
                    <p:embed/>
                  </p:oleObj>
                </mc:Choice>
                <mc:Fallback>
                  <p:oleObj r:id="rId22" imgW="88900" imgH="152400" progId="Equation.DSMT4">
                    <p:embed/>
                    <p:pic>
                      <p:nvPicPr>
                        <p:cNvPr id="0" name="图片 820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2" y="2525"/>
                          <a:ext cx="216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680" name="Object 32" descr="21世纪教育网 -- 中国最大型、最专业的中小学教育资源门户网站"/>
            <p:cNvGraphicFramePr>
              <a:graphicFrameLocks noChangeAspect="1"/>
            </p:cNvGraphicFramePr>
            <p:nvPr/>
          </p:nvGraphicFramePr>
          <p:xfrm>
            <a:off x="432" y="2525"/>
            <a:ext cx="283" cy="3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62" r:id="rId23" imgW="114300" imgH="139700" progId="Equation.DSMT4">
                    <p:embed/>
                  </p:oleObj>
                </mc:Choice>
                <mc:Fallback>
                  <p:oleObj r:id="rId23" imgW="114300" imgH="139700" progId="Equation.DSMT4">
                    <p:embed/>
                    <p:pic>
                      <p:nvPicPr>
                        <p:cNvPr id="0" name="图片 820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" y="2525"/>
                          <a:ext cx="283" cy="3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681" name="Object 33" descr="21世纪教育网 -- 中国最大型、最专业的中小学教育资源门户网站"/>
            <p:cNvGraphicFramePr>
              <a:graphicFrameLocks noChangeAspect="1"/>
            </p:cNvGraphicFramePr>
            <p:nvPr/>
          </p:nvGraphicFramePr>
          <p:xfrm>
            <a:off x="2448" y="2477"/>
            <a:ext cx="135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63" r:id="rId24" imgW="88900" imgH="152400" progId="Equation.DSMT4">
                    <p:embed/>
                  </p:oleObj>
                </mc:Choice>
                <mc:Fallback>
                  <p:oleObj r:id="rId24" imgW="88900" imgH="152400" progId="Equation.DSMT4">
                    <p:embed/>
                    <p:pic>
                      <p:nvPicPr>
                        <p:cNvPr id="0" name="图片 820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48" y="2477"/>
                          <a:ext cx="135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682" name="Rectangle 34"/>
            <p:cNvSpPr>
              <a:spLocks noChangeArrowheads="1"/>
            </p:cNvSpPr>
            <p:nvPr/>
          </p:nvSpPr>
          <p:spPr bwMode="auto">
            <a:xfrm>
              <a:off x="48" y="2525"/>
              <a:ext cx="148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342900" indent="-3429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b="1">
                  <a:solidFill>
                    <a:srgbClr val="000000"/>
                  </a:solidFill>
                  <a:cs typeface="Courier New" panose="02070309020205020404" pitchFamily="49" charset="0"/>
                </a:rPr>
                <a:t>  </a:t>
              </a:r>
              <a:r>
                <a:rPr lang="en-US" altLang="zh-CN" sz="2800" b="1">
                  <a:solidFill>
                    <a:srgbClr val="000000"/>
                  </a:solidFill>
                  <a:cs typeface="Courier New" panose="02070309020205020404" pitchFamily="49" charset="0"/>
                </a:rPr>
                <a:t>A.    =10+60</a:t>
              </a:r>
            </a:p>
          </p:txBody>
        </p:sp>
        <p:sp>
          <p:nvSpPr>
            <p:cNvPr id="27683" name="Rectangle 35"/>
            <p:cNvSpPr>
              <a:spLocks noChangeArrowheads="1"/>
            </p:cNvSpPr>
            <p:nvPr/>
          </p:nvSpPr>
          <p:spPr bwMode="auto">
            <a:xfrm>
              <a:off x="1344" y="2525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342900" indent="-3429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b="1">
                  <a:solidFill>
                    <a:srgbClr val="000000"/>
                  </a:solidFill>
                  <a:cs typeface="Courier New" panose="02070309020205020404" pitchFamily="49" charset="0"/>
                </a:rPr>
                <a:t>    </a:t>
              </a:r>
              <a:r>
                <a:rPr lang="en-US" altLang="zh-CN" sz="2800" b="1">
                  <a:solidFill>
                    <a:srgbClr val="000000"/>
                  </a:solidFill>
                  <a:cs typeface="Courier New" panose="02070309020205020404" pitchFamily="49" charset="0"/>
                </a:rPr>
                <a:t>B.</a:t>
              </a:r>
            </a:p>
          </p:txBody>
        </p:sp>
        <p:sp>
          <p:nvSpPr>
            <p:cNvPr id="27684" name="Rectangle 36"/>
            <p:cNvSpPr>
              <a:spLocks noChangeArrowheads="1"/>
            </p:cNvSpPr>
            <p:nvPr/>
          </p:nvSpPr>
          <p:spPr bwMode="auto">
            <a:xfrm>
              <a:off x="1920" y="2525"/>
              <a:ext cx="76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342900" indent="-3429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b="1">
                  <a:solidFill>
                    <a:srgbClr val="000000"/>
                  </a:solidFill>
                  <a:cs typeface="Courier New" panose="02070309020205020404" pitchFamily="49" charset="0"/>
                </a:rPr>
                <a:t>  </a:t>
              </a:r>
              <a:r>
                <a:rPr lang="en-US" altLang="zh-CN" sz="2800" b="1">
                  <a:solidFill>
                    <a:srgbClr val="000000"/>
                  </a:solidFill>
                  <a:cs typeface="Courier New" panose="02070309020205020404" pitchFamily="49" charset="0"/>
                </a:rPr>
                <a:t>=60</a:t>
              </a:r>
            </a:p>
          </p:txBody>
        </p:sp>
        <p:sp>
          <p:nvSpPr>
            <p:cNvPr id="27685" name="Rectangle 37"/>
            <p:cNvSpPr>
              <a:spLocks noChangeArrowheads="1"/>
            </p:cNvSpPr>
            <p:nvPr/>
          </p:nvSpPr>
          <p:spPr bwMode="auto">
            <a:xfrm>
              <a:off x="2460" y="2265"/>
              <a:ext cx="516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342900" indent="-3429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b="1">
                  <a:solidFill>
                    <a:srgbClr val="000000"/>
                  </a:solidFill>
                  <a:cs typeface="Courier New" panose="02070309020205020404" pitchFamily="49" charset="0"/>
                </a:rPr>
                <a:t>        </a:t>
              </a:r>
              <a:r>
                <a:rPr lang="en-US" altLang="zh-CN" sz="2800" b="1">
                  <a:solidFill>
                    <a:srgbClr val="000000"/>
                  </a:solidFill>
                  <a:cs typeface="Courier New" panose="02070309020205020404" pitchFamily="49" charset="0"/>
                </a:rPr>
                <a:t>C.</a:t>
              </a:r>
            </a:p>
          </p:txBody>
        </p:sp>
        <p:sp>
          <p:nvSpPr>
            <p:cNvPr id="27686" name="Rectangle 38"/>
            <p:cNvSpPr>
              <a:spLocks noChangeArrowheads="1"/>
            </p:cNvSpPr>
            <p:nvPr/>
          </p:nvSpPr>
          <p:spPr bwMode="auto">
            <a:xfrm>
              <a:off x="3024" y="2525"/>
              <a:ext cx="101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342900" indent="-3429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b="1">
                  <a:solidFill>
                    <a:srgbClr val="000000"/>
                  </a:solidFill>
                  <a:cs typeface="Courier New" panose="02070309020205020404" pitchFamily="49" charset="0"/>
                </a:rPr>
                <a:t>=60  /10</a:t>
              </a:r>
            </a:p>
          </p:txBody>
        </p:sp>
        <p:sp>
          <p:nvSpPr>
            <p:cNvPr id="27687" name="Rectangle 39"/>
            <p:cNvSpPr>
              <a:spLocks noChangeArrowheads="1"/>
            </p:cNvSpPr>
            <p:nvPr/>
          </p:nvSpPr>
          <p:spPr bwMode="auto">
            <a:xfrm>
              <a:off x="3888" y="2525"/>
              <a:ext cx="15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342900" indent="-3429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b="1">
                  <a:solidFill>
                    <a:srgbClr val="000000"/>
                  </a:solidFill>
                  <a:cs typeface="Courier New" panose="02070309020205020404" pitchFamily="49" charset="0"/>
                </a:rPr>
                <a:t> </a:t>
              </a:r>
              <a:r>
                <a:rPr lang="en-US" altLang="zh-CN" sz="2800" b="1">
                  <a:solidFill>
                    <a:srgbClr val="000000"/>
                  </a:solidFill>
                  <a:cs typeface="Courier New" panose="02070309020205020404" pitchFamily="49" charset="0"/>
                </a:rPr>
                <a:t>D.     </a:t>
              </a:r>
              <a:r>
                <a:rPr lang="en-US" altLang="zh-CN">
                  <a:solidFill>
                    <a:srgbClr val="000000"/>
                  </a:solidFill>
                </a:rPr>
                <a:t> </a:t>
              </a:r>
              <a:r>
                <a:rPr lang="en-US" altLang="zh-CN" sz="2800" b="1">
                  <a:solidFill>
                    <a:srgbClr val="000000"/>
                  </a:solidFill>
                  <a:cs typeface="Courier New" panose="02070309020205020404" pitchFamily="49" charset="0"/>
                </a:rPr>
                <a:t>=10/60</a:t>
              </a:r>
            </a:p>
          </p:txBody>
        </p:sp>
      </p:grpSp>
      <p:sp>
        <p:nvSpPr>
          <p:cNvPr id="27689" name="Text Box 41"/>
          <p:cNvSpPr txBox="1">
            <a:spLocks noChangeArrowheads="1"/>
          </p:cNvSpPr>
          <p:nvPr/>
        </p:nvSpPr>
        <p:spPr bwMode="auto">
          <a:xfrm>
            <a:off x="4572000" y="3778250"/>
            <a:ext cx="10810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27690" name="Text Box 42"/>
          <p:cNvSpPr txBox="1">
            <a:spLocks noChangeArrowheads="1"/>
          </p:cNvSpPr>
          <p:nvPr/>
        </p:nvSpPr>
        <p:spPr bwMode="auto">
          <a:xfrm>
            <a:off x="5853113" y="5486400"/>
            <a:ext cx="10810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rgbClr val="FF3300"/>
                </a:solidFill>
              </a:rPr>
              <a:t>c</a:t>
            </a:r>
          </a:p>
        </p:txBody>
      </p:sp>
      <p:sp>
        <p:nvSpPr>
          <p:cNvPr id="27691" name="Text Box 43"/>
          <p:cNvSpPr txBox="1">
            <a:spLocks noChangeArrowheads="1"/>
          </p:cNvSpPr>
          <p:nvPr/>
        </p:nvSpPr>
        <p:spPr bwMode="auto">
          <a:xfrm>
            <a:off x="7162800" y="1371600"/>
            <a:ext cx="10810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rgbClr val="FF3300"/>
                </a:solidFill>
              </a:rPr>
              <a:t>c</a:t>
            </a:r>
          </a:p>
        </p:txBody>
      </p:sp>
      <p:pic>
        <p:nvPicPr>
          <p:cNvPr id="27692" name="Picture 44" descr="4"/>
          <p:cNvPicPr>
            <a:picLocks noChangeAspect="1" noChangeArrowheads="1"/>
          </p:cNvPicPr>
          <p:nvPr/>
        </p:nvPicPr>
        <p:blipFill>
          <a:blip r:embed="rId25" cstate="email"/>
          <a:srcRect/>
          <a:stretch>
            <a:fillRect/>
          </a:stretch>
        </p:blipFill>
        <p:spPr bwMode="auto">
          <a:xfrm>
            <a:off x="6858000" y="5634038"/>
            <a:ext cx="228600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7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7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89" grpId="0" autoUpdateAnimBg="0"/>
      <p:bldP spid="27690" grpId="0" autoUpdateAnimBg="0"/>
      <p:bldP spid="27691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47461-3EBF-4F1D-8893-502133AF20E4}" type="datetime1">
              <a:rPr lang="zh-CN" altLang="en-US">
                <a:solidFill>
                  <a:srgbClr val="000000"/>
                </a:solidFill>
              </a:rPr>
              <a:t>2023-01-16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1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D32D0-DAC3-4438-88D9-6D1A9AA7B62D}" type="slidenum">
              <a:rPr lang="zh-CN" altLang="en-US">
                <a:solidFill>
                  <a:srgbClr val="000000"/>
                </a:solidFill>
              </a:rPr>
              <a:t>21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539750" y="1371600"/>
            <a:ext cx="76327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6667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例：用总长为</a:t>
            </a:r>
            <a:r>
              <a:rPr lang="en-US" altLang="zh-CN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60m</a:t>
            </a:r>
            <a:r>
              <a:rPr lang="zh-CN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的篱笆围成矩形场地，求矩形面积</a:t>
            </a:r>
            <a:r>
              <a:rPr lang="en-US" altLang="zh-CN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1" charset="-122"/>
              </a:rPr>
              <a:t>s</a:t>
            </a:r>
            <a:r>
              <a:rPr lang="en-US" altLang="zh-CN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(m</a:t>
            </a:r>
            <a:r>
              <a:rPr lang="en-US" altLang="zh-CN" sz="2400" b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zh-CN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与一边长</a:t>
            </a:r>
            <a:r>
              <a:rPr lang="en-US" altLang="zh-CN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1" charset="-122"/>
              </a:rPr>
              <a:t>l</a:t>
            </a:r>
            <a:r>
              <a:rPr lang="en-US" altLang="zh-CN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(m)</a:t>
            </a:r>
            <a:r>
              <a:rPr lang="zh-CN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之间的关系式。并指出式中的常量与变量，并判断是否是函数关系式，若是，指出 自变量与函数。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827088" y="4437063"/>
            <a:ext cx="7848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6667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说明：解决此类问题，关键是了解常量与变量，自变量与函数的意义。</a:t>
            </a:r>
          </a:p>
        </p:txBody>
      </p:sp>
      <p:pic>
        <p:nvPicPr>
          <p:cNvPr id="28676" name="Picture 4" descr="u=1546302554,3419695343&amp;fm=0&amp;gp=-34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2781300"/>
            <a:ext cx="295275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77" name="Group 5"/>
          <p:cNvGrpSpPr/>
          <p:nvPr/>
        </p:nvGrpSpPr>
        <p:grpSpPr bwMode="auto">
          <a:xfrm>
            <a:off x="2281238" y="504825"/>
            <a:ext cx="2938462" cy="700088"/>
            <a:chOff x="0" y="0"/>
            <a:chExt cx="1460" cy="537"/>
          </a:xfrm>
        </p:grpSpPr>
        <p:sp>
          <p:nvSpPr>
            <p:cNvPr id="28678" name="AutoShape 6"/>
            <p:cNvSpPr>
              <a:spLocks noChangeArrowheads="1"/>
            </p:cNvSpPr>
            <p:nvPr/>
          </p:nvSpPr>
          <p:spPr bwMode="auto">
            <a:xfrm>
              <a:off x="0" y="20"/>
              <a:ext cx="1460" cy="5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folHlink">
                    <a:gamma/>
                    <a:shade val="8627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8679" name="AutoShape 7"/>
            <p:cNvSpPr>
              <a:spLocks noChangeArrowheads="1"/>
            </p:cNvSpPr>
            <p:nvPr/>
          </p:nvSpPr>
          <p:spPr bwMode="auto">
            <a:xfrm>
              <a:off x="35" y="42"/>
              <a:ext cx="1391" cy="45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8680" name="AutoShape 8"/>
            <p:cNvSpPr>
              <a:spLocks noChangeArrowheads="1"/>
            </p:cNvSpPr>
            <p:nvPr/>
          </p:nvSpPr>
          <p:spPr bwMode="auto">
            <a:xfrm>
              <a:off x="16" y="0"/>
              <a:ext cx="1431" cy="53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>
                    <a:gamma/>
                    <a:shade val="46275"/>
                    <a:invGamma/>
                    <a:alpha val="0"/>
                  </a:srgbClr>
                </a:gs>
                <a:gs pos="100000">
                  <a:srgbClr val="FFFF6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600">
                  <a:solidFill>
                    <a:srgbClr val="FF0066"/>
                  </a:solidFill>
                </a:rPr>
                <a:t>典例剖析</a:t>
              </a:r>
            </a:p>
          </p:txBody>
        </p:sp>
      </p:grp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A050-9E14-4331-83DB-E2231FF304FA}" type="datetime1">
              <a:rPr lang="zh-CN" altLang="en-US">
                <a:solidFill>
                  <a:srgbClr val="000000"/>
                </a:solidFill>
              </a:rPr>
              <a:t>2023-01-16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7DAD-4055-4703-B514-64A2912ED31E}" type="slidenum">
              <a:rPr lang="zh-CN" altLang="en-US">
                <a:solidFill>
                  <a:srgbClr val="000000"/>
                </a:solidFill>
              </a:rPr>
              <a:t>22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684213" y="908050"/>
            <a:ext cx="7991475" cy="520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6667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zh-CN" altLang="en-US" sz="2400" b="1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</a:t>
            </a:r>
            <a:r>
              <a:rPr lang="zh-CN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每种商品的单价是每只</a:t>
            </a:r>
            <a:r>
              <a:rPr lang="en-US" altLang="zh-CN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</a:t>
            </a:r>
            <a:r>
              <a:rPr lang="zh-CN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元，它的销售额</a:t>
            </a:r>
            <a:r>
              <a:rPr lang="en-US" altLang="zh-CN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y</a:t>
            </a:r>
            <a:r>
              <a:rPr lang="zh-CN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（元）与所授商品数量</a:t>
            </a:r>
            <a:r>
              <a:rPr lang="en-US" altLang="zh-CN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x</a:t>
            </a:r>
            <a:r>
              <a:rPr lang="zh-CN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（只）之间的关系式是（         ），其中（    ）是（       ）的函数。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</a:t>
            </a:r>
            <a:r>
              <a:rPr lang="zh-CN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如图是某物体的抛射曲线图，其中</a:t>
            </a:r>
            <a:r>
              <a:rPr lang="en-US" altLang="zh-CN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</a:t>
            </a:r>
            <a:r>
              <a:rPr lang="zh-CN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表示物体与抛射点之间的水平距离，</a:t>
            </a:r>
            <a:r>
              <a:rPr lang="en-US" altLang="zh-CN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h</a:t>
            </a:r>
            <a:r>
              <a:rPr lang="zh-CN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表示物体的高度．该图中的变量是（　）与（　　），其中（　　　）是自变量（　　）的函数．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zh-CN" alt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zh-CN" alt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</a:t>
            </a:r>
            <a:r>
              <a:rPr lang="zh-CN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课本练习题</a:t>
            </a:r>
            <a:r>
              <a:rPr lang="en-US" altLang="zh-CN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r>
              <a:rPr lang="zh-CN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题。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4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zh-CN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0425" y="4005263"/>
            <a:ext cx="2952750" cy="187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24" name="Group 4"/>
          <p:cNvGrpSpPr/>
          <p:nvPr/>
        </p:nvGrpSpPr>
        <p:grpSpPr bwMode="auto">
          <a:xfrm>
            <a:off x="3635375" y="404813"/>
            <a:ext cx="1898650" cy="650875"/>
            <a:chOff x="0" y="0"/>
            <a:chExt cx="1460" cy="500"/>
          </a:xfrm>
        </p:grpSpPr>
        <p:sp>
          <p:nvSpPr>
            <p:cNvPr id="30725" name="AutoShape 5"/>
            <p:cNvSpPr>
              <a:spLocks noChangeArrowheads="1"/>
            </p:cNvSpPr>
            <p:nvPr/>
          </p:nvSpPr>
          <p:spPr bwMode="auto">
            <a:xfrm>
              <a:off x="0" y="0"/>
              <a:ext cx="1460" cy="5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folHlink">
                    <a:gamma/>
                    <a:shade val="8627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0726" name="AutoShape 6"/>
            <p:cNvSpPr>
              <a:spLocks noChangeArrowheads="1"/>
            </p:cNvSpPr>
            <p:nvPr/>
          </p:nvSpPr>
          <p:spPr bwMode="auto">
            <a:xfrm>
              <a:off x="35" y="22"/>
              <a:ext cx="1391" cy="45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0727" name="AutoShape 7"/>
            <p:cNvSpPr>
              <a:spLocks noChangeArrowheads="1"/>
            </p:cNvSpPr>
            <p:nvPr/>
          </p:nvSpPr>
          <p:spPr bwMode="auto">
            <a:xfrm>
              <a:off x="39" y="59"/>
              <a:ext cx="1383" cy="38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>
                    <a:gamma/>
                    <a:shade val="46275"/>
                    <a:invGamma/>
                    <a:alpha val="0"/>
                  </a:srgbClr>
                </a:gs>
                <a:gs pos="100000">
                  <a:srgbClr val="FFFF6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>
                  <a:solidFill>
                    <a:srgbClr val="FF0066"/>
                  </a:solidFill>
                </a:rPr>
                <a:t>对应训练：</a:t>
              </a:r>
            </a:p>
          </p:txBody>
        </p:sp>
      </p:grpSp>
    </p:spTree>
  </p:cSld>
  <p:clrMapOvr>
    <a:masterClrMapping/>
  </p:clrMapOvr>
  <p:transition>
    <p:diamond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8275-C277-4D4F-BF4E-CAB0527403D8}" type="datetime1">
              <a:rPr lang="zh-CN" altLang="en-US">
                <a:solidFill>
                  <a:srgbClr val="000000"/>
                </a:solidFill>
              </a:rPr>
              <a:t>2023-01-16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3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FD59-2005-40AE-AF12-24532CB7097D}" type="slidenum">
              <a:rPr lang="zh-CN" altLang="en-US">
                <a:solidFill>
                  <a:srgbClr val="000000"/>
                </a:solidFill>
              </a:rPr>
              <a:t>23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250825" y="1052513"/>
            <a:ext cx="8208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6667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000000"/>
                </a:solidFill>
              </a:rPr>
              <a:t>例</a:t>
            </a:r>
            <a:r>
              <a:rPr lang="en-US" altLang="zh-CN" sz="2400">
                <a:solidFill>
                  <a:srgbClr val="000000"/>
                </a:solidFill>
              </a:rPr>
              <a:t>1.</a:t>
            </a:r>
            <a:r>
              <a:rPr lang="zh-CN" altLang="en-US" sz="2400">
                <a:solidFill>
                  <a:srgbClr val="000000"/>
                </a:solidFill>
              </a:rPr>
              <a:t>变式题：观察下图，根据表格中的问题回答下列问题：</a:t>
            </a:r>
          </a:p>
        </p:txBody>
      </p:sp>
      <p:graphicFrame>
        <p:nvGraphicFramePr>
          <p:cNvPr id="32771" name="Group 3"/>
          <p:cNvGraphicFramePr>
            <a:graphicFrameLocks noGrp="1"/>
          </p:cNvGraphicFramePr>
          <p:nvPr/>
        </p:nvGraphicFramePr>
        <p:xfrm>
          <a:off x="323850" y="3068638"/>
          <a:ext cx="7848600" cy="1241425"/>
        </p:xfrm>
        <a:graphic>
          <a:graphicData uri="http://schemas.openxmlformats.org/drawingml/2006/table">
            <a:tbl>
              <a:tblPr/>
              <a:tblGrid>
                <a:gridCol w="1800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80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20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梯形个数</a:t>
                      </a:r>
                      <a:r>
                        <a:rPr kumimoji="0" lang="en-US" altLang="zh-CN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n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……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图形周长</a:t>
                      </a:r>
                      <a:r>
                        <a:rPr kumimoji="0" lang="en-US" altLang="zh-CN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l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11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14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17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……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2797" name="Text Box 29"/>
          <p:cNvSpPr txBox="1">
            <a:spLocks noChangeArrowheads="1"/>
          </p:cNvSpPr>
          <p:nvPr/>
        </p:nvSpPr>
        <p:spPr bwMode="auto">
          <a:xfrm>
            <a:off x="323850" y="4652963"/>
            <a:ext cx="8424863" cy="137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6667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000000"/>
                </a:solidFill>
              </a:rPr>
              <a:t>1.</a:t>
            </a:r>
            <a:r>
              <a:rPr lang="zh-CN" altLang="en-US" sz="2400">
                <a:solidFill>
                  <a:srgbClr val="000000"/>
                </a:solidFill>
              </a:rPr>
              <a:t>写出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</a:rPr>
              <a:t>l</a:t>
            </a:r>
            <a:r>
              <a:rPr lang="zh-CN" altLang="en-US" sz="2400">
                <a:solidFill>
                  <a:srgbClr val="000000"/>
                </a:solidFill>
              </a:rPr>
              <a:t>与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</a:rPr>
              <a:t>n</a:t>
            </a:r>
            <a:r>
              <a:rPr lang="zh-CN" altLang="en-US" sz="2400">
                <a:solidFill>
                  <a:srgbClr val="000000"/>
                </a:solidFill>
              </a:rPr>
              <a:t>的关系式，在这个关系式中，哪个量是常量，哪个量是变量？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000000"/>
                </a:solidFill>
              </a:rPr>
              <a:t>2.</a:t>
            </a:r>
            <a:r>
              <a:rPr lang="zh-CN" altLang="en-US" sz="2400">
                <a:solidFill>
                  <a:srgbClr val="000000"/>
                </a:solidFill>
              </a:rPr>
              <a:t>求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</a:rPr>
              <a:t>n</a:t>
            </a:r>
            <a:r>
              <a:rPr lang="en-US" altLang="zh-CN" sz="2400">
                <a:solidFill>
                  <a:srgbClr val="000000"/>
                </a:solidFill>
              </a:rPr>
              <a:t>=11</a:t>
            </a:r>
            <a:r>
              <a:rPr lang="zh-CN" altLang="en-US" sz="2400">
                <a:solidFill>
                  <a:srgbClr val="000000"/>
                </a:solidFill>
              </a:rPr>
              <a:t>时的图形周长</a:t>
            </a:r>
            <a:r>
              <a:rPr lang="en-US" altLang="zh-CN" sz="240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32798" name="Picture 3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92275" y="1555750"/>
            <a:ext cx="431958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ED54A-05C0-4FDE-A0AD-ECA2F61C6C90}" type="datetime1">
              <a:rPr lang="zh-CN" altLang="en-US">
                <a:solidFill>
                  <a:srgbClr val="000000"/>
                </a:solidFill>
              </a:rPr>
              <a:t>2023-01-16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3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B72BE-5443-4599-9E2F-25ED9603C58F}" type="slidenum">
              <a:rPr lang="zh-CN" altLang="en-US">
                <a:solidFill>
                  <a:srgbClr val="000000"/>
                </a:solidFill>
              </a:rPr>
              <a:t>24</a:t>
            </a:fld>
            <a:endParaRPr lang="en-US" altLang="zh-CN">
              <a:solidFill>
                <a:srgbClr val="000000"/>
              </a:solidFill>
            </a:endParaRPr>
          </a:p>
        </p:txBody>
      </p:sp>
      <p:graphicFrame>
        <p:nvGraphicFramePr>
          <p:cNvPr id="34818" name="Object 2" descr="21世纪教育网 -- 中国最大型、最专业的中小学教育资源门户网站"/>
          <p:cNvGraphicFramePr>
            <a:graphicFrameLocks noChangeAspect="1"/>
          </p:cNvGraphicFramePr>
          <p:nvPr/>
        </p:nvGraphicFramePr>
        <p:xfrm>
          <a:off x="2743200" y="838200"/>
          <a:ext cx="1066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r:id="rId3" imgW="330200" imgH="190500" progId="Equation.DSMT4">
                  <p:embed/>
                </p:oleObj>
              </mc:Choice>
              <mc:Fallback>
                <p:oleObj r:id="rId3" imgW="330200" imgH="190500" progId="Equation.DSMT4">
                  <p:embed/>
                  <p:pic>
                    <p:nvPicPr>
                      <p:cNvPr id="0" name="图片 92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838200"/>
                        <a:ext cx="10668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0" y="425450"/>
            <a:ext cx="2819400" cy="9461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FF66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三、课内探究：</a:t>
            </a:r>
            <a:endParaRPr lang="zh-CN" altLang="en-US" sz="2800" b="1">
              <a:solidFill>
                <a:srgbClr val="FF6600"/>
              </a:solidFill>
              <a:latin typeface="宋体" panose="02010600030101010101" pitchFamily="2" charset="-12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例</a:t>
            </a: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列代数式</a:t>
            </a: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:</a:t>
            </a:r>
            <a:endParaRPr lang="en-US" altLang="zh-CN" sz="2800" b="1">
              <a:solidFill>
                <a:srgbClr val="000000"/>
              </a:solidFill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3352800" y="838200"/>
            <a:ext cx="50958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indent="26860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两数的积与这两数的和的积．</a:t>
            </a:r>
            <a:endParaRPr lang="zh-CN" altLang="en-US" sz="2800" b="1">
              <a:solidFill>
                <a:srgbClr val="000000"/>
              </a:solidFill>
            </a:endParaRPr>
          </a:p>
          <a:p>
            <a:pPr indent="26860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800" b="1">
              <a:solidFill>
                <a:srgbClr val="000000"/>
              </a:solidFill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4600575"/>
            <a:ext cx="8532813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indent="13335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①这表告诉我们哪些信息？</a:t>
            </a:r>
            <a:endParaRPr lang="zh-CN" altLang="en-US" sz="2800" b="1">
              <a:solidFill>
                <a:srgbClr val="000000"/>
              </a:solidFill>
            </a:endParaRPr>
          </a:p>
          <a:p>
            <a:pPr indent="13335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800" b="1">
              <a:solidFill>
                <a:srgbClr val="000000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indent="1333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②这张表是怎样刻画波长和频率之间的变化规律的，</a:t>
            </a:r>
          </a:p>
          <a:p>
            <a:pPr indent="1333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用一个表达式表示出来是</a:t>
            </a: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________</a:t>
            </a:r>
            <a:endParaRPr lang="en-US" altLang="zh-CN" sz="2800" b="1">
              <a:solidFill>
                <a:srgbClr val="000000"/>
              </a:solidFill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-303213" y="1692275"/>
            <a:ext cx="9026526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indent="268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例</a:t>
            </a: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　收音机上的刻度盘的波长和频率分别是用米（</a:t>
            </a: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）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和赫兹（</a:t>
            </a: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KHz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）为单位标刻的，下表中是一些对应的数</a:t>
            </a: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800" b="1">
              <a:solidFill>
                <a:srgbClr val="000000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4823" name="Group 7"/>
          <p:cNvGraphicFramePr>
            <a:graphicFrameLocks noGrp="1"/>
          </p:cNvGraphicFramePr>
          <p:nvPr/>
        </p:nvGraphicFramePr>
        <p:xfrm>
          <a:off x="533400" y="2743200"/>
          <a:ext cx="7848600" cy="1447800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556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波长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l(m)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21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频率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f(KHz)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4846" name="Picture 30" descr="图片1z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078788" y="5791200"/>
            <a:ext cx="106521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E49F1-2A2B-414E-8ED5-83E93AE850D1}" type="datetime1">
              <a:rPr lang="zh-CN" altLang="en-US">
                <a:solidFill>
                  <a:srgbClr val="000000"/>
                </a:solidFill>
              </a:rPr>
              <a:t>2023-01-16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CAED-B199-47CD-B7EB-333C7BAC4E7F}" type="slidenum">
              <a:rPr lang="zh-CN" altLang="en-US">
                <a:solidFill>
                  <a:srgbClr val="000000"/>
                </a:solidFill>
              </a:rPr>
              <a:t>25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0" y="1268413"/>
            <a:ext cx="8893175" cy="228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6667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48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800">
                <a:solidFill>
                  <a:srgbClr val="000000"/>
                </a:solidFill>
              </a:rPr>
              <a:t>     </a:t>
            </a:r>
            <a:r>
              <a:rPr lang="en-US" altLang="zh-CN" sz="4800">
                <a:solidFill>
                  <a:srgbClr val="000000"/>
                </a:solidFill>
              </a:rPr>
              <a:t>1. </a:t>
            </a:r>
            <a:r>
              <a:rPr lang="zh-CN" altLang="en-US" sz="4800">
                <a:solidFill>
                  <a:srgbClr val="000000"/>
                </a:solidFill>
              </a:rPr>
              <a:t>课本练习题</a:t>
            </a:r>
            <a:r>
              <a:rPr lang="en-US" altLang="zh-CN" sz="4800">
                <a:solidFill>
                  <a:srgbClr val="000000"/>
                </a:solidFill>
              </a:rPr>
              <a:t>1</a:t>
            </a:r>
            <a:r>
              <a:rPr lang="zh-CN" altLang="en-US" sz="4800">
                <a:solidFill>
                  <a:srgbClr val="000000"/>
                </a:solidFill>
              </a:rPr>
              <a:t>，</a:t>
            </a:r>
            <a:r>
              <a:rPr lang="en-US" altLang="zh-CN" sz="4800">
                <a:solidFill>
                  <a:srgbClr val="000000"/>
                </a:solidFill>
              </a:rPr>
              <a:t>2</a:t>
            </a:r>
            <a:r>
              <a:rPr lang="zh-CN" altLang="en-US" sz="4800">
                <a:solidFill>
                  <a:srgbClr val="000000"/>
                </a:solidFill>
              </a:rPr>
              <a:t>题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800">
                <a:solidFill>
                  <a:srgbClr val="000000"/>
                </a:solidFill>
              </a:rPr>
              <a:t>     </a:t>
            </a:r>
            <a:r>
              <a:rPr lang="en-US" altLang="zh-CN" sz="4800">
                <a:solidFill>
                  <a:srgbClr val="000000"/>
                </a:solidFill>
              </a:rPr>
              <a:t>2.</a:t>
            </a:r>
            <a:r>
              <a:rPr lang="zh-CN" altLang="en-US" sz="4800">
                <a:solidFill>
                  <a:srgbClr val="000000"/>
                </a:solidFill>
              </a:rPr>
              <a:t>习题</a:t>
            </a:r>
            <a:r>
              <a:rPr lang="en-US" altLang="zh-CN" sz="4800">
                <a:solidFill>
                  <a:srgbClr val="000000"/>
                </a:solidFill>
              </a:rPr>
              <a:t>5.5B</a:t>
            </a:r>
            <a:r>
              <a:rPr lang="zh-CN" altLang="en-US" sz="4800">
                <a:solidFill>
                  <a:srgbClr val="000000"/>
                </a:solidFill>
              </a:rPr>
              <a:t>组第</a:t>
            </a:r>
            <a:r>
              <a:rPr lang="en-US" altLang="zh-CN" sz="4800">
                <a:solidFill>
                  <a:srgbClr val="000000"/>
                </a:solidFill>
              </a:rPr>
              <a:t>2</a:t>
            </a:r>
            <a:r>
              <a:rPr lang="zh-CN" altLang="en-US" sz="4800">
                <a:solidFill>
                  <a:srgbClr val="000000"/>
                </a:solidFill>
              </a:rPr>
              <a:t>题</a:t>
            </a:r>
            <a:r>
              <a:rPr lang="zh-CN" altLang="en-US" sz="2400">
                <a:solidFill>
                  <a:srgbClr val="000000"/>
                </a:solidFill>
              </a:rPr>
              <a:t>。</a:t>
            </a:r>
          </a:p>
        </p:txBody>
      </p:sp>
      <p:grpSp>
        <p:nvGrpSpPr>
          <p:cNvPr id="35843" name="Group 3"/>
          <p:cNvGrpSpPr/>
          <p:nvPr/>
        </p:nvGrpSpPr>
        <p:grpSpPr bwMode="auto">
          <a:xfrm>
            <a:off x="3059113" y="549275"/>
            <a:ext cx="2449512" cy="650875"/>
            <a:chOff x="0" y="0"/>
            <a:chExt cx="1460" cy="500"/>
          </a:xfrm>
        </p:grpSpPr>
        <p:sp>
          <p:nvSpPr>
            <p:cNvPr id="35844" name="AutoShape 4"/>
            <p:cNvSpPr>
              <a:spLocks noChangeArrowheads="1"/>
            </p:cNvSpPr>
            <p:nvPr/>
          </p:nvSpPr>
          <p:spPr bwMode="auto">
            <a:xfrm>
              <a:off x="0" y="0"/>
              <a:ext cx="1460" cy="5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folHlink">
                    <a:gamma/>
                    <a:shade val="8627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5845" name="AutoShape 5"/>
            <p:cNvSpPr>
              <a:spLocks noChangeArrowheads="1"/>
            </p:cNvSpPr>
            <p:nvPr/>
          </p:nvSpPr>
          <p:spPr bwMode="auto">
            <a:xfrm>
              <a:off x="35" y="22"/>
              <a:ext cx="1391" cy="45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5846" name="AutoShape 6"/>
            <p:cNvSpPr>
              <a:spLocks noChangeArrowheads="1"/>
            </p:cNvSpPr>
            <p:nvPr/>
          </p:nvSpPr>
          <p:spPr bwMode="auto">
            <a:xfrm>
              <a:off x="30" y="57"/>
              <a:ext cx="1402" cy="38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>
                    <a:gamma/>
                    <a:shade val="46275"/>
                    <a:invGamma/>
                    <a:alpha val="0"/>
                  </a:srgbClr>
                </a:gs>
                <a:gs pos="100000">
                  <a:srgbClr val="FFFF6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>
                  <a:solidFill>
                    <a:srgbClr val="FF0066"/>
                  </a:solidFill>
                </a:rPr>
                <a:t>对应训练：</a:t>
              </a: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945C0-4C22-47D3-9FE9-72CEA00C2FF4}" type="datetime1">
              <a:rPr lang="zh-CN" altLang="en-US">
                <a:solidFill>
                  <a:srgbClr val="FF0000"/>
                </a:solidFill>
              </a:rPr>
              <a:t>2023-01-16</a:t>
            </a:fld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4CA6-B2C9-4B68-AC87-BC74FA0A3776}" type="slidenum">
              <a:rPr lang="zh-CN" altLang="en-US">
                <a:solidFill>
                  <a:srgbClr val="FF0000"/>
                </a:solidFill>
              </a:rPr>
              <a:t>26</a:t>
            </a:fld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 rot="20749237">
            <a:off x="0" y="260350"/>
            <a:ext cx="4751388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66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方正姚体" panose="02010601030101010101" pitchFamily="2" charset="-122"/>
              </a:rPr>
              <a:t>学习小结</a:t>
            </a:r>
            <a:r>
              <a:rPr lang="zh-CN" altLang="en-US" sz="4400" b="1" dirty="0">
                <a:solidFill>
                  <a:srgbClr val="FF66FF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900113" y="1916113"/>
            <a:ext cx="7344295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1.</a:t>
            </a:r>
            <a:r>
              <a:rPr lang="zh-CN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你学到了哪些知识？要注意什么问题？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900112" y="4076700"/>
            <a:ext cx="7200279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2.</a:t>
            </a:r>
            <a:r>
              <a:rPr lang="zh-CN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在学习的过程 中你有什么体会？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autoUpdateAnimBg="0"/>
      <p:bldP spid="37892" grpId="0" autoUpdateAnimBg="0"/>
      <p:bldP spid="37893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4AE82-FAE8-4355-8199-6A83475DFDDB}" type="datetime1">
              <a:rPr lang="zh-CN" altLang="en-US">
                <a:solidFill>
                  <a:srgbClr val="000000"/>
                </a:solidFill>
              </a:rPr>
              <a:t>2023-01-16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C3258-3E50-4385-BD06-F7BC7A5795BE}" type="slidenum">
              <a:rPr lang="zh-CN" altLang="en-US">
                <a:solidFill>
                  <a:srgbClr val="000000"/>
                </a:solidFill>
              </a:rPr>
              <a:t>27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468313" y="836613"/>
            <a:ext cx="82804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6667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zh-CN" altLang="en-US" sz="24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rgbClr val="000000"/>
                </a:solidFill>
              </a:rPr>
              <a:t>1.</a:t>
            </a:r>
            <a:r>
              <a:rPr lang="zh-CN" altLang="en-US" sz="2000" dirty="0">
                <a:solidFill>
                  <a:srgbClr val="000000"/>
                </a:solidFill>
              </a:rPr>
              <a:t>举三个日常生活中遇到的函数关系的例子．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rgbClr val="000000"/>
                </a:solidFill>
              </a:rPr>
              <a:t>答：</a:t>
            </a:r>
            <a:r>
              <a:rPr lang="en-US" altLang="zh-CN" sz="2000" dirty="0">
                <a:solidFill>
                  <a:srgbClr val="000000"/>
                </a:solidFill>
              </a:rPr>
              <a:t>(1)___________________________________ _______</a:t>
            </a:r>
            <a:r>
              <a:rPr lang="zh-CN" altLang="en-US" sz="2000" dirty="0">
                <a:solidFill>
                  <a:srgbClr val="000000"/>
                </a:solidFill>
              </a:rPr>
              <a:t>；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rgbClr val="000000"/>
                </a:solidFill>
              </a:rPr>
              <a:t>       </a:t>
            </a:r>
            <a:r>
              <a:rPr lang="en-US" altLang="zh-CN" sz="2000" dirty="0">
                <a:solidFill>
                  <a:srgbClr val="000000"/>
                </a:solidFill>
              </a:rPr>
              <a:t>(2)___________________________________________</a:t>
            </a:r>
            <a:r>
              <a:rPr lang="zh-CN" altLang="en-US" sz="2000" dirty="0">
                <a:solidFill>
                  <a:srgbClr val="000000"/>
                </a:solidFill>
              </a:rPr>
              <a:t>；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rgbClr val="000000"/>
                </a:solidFill>
              </a:rPr>
              <a:t>       </a:t>
            </a:r>
            <a:r>
              <a:rPr lang="en-US" altLang="zh-CN" sz="2000" dirty="0">
                <a:solidFill>
                  <a:srgbClr val="000000"/>
                </a:solidFill>
              </a:rPr>
              <a:t>(3)___________________________________________</a:t>
            </a:r>
            <a:r>
              <a:rPr lang="zh-CN" altLang="en-US" sz="2000" dirty="0">
                <a:solidFill>
                  <a:srgbClr val="000000"/>
                </a:solidFill>
              </a:rPr>
              <a:t>．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0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rgbClr val="000000"/>
                </a:solidFill>
              </a:rPr>
              <a:t>2.</a:t>
            </a:r>
            <a:r>
              <a:rPr lang="zh-CN" altLang="en-US" sz="2000" dirty="0">
                <a:solidFill>
                  <a:srgbClr val="000000"/>
                </a:solidFill>
              </a:rPr>
              <a:t>函数</a:t>
            </a:r>
            <a:r>
              <a:rPr lang="en-US" altLang="zh-CN" sz="20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y</a:t>
            </a:r>
            <a:r>
              <a:rPr lang="en-US" altLang="zh-CN" sz="2000" dirty="0">
                <a:solidFill>
                  <a:srgbClr val="000000"/>
                </a:solidFill>
              </a:rPr>
              <a:t>=-3</a:t>
            </a:r>
            <a:r>
              <a:rPr lang="en-US" altLang="zh-CN" sz="20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000" dirty="0">
                <a:solidFill>
                  <a:srgbClr val="000000"/>
                </a:solidFill>
              </a:rPr>
              <a:t> +7</a:t>
            </a:r>
            <a:r>
              <a:rPr lang="zh-CN" altLang="en-US" sz="2000" dirty="0">
                <a:solidFill>
                  <a:srgbClr val="000000"/>
                </a:solidFill>
              </a:rPr>
              <a:t>中，当</a:t>
            </a:r>
            <a:r>
              <a:rPr lang="en-US" altLang="zh-CN" sz="20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x</a:t>
            </a:r>
            <a:r>
              <a:rPr lang="zh-CN" altLang="en-US" sz="2000" dirty="0">
                <a:solidFill>
                  <a:srgbClr val="000000"/>
                </a:solidFill>
              </a:rPr>
              <a:t>＝</a:t>
            </a:r>
            <a:r>
              <a:rPr lang="en-US" altLang="zh-CN" sz="2000" dirty="0">
                <a:solidFill>
                  <a:srgbClr val="000000"/>
                </a:solidFill>
              </a:rPr>
              <a:t>2</a:t>
            </a:r>
            <a:r>
              <a:rPr lang="zh-CN" altLang="en-US" sz="2000" dirty="0">
                <a:solidFill>
                  <a:srgbClr val="000000"/>
                </a:solidFill>
              </a:rPr>
              <a:t>时，函数值为  </a:t>
            </a:r>
            <a:r>
              <a:rPr lang="en-US" altLang="zh-CN" sz="2000" dirty="0">
                <a:solidFill>
                  <a:srgbClr val="000000"/>
                </a:solidFill>
              </a:rPr>
              <a:t>(    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rgbClr val="000000"/>
                </a:solidFill>
              </a:rPr>
              <a:t>   A</a:t>
            </a:r>
            <a:r>
              <a:rPr lang="zh-CN" altLang="en-US" sz="2000" dirty="0">
                <a:solidFill>
                  <a:srgbClr val="000000"/>
                </a:solidFill>
              </a:rPr>
              <a:t>．</a:t>
            </a:r>
            <a:r>
              <a:rPr lang="en-US" altLang="zh-CN" sz="2000" dirty="0">
                <a:solidFill>
                  <a:srgbClr val="000000"/>
                </a:solidFill>
              </a:rPr>
              <a:t>3    B</a:t>
            </a:r>
            <a:r>
              <a:rPr lang="zh-CN" altLang="en-US" sz="2000" dirty="0">
                <a:solidFill>
                  <a:srgbClr val="000000"/>
                </a:solidFill>
              </a:rPr>
              <a:t>．</a:t>
            </a:r>
            <a:r>
              <a:rPr lang="en-US" altLang="zh-CN" sz="2000" dirty="0">
                <a:solidFill>
                  <a:srgbClr val="000000"/>
                </a:solidFill>
              </a:rPr>
              <a:t>2    C</a:t>
            </a:r>
            <a:r>
              <a:rPr lang="zh-CN" altLang="en-US" sz="2000" dirty="0">
                <a:solidFill>
                  <a:srgbClr val="000000"/>
                </a:solidFill>
              </a:rPr>
              <a:t>．</a:t>
            </a:r>
            <a:r>
              <a:rPr lang="en-US" altLang="zh-CN" sz="2000" dirty="0">
                <a:solidFill>
                  <a:srgbClr val="000000"/>
                </a:solidFill>
              </a:rPr>
              <a:t>1    D</a:t>
            </a:r>
            <a:r>
              <a:rPr lang="zh-CN" altLang="en-US" sz="2000" dirty="0">
                <a:solidFill>
                  <a:srgbClr val="000000"/>
                </a:solidFill>
              </a:rPr>
              <a:t>．</a:t>
            </a:r>
            <a:r>
              <a:rPr lang="en-US" altLang="zh-CN" sz="2000" dirty="0">
                <a:solidFill>
                  <a:srgbClr val="000000"/>
                </a:solidFill>
              </a:rPr>
              <a:t>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20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rgbClr val="000000"/>
                </a:solidFill>
              </a:rPr>
              <a:t>3.</a:t>
            </a:r>
            <a:r>
              <a:rPr lang="zh-CN" altLang="en-US" sz="2000" dirty="0">
                <a:solidFill>
                  <a:srgbClr val="000000"/>
                </a:solidFill>
              </a:rPr>
              <a:t>写出下列函数关系式，指出自变量与函数</a:t>
            </a:r>
            <a:r>
              <a:rPr lang="en-US" altLang="zh-CN" sz="2000" dirty="0">
                <a:solidFill>
                  <a:srgbClr val="000000"/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rgbClr val="000000"/>
                </a:solidFill>
              </a:rPr>
              <a:t>　　一辆汽车从南京开出，行驶在去上海的高速公路上，速度为</a:t>
            </a:r>
            <a:r>
              <a:rPr lang="en-US" altLang="zh-CN" sz="2000" dirty="0">
                <a:solidFill>
                  <a:srgbClr val="000000"/>
                </a:solidFill>
              </a:rPr>
              <a:t>120km</a:t>
            </a:r>
            <a:r>
              <a:rPr lang="zh-CN" altLang="en-US" sz="2000" dirty="0">
                <a:solidFill>
                  <a:srgbClr val="000000"/>
                </a:solidFill>
              </a:rPr>
              <a:t>／</a:t>
            </a:r>
            <a:r>
              <a:rPr lang="en-US" altLang="zh-CN" sz="2000" dirty="0">
                <a:solidFill>
                  <a:srgbClr val="000000"/>
                </a:solidFill>
              </a:rPr>
              <a:t>h</a:t>
            </a:r>
            <a:r>
              <a:rPr lang="zh-CN" altLang="en-US" sz="2000" dirty="0">
                <a:solidFill>
                  <a:srgbClr val="000000"/>
                </a:solidFill>
              </a:rPr>
              <a:t>，南京至上海约</a:t>
            </a:r>
            <a:r>
              <a:rPr lang="en-US" altLang="zh-CN" sz="2000" dirty="0">
                <a:solidFill>
                  <a:srgbClr val="000000"/>
                </a:solidFill>
              </a:rPr>
              <a:t>270km</a:t>
            </a:r>
            <a:r>
              <a:rPr lang="zh-CN" altLang="en-US" sz="2000" dirty="0">
                <a:solidFill>
                  <a:srgbClr val="000000"/>
                </a:solidFill>
              </a:rPr>
              <a:t>，则该汽车离上海的路程</a:t>
            </a:r>
            <a:r>
              <a:rPr lang="en-US" altLang="zh-CN" sz="20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s</a:t>
            </a:r>
            <a:r>
              <a:rPr lang="zh-CN" altLang="en-US" sz="2000" dirty="0">
                <a:solidFill>
                  <a:srgbClr val="000000"/>
                </a:solidFill>
              </a:rPr>
              <a:t>与行驶时间</a:t>
            </a:r>
            <a:r>
              <a:rPr lang="en-US" altLang="zh-CN" sz="2000" dirty="0">
                <a:solidFill>
                  <a:srgbClr val="000000"/>
                </a:solidFill>
              </a:rPr>
              <a:t>t</a:t>
            </a:r>
            <a:r>
              <a:rPr lang="zh-CN" altLang="en-US" sz="2000" dirty="0">
                <a:solidFill>
                  <a:srgbClr val="000000"/>
                </a:solidFill>
              </a:rPr>
              <a:t>之间的函数关系；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0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rgbClr val="000000"/>
                </a:solidFill>
              </a:rPr>
              <a:t>4.</a:t>
            </a:r>
            <a:r>
              <a:rPr lang="zh-CN" altLang="en-US" sz="2000" dirty="0">
                <a:solidFill>
                  <a:srgbClr val="000000"/>
                </a:solidFill>
              </a:rPr>
              <a:t>印刷一张矩形的张贴广告</a:t>
            </a:r>
            <a:r>
              <a:rPr lang="en-US" altLang="zh-CN" sz="2000" dirty="0">
                <a:solidFill>
                  <a:srgbClr val="000000"/>
                </a:solidFill>
              </a:rPr>
              <a:t>(</a:t>
            </a:r>
            <a:r>
              <a:rPr lang="zh-CN" altLang="en-US" sz="2000" dirty="0">
                <a:solidFill>
                  <a:srgbClr val="000000"/>
                </a:solidFill>
              </a:rPr>
              <a:t>如图</a:t>
            </a:r>
            <a:r>
              <a:rPr lang="en-US" altLang="zh-CN" sz="2000" dirty="0">
                <a:solidFill>
                  <a:srgbClr val="000000"/>
                </a:solidFill>
              </a:rPr>
              <a:t>17—5)</a:t>
            </a:r>
            <a:r>
              <a:rPr lang="zh-CN" altLang="en-US" sz="2000" dirty="0">
                <a:solidFill>
                  <a:srgbClr val="000000"/>
                </a:solidFill>
              </a:rPr>
              <a:t>，它的印刷面积为 ，上下空白各</a:t>
            </a:r>
            <a:r>
              <a:rPr lang="en-US" altLang="zh-CN" sz="2000" dirty="0">
                <a:solidFill>
                  <a:srgbClr val="000000"/>
                </a:solidFill>
              </a:rPr>
              <a:t>1dm</a:t>
            </a:r>
            <a:r>
              <a:rPr lang="zh-CN" altLang="en-US" sz="2000" dirty="0">
                <a:solidFill>
                  <a:srgbClr val="000000"/>
                </a:solidFill>
              </a:rPr>
              <a:t>，两边空白各</a:t>
            </a:r>
            <a:r>
              <a:rPr lang="en-US" altLang="zh-CN" sz="2000" dirty="0">
                <a:solidFill>
                  <a:srgbClr val="000000"/>
                </a:solidFill>
              </a:rPr>
              <a:t>0.5dm</a:t>
            </a:r>
            <a:r>
              <a:rPr lang="zh-CN" altLang="en-US" sz="2000" dirty="0">
                <a:solidFill>
                  <a:srgbClr val="000000"/>
                </a:solidFill>
              </a:rPr>
              <a:t>，设印刷部分从上到下的长是</a:t>
            </a:r>
            <a:r>
              <a:rPr lang="en-US" altLang="zh-CN" sz="2000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1" charset="-122"/>
              </a:rPr>
              <a:t>x </a:t>
            </a:r>
            <a:r>
              <a:rPr lang="en-US" altLang="zh-CN" sz="2000" dirty="0" err="1">
                <a:solidFill>
                  <a:srgbClr val="000000"/>
                </a:solidFill>
              </a:rPr>
              <a:t>dm</a:t>
            </a:r>
            <a:r>
              <a:rPr lang="zh-CN" altLang="en-US" sz="2000" dirty="0">
                <a:solidFill>
                  <a:srgbClr val="000000"/>
                </a:solidFill>
              </a:rPr>
              <a:t>，四周空白面积为</a:t>
            </a:r>
            <a:r>
              <a:rPr lang="en-US" altLang="zh-CN" sz="20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S</a:t>
            </a:r>
            <a:r>
              <a:rPr lang="en-US" altLang="zh-CN" sz="2000" dirty="0">
                <a:solidFill>
                  <a:srgbClr val="000000"/>
                </a:solidFill>
              </a:rPr>
              <a:t> </a:t>
            </a:r>
            <a:r>
              <a:rPr lang="zh-CN" altLang="en-US" sz="2000" dirty="0">
                <a:solidFill>
                  <a:srgbClr val="000000"/>
                </a:solidFill>
              </a:rPr>
              <a:t>，求</a:t>
            </a:r>
            <a:r>
              <a:rPr lang="en-US" altLang="zh-CN" sz="20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S</a:t>
            </a:r>
            <a:r>
              <a:rPr lang="zh-CN" altLang="en-US" sz="2000" dirty="0">
                <a:solidFill>
                  <a:srgbClr val="000000"/>
                </a:solidFill>
              </a:rPr>
              <a:t>与</a:t>
            </a:r>
            <a:r>
              <a:rPr lang="en-US" altLang="zh-CN" sz="20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x</a:t>
            </a:r>
            <a:r>
              <a:rPr lang="zh-CN" altLang="en-US" sz="2000" dirty="0">
                <a:solidFill>
                  <a:srgbClr val="000000"/>
                </a:solidFill>
              </a:rPr>
              <a:t>的函数关系式，并求出当</a:t>
            </a:r>
            <a:r>
              <a:rPr lang="en-US" altLang="zh-CN" sz="20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x</a:t>
            </a:r>
            <a:r>
              <a:rPr lang="zh-CN" altLang="en-US" sz="2000" dirty="0">
                <a:solidFill>
                  <a:srgbClr val="000000"/>
                </a:solidFill>
              </a:rPr>
              <a:t>＝</a:t>
            </a:r>
            <a:r>
              <a:rPr lang="en-US" altLang="zh-CN" sz="2000" dirty="0">
                <a:solidFill>
                  <a:srgbClr val="000000"/>
                </a:solidFill>
              </a:rPr>
              <a:t>8dm</a:t>
            </a:r>
            <a:r>
              <a:rPr lang="zh-CN" altLang="en-US" sz="2000" dirty="0">
                <a:solidFill>
                  <a:srgbClr val="000000"/>
                </a:solidFill>
              </a:rPr>
              <a:t>时，</a:t>
            </a:r>
            <a:r>
              <a:rPr lang="en-US" altLang="zh-CN" sz="20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S</a:t>
            </a:r>
            <a:r>
              <a:rPr lang="zh-CN" altLang="en-US" sz="2000" dirty="0">
                <a:solidFill>
                  <a:srgbClr val="000000"/>
                </a:solidFill>
              </a:rPr>
              <a:t>的值</a:t>
            </a:r>
            <a:r>
              <a:rPr lang="zh-CN" altLang="en-US" sz="2000" dirty="0" smtClean="0">
                <a:solidFill>
                  <a:srgbClr val="000000"/>
                </a:solidFill>
              </a:rPr>
              <a:t>． </a:t>
            </a:r>
            <a:endParaRPr lang="zh-CN" altLang="en-US" sz="2000" dirty="0">
              <a:solidFill>
                <a:srgbClr val="000000"/>
              </a:solidFill>
            </a:endParaRPr>
          </a:p>
        </p:txBody>
      </p:sp>
      <p:grpSp>
        <p:nvGrpSpPr>
          <p:cNvPr id="39939" name="Group 3"/>
          <p:cNvGrpSpPr/>
          <p:nvPr/>
        </p:nvGrpSpPr>
        <p:grpSpPr bwMode="auto">
          <a:xfrm>
            <a:off x="2268538" y="531813"/>
            <a:ext cx="3095625" cy="650875"/>
            <a:chOff x="0" y="0"/>
            <a:chExt cx="1460" cy="500"/>
          </a:xfrm>
        </p:grpSpPr>
        <p:sp>
          <p:nvSpPr>
            <p:cNvPr id="39940" name="AutoShape 4"/>
            <p:cNvSpPr>
              <a:spLocks noChangeArrowheads="1"/>
            </p:cNvSpPr>
            <p:nvPr/>
          </p:nvSpPr>
          <p:spPr bwMode="auto">
            <a:xfrm>
              <a:off x="0" y="0"/>
              <a:ext cx="1460" cy="5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folHlink">
                    <a:gamma/>
                    <a:shade val="8627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9941" name="AutoShape 5"/>
            <p:cNvSpPr>
              <a:spLocks noChangeArrowheads="1"/>
            </p:cNvSpPr>
            <p:nvPr/>
          </p:nvSpPr>
          <p:spPr bwMode="auto">
            <a:xfrm>
              <a:off x="35" y="22"/>
              <a:ext cx="1391" cy="45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9942" name="AutoShape 6"/>
            <p:cNvSpPr>
              <a:spLocks noChangeArrowheads="1"/>
            </p:cNvSpPr>
            <p:nvPr/>
          </p:nvSpPr>
          <p:spPr bwMode="auto">
            <a:xfrm>
              <a:off x="24" y="57"/>
              <a:ext cx="1415" cy="38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>
                    <a:gamma/>
                    <a:shade val="46275"/>
                    <a:invGamma/>
                    <a:alpha val="0"/>
                  </a:srgbClr>
                </a:gs>
                <a:gs pos="100000">
                  <a:srgbClr val="FFFF6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dirty="0">
                  <a:solidFill>
                    <a:srgbClr val="FF0066"/>
                  </a:solidFill>
                </a:rPr>
                <a:t>课堂检测站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AC03F-0C09-4001-A786-4017CDB95480}" type="datetime1">
              <a:rPr lang="zh-CN" altLang="en-US">
                <a:solidFill>
                  <a:srgbClr val="000000"/>
                </a:solidFill>
              </a:rPr>
              <a:t>2023-01-16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EED72-5225-4BAB-973A-55B0CB345B4A}" type="slidenum">
              <a:rPr lang="zh-CN" altLang="en-US">
                <a:solidFill>
                  <a:srgbClr val="000000"/>
                </a:solidFill>
              </a:rPr>
              <a:t>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682750"/>
            <a:ext cx="8675688" cy="1365250"/>
          </a:xfrm>
          <a:noFill/>
        </p:spPr>
        <p:txBody>
          <a:bodyPr lIns="0" tIns="0" rIns="0" bIns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zh-CN" altLang="en-US" sz="3200" b="1" dirty="0"/>
              <a:t>用字母表示数，能简明地把_____和_________表达出来，从而为叙述和研究问题带来方便．</a:t>
            </a:r>
          </a:p>
        </p:txBody>
      </p:sp>
      <p:grpSp>
        <p:nvGrpSpPr>
          <p:cNvPr id="8195" name="Group 3"/>
          <p:cNvGrpSpPr/>
          <p:nvPr/>
        </p:nvGrpSpPr>
        <p:grpSpPr bwMode="auto">
          <a:xfrm>
            <a:off x="5472113" y="1600200"/>
            <a:ext cx="3748087" cy="685800"/>
            <a:chOff x="0" y="0"/>
            <a:chExt cx="2361" cy="432"/>
          </a:xfrm>
        </p:grpSpPr>
        <p:sp>
          <p:nvSpPr>
            <p:cNvPr id="8196" name="Text Box 4"/>
            <p:cNvSpPr txBox="1">
              <a:spLocks noChangeArrowheads="1"/>
            </p:cNvSpPr>
            <p:nvPr/>
          </p:nvSpPr>
          <p:spPr bwMode="auto">
            <a:xfrm>
              <a:off x="825" y="0"/>
              <a:ext cx="153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600" b="1">
                  <a:solidFill>
                    <a:srgbClr val="FF3300"/>
                  </a:solidFill>
                </a:rPr>
                <a:t>数量关系</a:t>
              </a:r>
            </a:p>
          </p:txBody>
        </p:sp>
        <p:sp>
          <p:nvSpPr>
            <p:cNvPr id="8197" name="Text Box 5"/>
            <p:cNvSpPr txBox="1">
              <a:spLocks noChangeArrowheads="1"/>
            </p:cNvSpPr>
            <p:nvPr/>
          </p:nvSpPr>
          <p:spPr bwMode="auto">
            <a:xfrm>
              <a:off x="0" y="28"/>
              <a:ext cx="68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600" b="1">
                  <a:solidFill>
                    <a:srgbClr val="FF3300"/>
                  </a:solidFill>
                </a:rPr>
                <a:t>数</a:t>
              </a:r>
            </a:p>
          </p:txBody>
        </p:sp>
      </p:grpSp>
      <p:sp>
        <p:nvSpPr>
          <p:cNvPr id="8198" name="WordArt 6"/>
          <p:cNvSpPr>
            <a:spLocks noChangeArrowheads="1" noChangeShapeType="1"/>
          </p:cNvSpPr>
          <p:nvPr/>
        </p:nvSpPr>
        <p:spPr bwMode="auto">
          <a:xfrm>
            <a:off x="1676400" y="304800"/>
            <a:ext cx="2819400" cy="6381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400" b="1" dirty="0">
                <a:ln w="9525">
                  <a:solidFill>
                    <a:srgbClr val="0000FF"/>
                  </a:solidFill>
                  <a:round/>
                </a:ln>
                <a:solidFill>
                  <a:srgbClr val="FF00FF"/>
                </a:solidFill>
                <a:latin typeface="华文行楷" panose="02010800040101010101" charset="-122"/>
                <a:ea typeface="华文行楷" panose="02010800040101010101" charset="-122"/>
              </a:rPr>
              <a:t>知识点回顾：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0" y="1020763"/>
            <a:ext cx="5410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FF6600"/>
                </a:solidFill>
              </a:rPr>
              <a:t>知识点一：用字母表示数 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2819400" y="2895600"/>
            <a:ext cx="213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pic>
        <p:nvPicPr>
          <p:cNvPr id="8201" name="Picture 9" descr="图片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3200400"/>
            <a:ext cx="10668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02" name="Group 10"/>
          <p:cNvGrpSpPr/>
          <p:nvPr/>
        </p:nvGrpSpPr>
        <p:grpSpPr bwMode="auto">
          <a:xfrm>
            <a:off x="0" y="3443288"/>
            <a:ext cx="8442325" cy="3414712"/>
            <a:chOff x="0" y="0"/>
            <a:chExt cx="5318" cy="2151"/>
          </a:xfrm>
        </p:grpSpPr>
        <p:sp>
          <p:nvSpPr>
            <p:cNvPr id="8203" name="Text Box 11"/>
            <p:cNvSpPr txBox="1">
              <a:spLocks noChangeArrowheads="1"/>
            </p:cNvSpPr>
            <p:nvPr/>
          </p:nvSpPr>
          <p:spPr bwMode="auto">
            <a:xfrm>
              <a:off x="0" y="0"/>
              <a:ext cx="521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(1)</a:t>
              </a:r>
              <a:r>
                <a:rPr lang="zh-CN" altLang="en-US" sz="2800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字母与字母</a:t>
              </a:r>
              <a:r>
                <a:rPr lang="zh-CN" altLang="en-US" sz="28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相乘时应写成        的形式</a:t>
              </a:r>
              <a:r>
                <a:rPr lang="en-US" altLang="zh-CN" sz="28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;</a:t>
              </a:r>
            </a:p>
          </p:txBody>
        </p:sp>
        <p:sp>
          <p:nvSpPr>
            <p:cNvPr id="8204" name="Text Box 12"/>
            <p:cNvSpPr txBox="1">
              <a:spLocks noChangeArrowheads="1"/>
            </p:cNvSpPr>
            <p:nvPr/>
          </p:nvSpPr>
          <p:spPr bwMode="auto">
            <a:xfrm>
              <a:off x="0" y="375"/>
              <a:ext cx="5035" cy="8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zh-CN" sz="28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(2)</a:t>
              </a:r>
              <a:r>
                <a:rPr lang="zh-CN" altLang="en-US" sz="2800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数字与字母</a:t>
              </a:r>
              <a:r>
                <a:rPr lang="zh-CN" altLang="en-US" sz="28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相乘时    因数</a:t>
              </a:r>
              <a:r>
                <a:rPr lang="zh-CN" altLang="en-US" sz="28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写</a:t>
              </a:r>
              <a:r>
                <a:rPr lang="zh-CN" altLang="en-US" sz="28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在</a:t>
              </a:r>
              <a:r>
                <a:rPr lang="zh-CN" altLang="en-US" sz="28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前面</a:t>
              </a:r>
              <a:r>
                <a:rPr lang="zh-CN" altLang="en-US" sz="28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，     并写成         的形式</a:t>
              </a:r>
              <a:r>
                <a:rPr lang="en-US" altLang="zh-CN" sz="2800" b="1" dirty="0">
                  <a:solidFill>
                    <a:srgbClr val="FF0066"/>
                  </a:solidFill>
                  <a:latin typeface="宋体" panose="02010600030101010101" pitchFamily="2" charset="-122"/>
                </a:rPr>
                <a:t>;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 dirty="0">
                <a:solidFill>
                  <a:srgbClr val="FF0066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8205" name="Text Box 13"/>
            <p:cNvSpPr txBox="1">
              <a:spLocks noChangeArrowheads="1"/>
            </p:cNvSpPr>
            <p:nvPr/>
          </p:nvSpPr>
          <p:spPr bwMode="auto">
            <a:xfrm>
              <a:off x="0" y="903"/>
              <a:ext cx="471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(3)</a:t>
              </a:r>
              <a:r>
                <a:rPr lang="zh-CN" altLang="en-US" sz="28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表示两者相除时应把</a:t>
              </a:r>
              <a:r>
                <a:rPr lang="zh-CN" altLang="en-US" sz="2800" b="1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除号写成</a:t>
              </a:r>
              <a:endPara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8206" name="Text Box 14"/>
            <p:cNvSpPr txBox="1">
              <a:spLocks noChangeArrowheads="1"/>
            </p:cNvSpPr>
            <p:nvPr/>
          </p:nvSpPr>
          <p:spPr bwMode="auto">
            <a:xfrm>
              <a:off x="0" y="1248"/>
              <a:ext cx="5318" cy="9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zh-CN" sz="28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(4)</a:t>
              </a:r>
              <a:r>
                <a:rPr lang="zh-CN" altLang="en-US" sz="28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带单位的题目，列出的式子如果是加减关系，要用括号括起来，比如</a:t>
              </a:r>
              <a:r>
                <a:rPr lang="zh-CN" alt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anose="020B0604030504040204" pitchFamily="34" charset="0"/>
                </a:rPr>
                <a:t>（</a:t>
              </a:r>
              <a:r>
                <a:rPr lang="en-US" altLang="zh-CN" sz="28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2a+3b</a:t>
              </a:r>
              <a:r>
                <a:rPr lang="en-US" altLang="zh-CN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宋体" panose="02010600030101010101" pitchFamily="2" charset="-122"/>
                </a:rPr>
                <a:t>)</a:t>
              </a:r>
              <a:r>
                <a:rPr lang="zh-CN" altLang="en-US" sz="28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元。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0" y="2955925"/>
            <a:ext cx="5410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FF6600"/>
                </a:solidFill>
              </a:rPr>
              <a:t>注意：</a:t>
            </a:r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4483100" y="3443288"/>
            <a:ext cx="16129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FF6600"/>
                </a:solidFill>
              </a:rPr>
              <a:t>省略乘号</a:t>
            </a:r>
          </a:p>
        </p:txBody>
      </p:sp>
      <p:sp>
        <p:nvSpPr>
          <p:cNvPr id="8209" name="Line 17"/>
          <p:cNvSpPr>
            <a:spLocks noChangeShapeType="1"/>
          </p:cNvSpPr>
          <p:nvPr/>
        </p:nvSpPr>
        <p:spPr bwMode="auto">
          <a:xfrm>
            <a:off x="4648200" y="39624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3429000" y="3962400"/>
            <a:ext cx="8985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FF6600"/>
                </a:solidFill>
              </a:rPr>
              <a:t>数字</a:t>
            </a:r>
          </a:p>
        </p:txBody>
      </p:sp>
      <p:sp>
        <p:nvSpPr>
          <p:cNvPr id="8211" name="Line 19"/>
          <p:cNvSpPr>
            <a:spLocks noChangeShapeType="1"/>
          </p:cNvSpPr>
          <p:nvPr/>
        </p:nvSpPr>
        <p:spPr bwMode="auto">
          <a:xfrm>
            <a:off x="3505200" y="4419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212" name="Line 20"/>
          <p:cNvSpPr>
            <a:spLocks noChangeShapeType="1"/>
          </p:cNvSpPr>
          <p:nvPr/>
        </p:nvSpPr>
        <p:spPr bwMode="auto">
          <a:xfrm>
            <a:off x="1066800" y="48768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1130300" y="4419600"/>
            <a:ext cx="16129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FF6600"/>
                </a:solidFill>
              </a:rPr>
              <a:t>省略乘号</a:t>
            </a:r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5257800" y="4814888"/>
            <a:ext cx="13747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FF6600"/>
                </a:solidFill>
              </a:rPr>
              <a:t>分数线</a:t>
            </a:r>
            <a:r>
              <a:rPr lang="en-US" altLang="zh-CN" sz="2800" b="1">
                <a:solidFill>
                  <a:srgbClr val="FF6600"/>
                </a:solidFill>
              </a:rPr>
              <a:t>;</a:t>
            </a:r>
          </a:p>
        </p:txBody>
      </p:sp>
      <p:sp>
        <p:nvSpPr>
          <p:cNvPr id="8215" name="Line 23"/>
          <p:cNvSpPr>
            <a:spLocks noChangeShapeType="1"/>
          </p:cNvSpPr>
          <p:nvPr/>
        </p:nvSpPr>
        <p:spPr bwMode="auto">
          <a:xfrm>
            <a:off x="5334000" y="53340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8" grpId="0" autoUpdateAnimBg="0"/>
      <p:bldP spid="8210" grpId="0" autoUpdateAnimBg="0"/>
      <p:bldP spid="8213" grpId="0" autoUpdateAnimBg="0"/>
      <p:bldP spid="821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C18D1-2348-476B-B665-39E8D117F700}" type="datetime1">
              <a:rPr lang="zh-CN" altLang="en-US">
                <a:solidFill>
                  <a:srgbClr val="000000"/>
                </a:solidFill>
              </a:rPr>
              <a:t>2023-01-16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8724C-BE4C-4E13-9C2B-8D12A66D8D0E}" type="slidenum">
              <a:rPr lang="zh-CN" altLang="en-US">
                <a:solidFill>
                  <a:srgbClr val="000000"/>
                </a:solidFill>
              </a:rPr>
              <a:t>4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218" name="WordArt 2"/>
          <p:cNvSpPr>
            <a:spLocks noChangeArrowheads="1" noChangeShapeType="1"/>
          </p:cNvSpPr>
          <p:nvPr/>
        </p:nvSpPr>
        <p:spPr bwMode="auto">
          <a:xfrm>
            <a:off x="1676400" y="304800"/>
            <a:ext cx="2819400" cy="6381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400" b="1">
                <a:ln w="9525">
                  <a:solidFill>
                    <a:srgbClr val="0000FF"/>
                  </a:solidFill>
                  <a:round/>
                </a:ln>
                <a:solidFill>
                  <a:srgbClr val="FF00FF"/>
                </a:solidFill>
                <a:latin typeface="华文行楷" panose="02010800040101010101" charset="-122"/>
                <a:ea typeface="华文行楷" panose="02010800040101010101" charset="-122"/>
              </a:rPr>
              <a:t>知识点回顾：</a:t>
            </a:r>
          </a:p>
        </p:txBody>
      </p:sp>
      <p:grpSp>
        <p:nvGrpSpPr>
          <p:cNvPr id="9219" name="Group 3"/>
          <p:cNvGrpSpPr/>
          <p:nvPr/>
        </p:nvGrpSpPr>
        <p:grpSpPr bwMode="auto">
          <a:xfrm>
            <a:off x="3567113" y="2895600"/>
            <a:ext cx="2605087" cy="1371600"/>
            <a:chOff x="0" y="0"/>
            <a:chExt cx="1641" cy="864"/>
          </a:xfrm>
        </p:grpSpPr>
        <p:sp>
          <p:nvSpPr>
            <p:cNvPr id="9220" name="Text Box 4"/>
            <p:cNvSpPr txBox="1">
              <a:spLocks noChangeArrowheads="1"/>
            </p:cNvSpPr>
            <p:nvPr/>
          </p:nvSpPr>
          <p:spPr bwMode="auto">
            <a:xfrm>
              <a:off x="960" y="0"/>
              <a:ext cx="68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 b="1">
                  <a:solidFill>
                    <a:srgbClr val="FF3300"/>
                  </a:solidFill>
                </a:rPr>
                <a:t>2n</a:t>
              </a:r>
            </a:p>
          </p:txBody>
        </p:sp>
        <p:sp>
          <p:nvSpPr>
            <p:cNvPr id="9221" name="Text Box 5"/>
            <p:cNvSpPr txBox="1">
              <a:spLocks noChangeArrowheads="1"/>
            </p:cNvSpPr>
            <p:nvPr/>
          </p:nvSpPr>
          <p:spPr bwMode="auto">
            <a:xfrm>
              <a:off x="0" y="460"/>
              <a:ext cx="68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 b="1">
                  <a:solidFill>
                    <a:srgbClr val="FF3300"/>
                  </a:solidFill>
                </a:rPr>
                <a:t>5</a:t>
              </a:r>
            </a:p>
          </p:txBody>
        </p:sp>
      </p:grpSp>
      <p:grpSp>
        <p:nvGrpSpPr>
          <p:cNvPr id="9222" name="Group 6"/>
          <p:cNvGrpSpPr/>
          <p:nvPr/>
        </p:nvGrpSpPr>
        <p:grpSpPr bwMode="auto">
          <a:xfrm>
            <a:off x="76200" y="838200"/>
            <a:ext cx="8610600" cy="4095750"/>
            <a:chOff x="0" y="0"/>
            <a:chExt cx="5424" cy="2580"/>
          </a:xfrm>
        </p:grpSpPr>
        <p:sp>
          <p:nvSpPr>
            <p:cNvPr id="9223" name="Text Box 7"/>
            <p:cNvSpPr txBox="1">
              <a:spLocks noChangeArrowheads="1"/>
            </p:cNvSpPr>
            <p:nvPr/>
          </p:nvSpPr>
          <p:spPr bwMode="auto">
            <a:xfrm>
              <a:off x="0" y="0"/>
              <a:ext cx="5424" cy="25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200" b="1" dirty="0">
                  <a:solidFill>
                    <a:srgbClr val="FF6600"/>
                  </a:solidFill>
                </a:rPr>
                <a:t>小试身手：</a:t>
              </a:r>
            </a:p>
            <a:p>
              <a:pPr fontAlgn="base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200" b="1" dirty="0">
                  <a:solidFill>
                    <a:srgbClr val="000000"/>
                  </a:solidFill>
                </a:rPr>
                <a:t>       一辆汽车有个座位，空车出发．第一站上</a:t>
              </a:r>
              <a:r>
                <a:rPr lang="en-US" altLang="zh-CN" sz="3200" b="1" dirty="0">
                  <a:solidFill>
                    <a:srgbClr val="000000"/>
                  </a:solidFill>
                </a:rPr>
                <a:t>2</a:t>
              </a:r>
              <a:r>
                <a:rPr lang="zh-CN" altLang="en-US" sz="3200" b="1" dirty="0">
                  <a:solidFill>
                    <a:srgbClr val="000000"/>
                  </a:solidFill>
                </a:rPr>
                <a:t>位乘客，第二站上</a:t>
              </a:r>
              <a:r>
                <a:rPr lang="en-US" altLang="zh-CN" sz="3200" b="1" dirty="0">
                  <a:solidFill>
                    <a:srgbClr val="000000"/>
                  </a:solidFill>
                </a:rPr>
                <a:t>4</a:t>
              </a:r>
              <a:r>
                <a:rPr lang="zh-CN" altLang="en-US" sz="3200" b="1" dirty="0">
                  <a:solidFill>
                    <a:srgbClr val="000000"/>
                  </a:solidFill>
                </a:rPr>
                <a:t>位乘客，第三站上</a:t>
              </a:r>
              <a:r>
                <a:rPr lang="en-US" altLang="zh-CN" sz="3200" b="1" dirty="0">
                  <a:solidFill>
                    <a:srgbClr val="000000"/>
                  </a:solidFill>
                </a:rPr>
                <a:t>6</a:t>
              </a:r>
              <a:r>
                <a:rPr lang="zh-CN" altLang="en-US" sz="3200" b="1" dirty="0">
                  <a:solidFill>
                    <a:srgbClr val="000000"/>
                  </a:solidFill>
                </a:rPr>
                <a:t>位乘客，若依此规律下去，第   站上</a:t>
              </a:r>
              <a:r>
                <a:rPr lang="en-US" altLang="zh-CN" sz="3200" b="1" dirty="0">
                  <a:solidFill>
                    <a:srgbClr val="000000"/>
                  </a:solidFill>
                </a:rPr>
                <a:t>______</a:t>
              </a:r>
              <a:r>
                <a:rPr lang="zh-CN" altLang="en-US" sz="3200" b="1" dirty="0">
                  <a:solidFill>
                    <a:srgbClr val="000000"/>
                  </a:solidFill>
                </a:rPr>
                <a:t>位乘客；如果中途没人下车，</a:t>
              </a:r>
              <a:r>
                <a:rPr lang="en-US" altLang="zh-CN" sz="3200" b="1" dirty="0">
                  <a:solidFill>
                    <a:srgbClr val="000000"/>
                  </a:solidFill>
                </a:rPr>
                <a:t>______</a:t>
              </a:r>
              <a:r>
                <a:rPr lang="zh-CN" altLang="en-US" sz="3200" b="1" dirty="0">
                  <a:solidFill>
                    <a:srgbClr val="000000"/>
                  </a:solidFill>
                </a:rPr>
                <a:t>站以后，车内坐满乘客．</a:t>
              </a:r>
            </a:p>
          </p:txBody>
        </p:sp>
        <p:graphicFrame>
          <p:nvGraphicFramePr>
            <p:cNvPr id="9224" name="Object 8"/>
            <p:cNvGraphicFramePr>
              <a:graphicFrameLocks noChangeAspect="1"/>
            </p:cNvGraphicFramePr>
            <p:nvPr/>
          </p:nvGraphicFramePr>
          <p:xfrm>
            <a:off x="2304" y="1415"/>
            <a:ext cx="262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1" r:id="rId4" imgW="127000" imgH="139700" progId="Equation.3">
                    <p:embed/>
                  </p:oleObj>
                </mc:Choice>
                <mc:Fallback>
                  <p:oleObj r:id="rId4" imgW="127000" imgH="139700" progId="Equation.3">
                    <p:embed/>
                    <p:pic>
                      <p:nvPicPr>
                        <p:cNvPr id="0" name="图片 10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4" y="1415"/>
                          <a:ext cx="262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2819400" y="2895600"/>
            <a:ext cx="213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FC302-5845-4C19-BD77-E45B8C4BB8C7}" type="datetime1">
              <a:rPr lang="zh-CN" altLang="en-US">
                <a:solidFill>
                  <a:srgbClr val="000000"/>
                </a:solidFill>
              </a:rPr>
              <a:t>2023-01-16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AA16-849C-4E34-8560-3FDF8354B076}" type="slidenum">
              <a:rPr lang="zh-CN" altLang="en-US">
                <a:solidFill>
                  <a:srgbClr val="000000"/>
                </a:solidFill>
              </a:rPr>
              <a:t>5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42" name="Oval 2"/>
          <p:cNvSpPr>
            <a:spLocks noChangeArrowheads="1"/>
          </p:cNvSpPr>
          <p:nvPr/>
        </p:nvSpPr>
        <p:spPr bwMode="auto">
          <a:xfrm>
            <a:off x="304800" y="1295400"/>
            <a:ext cx="1219200" cy="6858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74625" y="479425"/>
            <a:ext cx="8893175" cy="477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000000"/>
                </a:solidFill>
              </a:rPr>
              <a:t>1.</a:t>
            </a:r>
            <a:r>
              <a:rPr lang="zh-CN" altLang="en-US" sz="3200" b="1" dirty="0">
                <a:solidFill>
                  <a:srgbClr val="000000"/>
                </a:solidFill>
              </a:rPr>
              <a:t>举例说明什么是代数式，</a:t>
            </a:r>
            <a:r>
              <a:rPr lang="en-US" altLang="zh-CN" sz="3200" b="1" dirty="0">
                <a:solidFill>
                  <a:srgbClr val="000000"/>
                </a:solidFill>
              </a:rPr>
              <a:t>_________.      </a:t>
            </a:r>
          </a:p>
          <a:p>
            <a:pPr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000000"/>
                </a:solidFill>
              </a:rPr>
              <a:t>  </a:t>
            </a:r>
            <a:r>
              <a:rPr lang="zh-CN" altLang="en-US" sz="3200" b="1" dirty="0">
                <a:solidFill>
                  <a:srgbClr val="000000"/>
                </a:solidFill>
              </a:rPr>
              <a:t>注意：</a:t>
            </a:r>
            <a:r>
              <a:rPr lang="zh-CN" altLang="en-US" sz="3200" b="1" u="sng" dirty="0">
                <a:solidFill>
                  <a:srgbClr val="FF6600"/>
                </a:solidFill>
              </a:rPr>
              <a:t>单独一个数或字母也是代数式</a:t>
            </a:r>
            <a:r>
              <a:rPr lang="en-US" altLang="zh-CN" sz="3200" b="1" u="sng" dirty="0">
                <a:solidFill>
                  <a:srgbClr val="FF6600"/>
                </a:solidFill>
              </a:rPr>
              <a:t>.</a:t>
            </a:r>
          </a:p>
          <a:p>
            <a:pPr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000000"/>
                </a:solidFill>
              </a:rPr>
              <a:t>2.</a:t>
            </a:r>
            <a:r>
              <a:rPr lang="zh-CN" altLang="en-US" sz="3200" b="1" dirty="0">
                <a:solidFill>
                  <a:srgbClr val="000000"/>
                </a:solidFill>
              </a:rPr>
              <a:t>列代数式的关键是弄清运算顺序，正确理解数量关系．</a:t>
            </a:r>
          </a:p>
          <a:p>
            <a:pPr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000000"/>
                </a:solidFill>
              </a:rPr>
              <a:t>3.</a:t>
            </a:r>
            <a:r>
              <a:rPr lang="zh-CN" altLang="en-US" sz="3200" b="1" dirty="0">
                <a:solidFill>
                  <a:srgbClr val="000000"/>
                </a:solidFill>
              </a:rPr>
              <a:t>用</a:t>
            </a:r>
            <a:r>
              <a:rPr lang="en-US" altLang="zh-CN" sz="3200" b="1" dirty="0">
                <a:solidFill>
                  <a:srgbClr val="000000"/>
                </a:solidFill>
              </a:rPr>
              <a:t>________</a:t>
            </a:r>
            <a:r>
              <a:rPr lang="zh-CN" altLang="en-US" sz="3200" b="1" dirty="0">
                <a:solidFill>
                  <a:srgbClr val="000000"/>
                </a:solidFill>
              </a:rPr>
              <a:t>代替代数式里的字母，按照                          </a:t>
            </a:r>
            <a:r>
              <a:rPr lang="en-US" altLang="zh-CN" sz="3200" b="1" dirty="0" err="1">
                <a:solidFill>
                  <a:srgbClr val="FFFFFF"/>
                </a:solidFill>
              </a:rPr>
              <a:t>ssssssssssssssssssssss</a:t>
            </a:r>
            <a:r>
              <a:rPr lang="zh-CN" altLang="en-US" sz="3200" b="1" dirty="0">
                <a:solidFill>
                  <a:srgbClr val="000000"/>
                </a:solidFill>
              </a:rPr>
              <a:t>运算，计算</a:t>
            </a:r>
          </a:p>
          <a:p>
            <a:pPr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000000"/>
                </a:solidFill>
              </a:rPr>
              <a:t>出的结果，叫做代数式的值</a:t>
            </a:r>
            <a:r>
              <a:rPr lang="en-US" altLang="zh-CN" sz="3200" b="1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10245" name="Picture 5" descr="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4025" y="4518025"/>
            <a:ext cx="2339975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04800" y="3840163"/>
            <a:ext cx="4572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FF3300"/>
                </a:solidFill>
              </a:rPr>
              <a:t>代数式规定的运算顺序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1433513" y="3124200"/>
            <a:ext cx="10810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>
                <a:solidFill>
                  <a:srgbClr val="FF3300"/>
                </a:solidFill>
              </a:rPr>
              <a:t>数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152400" y="5562600"/>
            <a:ext cx="66214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(1)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当数字因数是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带分数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时应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化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成      </a:t>
            </a:r>
            <a:r>
              <a:rPr lang="en-US" altLang="zh-CN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;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152400" y="6248400"/>
            <a:ext cx="69834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(2)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当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系数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是</a:t>
            </a:r>
            <a:r>
              <a:rPr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1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或</a:t>
            </a:r>
            <a:r>
              <a:rPr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-1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时的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应             </a:t>
            </a:r>
            <a:r>
              <a:rPr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;</a:t>
            </a: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304800" y="0"/>
            <a:ext cx="434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FF6600"/>
                </a:solidFill>
              </a:rPr>
              <a:t>知识点二：代数式</a:t>
            </a: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0" y="5029200"/>
            <a:ext cx="152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FF6600"/>
                </a:solidFill>
              </a:rPr>
              <a:t>注意：</a:t>
            </a:r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5486400" y="60960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5334000" y="5486400"/>
            <a:ext cx="26463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>
                <a:solidFill>
                  <a:srgbClr val="FF3300"/>
                </a:solidFill>
              </a:rPr>
              <a:t>假分数</a:t>
            </a:r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4495800" y="6216650"/>
            <a:ext cx="3448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>
                <a:solidFill>
                  <a:srgbClr val="FF3300"/>
                </a:solidFill>
              </a:rPr>
              <a:t>省略不 写</a:t>
            </a:r>
          </a:p>
        </p:txBody>
      </p:sp>
      <p:sp>
        <p:nvSpPr>
          <p:cNvPr id="10255" name="Line 15"/>
          <p:cNvSpPr>
            <a:spLocks noChangeShapeType="1"/>
          </p:cNvSpPr>
          <p:nvPr/>
        </p:nvSpPr>
        <p:spPr bwMode="auto">
          <a:xfrm>
            <a:off x="4267200" y="67818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256" name="Line 16"/>
          <p:cNvSpPr>
            <a:spLocks noChangeShapeType="1"/>
          </p:cNvSpPr>
          <p:nvPr/>
        </p:nvSpPr>
        <p:spPr bwMode="auto">
          <a:xfrm>
            <a:off x="0" y="4419600"/>
            <a:ext cx="5181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autoUpdateAnimBg="0"/>
      <p:bldP spid="10247" grpId="0" autoUpdateAnimBg="0"/>
      <p:bldP spid="10253" grpId="0" autoUpdateAnimBg="0"/>
      <p:bldP spid="1025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11550-AA9D-4F56-B761-DD65ADB2470A}" type="datetime1">
              <a:rPr lang="zh-CN" altLang="en-US">
                <a:solidFill>
                  <a:srgbClr val="000000"/>
                </a:solidFill>
              </a:rPr>
              <a:t>2023-01-16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3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6AE6F-E4AD-47D4-96FE-2CCACBEA6557}" type="slidenum">
              <a:rPr lang="zh-CN" altLang="en-US">
                <a:solidFill>
                  <a:srgbClr val="000000"/>
                </a:solidFill>
              </a:rPr>
              <a:t>6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304800"/>
            <a:ext cx="30241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>
                <a:solidFill>
                  <a:srgbClr val="FF0066"/>
                </a:solidFill>
                <a:latin typeface="华文新魏" panose="02010800040101010101" charset="-122"/>
                <a:ea typeface="华文新魏" panose="02010800040101010101" charset="-122"/>
              </a:rPr>
              <a:t>小试牛刀</a:t>
            </a:r>
            <a:r>
              <a:rPr lang="en-US" altLang="zh-CN" sz="4000" b="1">
                <a:solidFill>
                  <a:srgbClr val="FF0066"/>
                </a:solidFill>
                <a:latin typeface="华文新魏" panose="02010800040101010101" charset="-122"/>
                <a:ea typeface="华文新魏" panose="02010800040101010101" charset="-122"/>
              </a:rPr>
              <a:t>:</a:t>
            </a:r>
          </a:p>
        </p:txBody>
      </p:sp>
      <p:pic>
        <p:nvPicPr>
          <p:cNvPr id="11267" name="Picture 3" descr="0c058c43a614a7029213c65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764463" y="4481513"/>
            <a:ext cx="1379537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268" name="Object 4" descr="21世纪教育网 -- 中国最大型、最专业的中小学教育资源门户网站"/>
          <p:cNvGraphicFramePr>
            <a:graphicFrameLocks noChangeAspect="1"/>
          </p:cNvGraphicFramePr>
          <p:nvPr/>
        </p:nvGraphicFramePr>
        <p:xfrm>
          <a:off x="3657600" y="1143000"/>
          <a:ext cx="366713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r:id="rId4" imgW="127000" imgH="139700" progId="Equation.DSMT4">
                  <p:embed/>
                </p:oleObj>
              </mc:Choice>
              <mc:Fallback>
                <p:oleObj r:id="rId4" imgW="127000" imgH="139700" progId="Equation.DSMT4">
                  <p:embed/>
                  <p:pic>
                    <p:nvPicPr>
                      <p:cNvPr id="0" name="图片 20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143000"/>
                        <a:ext cx="366713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28600" y="990600"/>
            <a:ext cx="82788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zh-CN" altLang="en-US" sz="3200" b="1" dirty="0">
                <a:solidFill>
                  <a:srgbClr val="000000"/>
                </a:solidFill>
                <a:cs typeface="Courier New" panose="02070309020205020404" pitchFamily="49" charset="0"/>
              </a:rPr>
              <a:t>三个连续偶数中，是最小的一个，则这三个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000000"/>
                </a:solidFill>
                <a:cs typeface="Courier New" panose="02070309020205020404" pitchFamily="49" charset="0"/>
              </a:rPr>
              <a:t>连续偶数的和为</a:t>
            </a:r>
            <a:r>
              <a:rPr lang="en-US" altLang="zh-CN" sz="3200" b="1" dirty="0">
                <a:solidFill>
                  <a:srgbClr val="000000"/>
                </a:solidFill>
                <a:cs typeface="Courier New" panose="02070309020205020404" pitchFamily="49" charset="0"/>
              </a:rPr>
              <a:t>______</a:t>
            </a:r>
            <a:r>
              <a:rPr lang="zh-CN" altLang="en-US" sz="3200" b="1" dirty="0">
                <a:solidFill>
                  <a:srgbClr val="000000"/>
                </a:solidFill>
                <a:cs typeface="Courier New" panose="02070309020205020404" pitchFamily="49" charset="0"/>
              </a:rPr>
              <a:t>．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2514600" y="2133600"/>
            <a:ext cx="67071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000000"/>
                </a:solidFill>
                <a:cs typeface="Courier New" panose="02070309020205020404" pitchFamily="49" charset="0"/>
              </a:rPr>
              <a:t>的和</a:t>
            </a:r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  <a:cs typeface="Courier New" panose="02070309020205020404" pitchFamily="49" charset="0"/>
              </a:rPr>
              <a:t>”</a:t>
            </a:r>
            <a:r>
              <a:rPr lang="zh-CN" altLang="en-US" sz="3200" b="1">
                <a:solidFill>
                  <a:srgbClr val="000000"/>
                </a:solidFill>
                <a:cs typeface="Courier New" panose="02070309020205020404" pitchFamily="49" charset="0"/>
              </a:rPr>
              <a:t>用代数式可以表示为</a:t>
            </a:r>
            <a:r>
              <a:rPr lang="en-US" altLang="zh-CN" sz="3200" b="1">
                <a:solidFill>
                  <a:srgbClr val="000000"/>
                </a:solidFill>
                <a:cs typeface="Courier New" panose="02070309020205020404" pitchFamily="49" charset="0"/>
              </a:rPr>
              <a:t>: </a:t>
            </a:r>
            <a:r>
              <a:rPr lang="zh-CN" altLang="en-US" sz="3200" b="1">
                <a:solidFill>
                  <a:srgbClr val="000000"/>
                </a:solidFill>
                <a:cs typeface="Courier New" panose="02070309020205020404" pitchFamily="49" charset="0"/>
              </a:rPr>
              <a:t>（    ） 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304800" y="2179638"/>
            <a:ext cx="635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00"/>
                </a:solidFill>
                <a:cs typeface="Courier New" panose="02070309020205020404" pitchFamily="49" charset="0"/>
              </a:rPr>
              <a:t>2. </a:t>
            </a:r>
          </a:p>
        </p:txBody>
      </p:sp>
      <p:graphicFrame>
        <p:nvGraphicFramePr>
          <p:cNvPr id="11272" name="Object 8" descr="21世纪教育网 -- 中国最大型、最专业的中小学教育资源门户网站"/>
          <p:cNvGraphicFramePr>
            <a:graphicFrameLocks noChangeAspect="1"/>
          </p:cNvGraphicFramePr>
          <p:nvPr/>
        </p:nvGraphicFramePr>
        <p:xfrm>
          <a:off x="685800" y="2141538"/>
          <a:ext cx="587375" cy="67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r:id="rId6" imgW="127000" imgH="139700" progId="Equation.DSMT4">
                  <p:embed/>
                </p:oleObj>
              </mc:Choice>
              <mc:Fallback>
                <p:oleObj r:id="rId6" imgW="127000" imgH="139700" progId="Equation.DSMT4">
                  <p:embed/>
                  <p:pic>
                    <p:nvPicPr>
                      <p:cNvPr id="0" name="图片 20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141538"/>
                        <a:ext cx="587375" cy="677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3" name="Object 9" descr="21世纪教育网 -- 中国最大型、最专业的中小学教育资源门户网站"/>
          <p:cNvGraphicFramePr>
            <a:graphicFrameLocks noChangeAspect="1"/>
          </p:cNvGraphicFramePr>
          <p:nvPr/>
        </p:nvGraphicFramePr>
        <p:xfrm>
          <a:off x="2133600" y="2133600"/>
          <a:ext cx="60483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r:id="rId8" imgW="139700" imgH="165100" progId="Equation.DSMT4">
                  <p:embed/>
                </p:oleObj>
              </mc:Choice>
              <mc:Fallback>
                <p:oleObj r:id="rId8" imgW="139700" imgH="165100" progId="Equation.DSMT4">
                  <p:embed/>
                  <p:pic>
                    <p:nvPicPr>
                      <p:cNvPr id="0" name="图片 20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133600"/>
                        <a:ext cx="604838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1084263" y="2133600"/>
            <a:ext cx="5921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000000"/>
                </a:solidFill>
                <a:cs typeface="Courier New" panose="02070309020205020404" pitchFamily="49" charset="0"/>
              </a:rPr>
              <a:t>的</a:t>
            </a:r>
          </a:p>
        </p:txBody>
      </p:sp>
      <p:graphicFrame>
        <p:nvGraphicFramePr>
          <p:cNvPr id="11275" name="Object 11" descr="21世纪教育网 -- 中国最大型、最专业的中小学教育资源门户网站"/>
          <p:cNvGraphicFramePr>
            <a:graphicFrameLocks noChangeAspect="1"/>
          </p:cNvGraphicFramePr>
          <p:nvPr/>
        </p:nvGraphicFramePr>
        <p:xfrm>
          <a:off x="1600200" y="1978025"/>
          <a:ext cx="363538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r:id="rId10" imgW="571500" imgH="393700" progId="Equation.DSMT4">
                  <p:embed/>
                </p:oleObj>
              </mc:Choice>
              <mc:Fallback>
                <p:oleObj r:id="rId10" imgW="571500" imgH="393700" progId="Equation.DSMT4">
                  <p:embed/>
                  <p:pic>
                    <p:nvPicPr>
                      <p:cNvPr id="0" name="图片 20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74333"/>
                      <a:stretch>
                        <a:fillRect/>
                      </a:stretch>
                    </p:blipFill>
                    <p:spPr bwMode="auto">
                      <a:xfrm>
                        <a:off x="1600200" y="1978025"/>
                        <a:ext cx="363538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1828800" y="2087563"/>
            <a:ext cx="5921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000000"/>
                </a:solidFill>
                <a:cs typeface="Courier New" panose="02070309020205020404" pitchFamily="49" charset="0"/>
              </a:rPr>
              <a:t>与</a:t>
            </a: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339725" y="2941638"/>
            <a:ext cx="68818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00"/>
                </a:solidFill>
                <a:cs typeface="Courier New" panose="02070309020205020404" pitchFamily="49" charset="0"/>
              </a:rPr>
              <a:t>A.              B.              C.               D.  </a:t>
            </a:r>
          </a:p>
        </p:txBody>
      </p:sp>
      <p:graphicFrame>
        <p:nvGraphicFramePr>
          <p:cNvPr id="11278" name="Object 14" descr="21世纪教育网 -- 中国最大型、最专业的中小学教育资源门户网站"/>
          <p:cNvGraphicFramePr>
            <a:graphicFrameLocks noChangeAspect="1"/>
          </p:cNvGraphicFramePr>
          <p:nvPr/>
        </p:nvGraphicFramePr>
        <p:xfrm>
          <a:off x="990600" y="2743200"/>
          <a:ext cx="446088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r:id="rId12" imgW="152400" imgH="394335" progId="Equation.DSMT4">
                  <p:embed/>
                </p:oleObj>
              </mc:Choice>
              <mc:Fallback>
                <p:oleObj r:id="rId12" imgW="152400" imgH="394335" progId="Equation.DSMT4">
                  <p:embed/>
                  <p:pic>
                    <p:nvPicPr>
                      <p:cNvPr id="0" name="图片 20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743200"/>
                        <a:ext cx="446088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1219200" y="3000375"/>
            <a:ext cx="1428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000000"/>
                </a:solidFill>
              </a:rPr>
              <a:t>(x+y)</a:t>
            </a:r>
          </a:p>
        </p:txBody>
      </p:sp>
      <p:graphicFrame>
        <p:nvGraphicFramePr>
          <p:cNvPr id="11280" name="Object 16" descr="21世纪教育网 -- 中国最大型、最专业的中小学教育资源门户网站"/>
          <p:cNvGraphicFramePr>
            <a:graphicFrameLocks noChangeAspect="1"/>
          </p:cNvGraphicFramePr>
          <p:nvPr/>
        </p:nvGraphicFramePr>
        <p:xfrm>
          <a:off x="3581400" y="2590800"/>
          <a:ext cx="446088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r:id="rId14" imgW="152400" imgH="394335" progId="Equation.DSMT4">
                  <p:embed/>
                </p:oleObj>
              </mc:Choice>
              <mc:Fallback>
                <p:oleObj r:id="rId14" imgW="152400" imgH="394335" progId="Equation.DSMT4">
                  <p:embed/>
                  <p:pic>
                    <p:nvPicPr>
                      <p:cNvPr id="0" name="图片 20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590800"/>
                        <a:ext cx="446088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1" name="Rectangle 17"/>
          <p:cNvSpPr>
            <a:spLocks noChangeArrowheads="1"/>
          </p:cNvSpPr>
          <p:nvPr/>
        </p:nvSpPr>
        <p:spPr bwMode="auto">
          <a:xfrm>
            <a:off x="3276600" y="2924175"/>
            <a:ext cx="11811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000000"/>
                </a:solidFill>
              </a:rPr>
              <a:t>      </a:t>
            </a:r>
            <a:r>
              <a:rPr lang="en-US" altLang="zh-CN" sz="2800" b="1">
                <a:solidFill>
                  <a:srgbClr val="000000"/>
                </a:solidFill>
              </a:rPr>
              <a:t>+y</a:t>
            </a:r>
          </a:p>
        </p:txBody>
      </p:sp>
      <p:graphicFrame>
        <p:nvGraphicFramePr>
          <p:cNvPr id="11282" name="Object 18" descr="21世纪教育网 -- 中国最大型、最专业的中小学教育资源门户网站"/>
          <p:cNvGraphicFramePr>
            <a:graphicFrameLocks noChangeAspect="1"/>
          </p:cNvGraphicFramePr>
          <p:nvPr/>
        </p:nvGraphicFramePr>
        <p:xfrm>
          <a:off x="5410200" y="2590800"/>
          <a:ext cx="446088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r:id="rId15" imgW="152400" imgH="394335" progId="Equation.DSMT4">
                  <p:embed/>
                </p:oleObj>
              </mc:Choice>
              <mc:Fallback>
                <p:oleObj r:id="rId15" imgW="152400" imgH="394335" progId="Equation.DSMT4">
                  <p:embed/>
                  <p:pic>
                    <p:nvPicPr>
                      <p:cNvPr id="0" name="图片 20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590800"/>
                        <a:ext cx="446088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3" name="Rectangle 19"/>
          <p:cNvSpPr>
            <a:spLocks noChangeArrowheads="1"/>
          </p:cNvSpPr>
          <p:nvPr/>
        </p:nvSpPr>
        <p:spPr bwMode="auto">
          <a:xfrm>
            <a:off x="4800600" y="2895600"/>
            <a:ext cx="1682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000000"/>
                </a:solidFill>
              </a:rPr>
              <a:t>x+     y</a:t>
            </a:r>
          </a:p>
        </p:txBody>
      </p:sp>
      <p:graphicFrame>
        <p:nvGraphicFramePr>
          <p:cNvPr id="11284" name="Object 20" descr="21世纪教育网 -- 中国最大型、最专业的中小学教育资源门户网站"/>
          <p:cNvGraphicFramePr>
            <a:graphicFrameLocks noChangeAspect="1"/>
          </p:cNvGraphicFramePr>
          <p:nvPr/>
        </p:nvGraphicFramePr>
        <p:xfrm>
          <a:off x="6934200" y="2590800"/>
          <a:ext cx="446088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r:id="rId16" imgW="152400" imgH="394335" progId="Equation.DSMT4">
                  <p:embed/>
                </p:oleObj>
              </mc:Choice>
              <mc:Fallback>
                <p:oleObj r:id="rId16" imgW="152400" imgH="394335" progId="Equation.DSMT4">
                  <p:embed/>
                  <p:pic>
                    <p:nvPicPr>
                      <p:cNvPr id="0" name="图片 20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2590800"/>
                        <a:ext cx="446088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5" name="Rectangle 21"/>
          <p:cNvSpPr>
            <a:spLocks noChangeArrowheads="1"/>
          </p:cNvSpPr>
          <p:nvPr/>
        </p:nvSpPr>
        <p:spPr bwMode="auto">
          <a:xfrm>
            <a:off x="7181850" y="2924175"/>
            <a:ext cx="11906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000000"/>
                </a:solidFill>
              </a:rPr>
              <a:t>x+y</a:t>
            </a:r>
          </a:p>
        </p:txBody>
      </p:sp>
      <p:sp>
        <p:nvSpPr>
          <p:cNvPr id="11286" name="Rectangle 22"/>
          <p:cNvSpPr>
            <a:spLocks noChangeArrowheads="1"/>
          </p:cNvSpPr>
          <p:nvPr/>
        </p:nvSpPr>
        <p:spPr bwMode="auto">
          <a:xfrm>
            <a:off x="3124200" y="2895600"/>
            <a:ext cx="6588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000000"/>
                </a:solidFill>
                <a:cs typeface="Courier New" panose="02070309020205020404" pitchFamily="49" charset="0"/>
              </a:rPr>
              <a:t>X</a:t>
            </a:r>
            <a:r>
              <a:rPr lang="en-US" altLang="zh-CN" sz="3200" b="1">
                <a:solidFill>
                  <a:srgbClr val="000000"/>
                </a:solidFill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11287" name="Rectangle 23"/>
          <p:cNvSpPr>
            <a:spLocks noChangeArrowheads="1"/>
          </p:cNvSpPr>
          <p:nvPr/>
        </p:nvSpPr>
        <p:spPr bwMode="auto">
          <a:xfrm>
            <a:off x="304800" y="3795713"/>
            <a:ext cx="8097838" cy="252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00"/>
                </a:solidFill>
                <a:cs typeface="Courier New" panose="02070309020205020404" pitchFamily="49" charset="0"/>
              </a:rPr>
              <a:t>3</a:t>
            </a:r>
            <a:r>
              <a:rPr lang="zh-CN" altLang="en-US" sz="3200" b="1">
                <a:solidFill>
                  <a:srgbClr val="000000"/>
                </a:solidFill>
                <a:cs typeface="Courier New" panose="02070309020205020404" pitchFamily="49" charset="0"/>
              </a:rPr>
              <a:t>．若代数式</a:t>
            </a:r>
            <a:r>
              <a:rPr lang="en-US" altLang="zh-CN" sz="3200" b="1">
                <a:solidFill>
                  <a:srgbClr val="000000"/>
                </a:solidFill>
                <a:cs typeface="Courier New" panose="02070309020205020404" pitchFamily="49" charset="0"/>
              </a:rPr>
              <a:t>2x</a:t>
            </a:r>
            <a:r>
              <a:rPr lang="en-US" altLang="zh-CN" sz="3200" b="1" baseline="30000">
                <a:solidFill>
                  <a:srgbClr val="000000"/>
                </a:solidFill>
                <a:cs typeface="Courier New" panose="02070309020205020404" pitchFamily="49" charset="0"/>
              </a:rPr>
              <a:t>2</a:t>
            </a:r>
            <a:r>
              <a:rPr lang="en-US" altLang="zh-CN" sz="3200" b="1">
                <a:solidFill>
                  <a:srgbClr val="000000"/>
                </a:solidFill>
                <a:cs typeface="Courier New" panose="02070309020205020404" pitchFamily="49" charset="0"/>
              </a:rPr>
              <a:t>+3x+7</a:t>
            </a:r>
            <a:r>
              <a:rPr lang="zh-CN" altLang="en-US" sz="3200" b="1">
                <a:solidFill>
                  <a:srgbClr val="000000"/>
                </a:solidFill>
                <a:cs typeface="Courier New" panose="02070309020205020404" pitchFamily="49" charset="0"/>
              </a:rPr>
              <a:t>的值是</a:t>
            </a:r>
            <a:r>
              <a:rPr lang="en-US" altLang="zh-CN" sz="3200" b="1">
                <a:solidFill>
                  <a:srgbClr val="000000"/>
                </a:solidFill>
                <a:cs typeface="Courier New" panose="02070309020205020404" pitchFamily="49" charset="0"/>
              </a:rPr>
              <a:t>8</a:t>
            </a:r>
            <a:r>
              <a:rPr lang="zh-CN" altLang="en-US" sz="3200" b="1">
                <a:solidFill>
                  <a:srgbClr val="000000"/>
                </a:solidFill>
                <a:cs typeface="Courier New" panose="02070309020205020404" pitchFamily="49" charset="0"/>
              </a:rPr>
              <a:t>，那么代数式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000000"/>
                </a:solidFill>
                <a:cs typeface="Courier New" panose="02070309020205020404" pitchFamily="49" charset="0"/>
              </a:rPr>
              <a:t>   </a:t>
            </a:r>
            <a:r>
              <a:rPr lang="en-US" altLang="zh-CN" sz="3200" b="1">
                <a:solidFill>
                  <a:srgbClr val="000000"/>
                </a:solidFill>
                <a:cs typeface="Courier New" panose="02070309020205020404" pitchFamily="49" charset="0"/>
              </a:rPr>
              <a:t>4x</a:t>
            </a:r>
            <a:r>
              <a:rPr lang="en-US" altLang="zh-CN" sz="3200" b="1" baseline="30000">
                <a:solidFill>
                  <a:srgbClr val="000000"/>
                </a:solidFill>
                <a:cs typeface="Courier New" panose="02070309020205020404" pitchFamily="49" charset="0"/>
              </a:rPr>
              <a:t>2</a:t>
            </a:r>
            <a:r>
              <a:rPr lang="en-US" altLang="zh-CN" sz="3200" b="1">
                <a:solidFill>
                  <a:srgbClr val="000000"/>
                </a:solidFill>
                <a:cs typeface="Courier New" panose="02070309020205020404" pitchFamily="49" charset="0"/>
              </a:rPr>
              <a:t>+6x+9</a:t>
            </a:r>
            <a:r>
              <a:rPr lang="zh-CN" altLang="en-US" sz="3200" b="1">
                <a:solidFill>
                  <a:srgbClr val="000000"/>
                </a:solidFill>
                <a:cs typeface="Courier New" panose="02070309020205020404" pitchFamily="49" charset="0"/>
              </a:rPr>
              <a:t>的值是（        ）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000000"/>
                </a:solidFill>
                <a:cs typeface="Courier New" panose="02070309020205020404" pitchFamily="49" charset="0"/>
              </a:rPr>
              <a:t>   </a:t>
            </a:r>
            <a:r>
              <a:rPr lang="en-US" altLang="zh-CN" sz="3200" b="1">
                <a:solidFill>
                  <a:srgbClr val="000000"/>
                </a:solidFill>
                <a:cs typeface="Courier New" panose="02070309020205020404" pitchFamily="49" charset="0"/>
              </a:rPr>
              <a:t>A. 2        B. 17          C. 11      D. 7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00"/>
                </a:solidFill>
                <a:cs typeface="Courier New" panose="02070309020205020404" pitchFamily="49" charset="0"/>
              </a:rPr>
              <a:t>4.</a:t>
            </a:r>
            <a:r>
              <a:rPr lang="zh-CN" altLang="en-US" sz="3200" b="1">
                <a:solidFill>
                  <a:srgbClr val="000000"/>
                </a:solidFill>
                <a:cs typeface="Courier New" panose="02070309020205020404" pitchFamily="49" charset="0"/>
              </a:rPr>
              <a:t>某产品的价格是 </a:t>
            </a:r>
            <a:r>
              <a:rPr lang="en-US" altLang="zh-CN" sz="3200" b="1">
                <a:solidFill>
                  <a:srgbClr val="000000"/>
                </a:solidFill>
                <a:cs typeface="Courier New" panose="02070309020205020404" pitchFamily="49" charset="0"/>
              </a:rPr>
              <a:t>p </a:t>
            </a:r>
            <a:r>
              <a:rPr lang="zh-CN" altLang="en-US" sz="3200" b="1">
                <a:solidFill>
                  <a:srgbClr val="000000"/>
                </a:solidFill>
                <a:cs typeface="Courier New" panose="02070309020205020404" pitchFamily="49" charset="0"/>
              </a:rPr>
              <a:t>元，其中成本比其价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000000"/>
                </a:solidFill>
                <a:cs typeface="Courier New" panose="02070309020205020404" pitchFamily="49" charset="0"/>
              </a:rPr>
              <a:t>格少</a:t>
            </a:r>
            <a:r>
              <a:rPr lang="en-US" altLang="zh-CN" sz="3200" b="1">
                <a:solidFill>
                  <a:srgbClr val="000000"/>
                </a:solidFill>
                <a:cs typeface="Courier New" panose="02070309020205020404" pitchFamily="49" charset="0"/>
              </a:rPr>
              <a:t>10%</a:t>
            </a:r>
            <a:r>
              <a:rPr lang="zh-CN" altLang="en-US" sz="3200" b="1">
                <a:solidFill>
                  <a:srgbClr val="000000"/>
                </a:solidFill>
                <a:cs typeface="Courier New" panose="02070309020205020404" pitchFamily="49" charset="0"/>
              </a:rPr>
              <a:t>，则此产品的成本是           。</a:t>
            </a:r>
          </a:p>
        </p:txBody>
      </p:sp>
      <p:sp>
        <p:nvSpPr>
          <p:cNvPr id="11288" name="Line 24"/>
          <p:cNvSpPr>
            <a:spLocks noChangeShapeType="1"/>
          </p:cNvSpPr>
          <p:nvPr/>
        </p:nvSpPr>
        <p:spPr bwMode="auto">
          <a:xfrm>
            <a:off x="5562600" y="62484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grpSp>
        <p:nvGrpSpPr>
          <p:cNvPr id="11289" name="Group 25"/>
          <p:cNvGrpSpPr/>
          <p:nvPr/>
        </p:nvGrpSpPr>
        <p:grpSpPr bwMode="auto">
          <a:xfrm>
            <a:off x="3276600" y="1416050"/>
            <a:ext cx="1676400" cy="641350"/>
            <a:chOff x="0" y="0"/>
            <a:chExt cx="1056" cy="404"/>
          </a:xfrm>
        </p:grpSpPr>
        <p:sp>
          <p:nvSpPr>
            <p:cNvPr id="11290" name="Text Box 26"/>
            <p:cNvSpPr txBox="1">
              <a:spLocks noChangeArrowheads="1"/>
            </p:cNvSpPr>
            <p:nvPr/>
          </p:nvSpPr>
          <p:spPr bwMode="auto">
            <a:xfrm>
              <a:off x="0" y="0"/>
              <a:ext cx="105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 b="1">
                  <a:solidFill>
                    <a:srgbClr val="000000"/>
                  </a:solidFill>
                </a:rPr>
                <a:t>3  +6</a:t>
              </a:r>
            </a:p>
          </p:txBody>
        </p:sp>
        <p:graphicFrame>
          <p:nvGraphicFramePr>
            <p:cNvPr id="11291" name="Object 27" descr="21世纪教育网 -- 中国最大型、最专业的中小学教育资源门户网站"/>
            <p:cNvGraphicFramePr>
              <a:graphicFrameLocks noChangeAspect="1"/>
            </p:cNvGraphicFramePr>
            <p:nvPr/>
          </p:nvGraphicFramePr>
          <p:xfrm>
            <a:off x="151" y="20"/>
            <a:ext cx="329" cy="3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7" r:id="rId17" imgW="127000" imgH="139700" progId="Equation.DSMT4">
                    <p:embed/>
                  </p:oleObj>
                </mc:Choice>
                <mc:Fallback>
                  <p:oleObj r:id="rId17" imgW="127000" imgH="139700" progId="Equation.DSMT4">
                    <p:embed/>
                    <p:pic>
                      <p:nvPicPr>
                        <p:cNvPr id="0" name="图片 205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1" y="20"/>
                          <a:ext cx="329" cy="37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292" name="Text Box 28"/>
          <p:cNvSpPr txBox="1">
            <a:spLocks noChangeArrowheads="1"/>
          </p:cNvSpPr>
          <p:nvPr/>
        </p:nvSpPr>
        <p:spPr bwMode="auto">
          <a:xfrm>
            <a:off x="8139113" y="2101850"/>
            <a:ext cx="10810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rgbClr val="FF3300"/>
                </a:solidFill>
              </a:rPr>
              <a:t>D</a:t>
            </a:r>
          </a:p>
        </p:txBody>
      </p:sp>
      <p:sp>
        <p:nvSpPr>
          <p:cNvPr id="11293" name="Text Box 29"/>
          <p:cNvSpPr txBox="1">
            <a:spLocks noChangeArrowheads="1"/>
          </p:cNvSpPr>
          <p:nvPr/>
        </p:nvSpPr>
        <p:spPr bwMode="auto">
          <a:xfrm>
            <a:off x="4329113" y="4267200"/>
            <a:ext cx="10810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11294" name="Rectangle 30"/>
          <p:cNvSpPr>
            <a:spLocks noChangeArrowheads="1"/>
          </p:cNvSpPr>
          <p:nvPr/>
        </p:nvSpPr>
        <p:spPr bwMode="auto">
          <a:xfrm>
            <a:off x="5791200" y="5638800"/>
            <a:ext cx="984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0.9</a:t>
            </a:r>
            <a:r>
              <a:rPr lang="en-US" altLang="zh-CN" sz="3600" b="1" i="1">
                <a:solidFill>
                  <a:srgbClr val="FF0000"/>
                </a:solidFill>
                <a:latin typeface="Times New Roman" panose="02020603050405020304" pitchFamily="18" charset="0"/>
              </a:rPr>
              <a:t>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92" grpId="0" autoUpdateAnimBg="0"/>
      <p:bldP spid="11293" grpId="0" autoUpdateAnimBg="0"/>
      <p:bldP spid="1129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51EE1-A0D8-40EC-A227-95BD90876CF9}" type="datetime1">
              <a:rPr lang="zh-CN" altLang="en-US">
                <a:solidFill>
                  <a:srgbClr val="000000"/>
                </a:solidFill>
              </a:rPr>
              <a:t>2023-01-16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1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D4598-CE3A-439B-9C50-94581FE3F0EE}" type="slidenum">
              <a:rPr lang="zh-CN" altLang="en-US">
                <a:solidFill>
                  <a:srgbClr val="000000"/>
                </a:solidFill>
              </a:rPr>
              <a:t>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727075" y="1296988"/>
            <a:ext cx="8531225" cy="350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endParaRPr lang="zh-CN" altLang="en-US" sz="3200" b="1" dirty="0">
              <a:solidFill>
                <a:srgbClr val="000000"/>
              </a:solidFill>
              <a:cs typeface="Courier New" panose="02070309020205020404" pitchFamily="49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000000"/>
                </a:solidFill>
                <a:cs typeface="Courier New" panose="02070309020205020404" pitchFamily="49" charset="0"/>
              </a:rPr>
              <a:t>1.</a:t>
            </a:r>
            <a:r>
              <a:rPr lang="zh-CN" altLang="en-US" sz="3200" b="1" dirty="0">
                <a:solidFill>
                  <a:srgbClr val="000000"/>
                </a:solidFill>
                <a:cs typeface="Courier New" panose="02070309020205020404" pitchFamily="49" charset="0"/>
              </a:rPr>
              <a:t>在某一变化过程中，</a:t>
            </a:r>
            <a:r>
              <a:rPr lang="en-US" altLang="zh-CN" sz="3200" b="1" dirty="0">
                <a:solidFill>
                  <a:srgbClr val="000000"/>
                </a:solidFill>
                <a:cs typeface="Courier New" panose="02070309020205020404" pitchFamily="49" charset="0"/>
              </a:rPr>
              <a:t>_____</a:t>
            </a:r>
            <a:r>
              <a:rPr lang="zh-CN" altLang="en-US" sz="3200" b="1" dirty="0">
                <a:solidFill>
                  <a:srgbClr val="000000"/>
                </a:solidFill>
                <a:cs typeface="Courier New" panose="02070309020205020404" pitchFamily="49" charset="0"/>
              </a:rPr>
              <a:t>的量做常量，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000000"/>
                </a:solidFill>
                <a:cs typeface="Courier New" panose="02070309020205020404" pitchFamily="49" charset="0"/>
              </a:rPr>
              <a:t>________</a:t>
            </a:r>
            <a:r>
              <a:rPr lang="zh-CN" altLang="en-US" sz="3200" b="1" dirty="0">
                <a:solidFill>
                  <a:srgbClr val="000000"/>
                </a:solidFill>
                <a:cs typeface="Courier New" panose="02070309020205020404" pitchFamily="49" charset="0"/>
              </a:rPr>
              <a:t>的量叫做变量</a:t>
            </a:r>
            <a:r>
              <a:rPr lang="en-US" altLang="zh-CN" sz="3200" b="1" dirty="0">
                <a:solidFill>
                  <a:srgbClr val="000000"/>
                </a:solidFill>
                <a:cs typeface="Courier New" panose="02070309020205020404" pitchFamily="49" charset="0"/>
              </a:rPr>
              <a:t>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000000"/>
                </a:solidFill>
                <a:cs typeface="Courier New" panose="02070309020205020404" pitchFamily="49" charset="0"/>
              </a:rPr>
              <a:t>2.</a:t>
            </a:r>
            <a:r>
              <a:rPr lang="zh-CN" altLang="en-US" sz="3200" b="1" dirty="0">
                <a:solidFill>
                  <a:srgbClr val="000000"/>
                </a:solidFill>
                <a:cs typeface="Courier New" panose="02070309020205020404" pitchFamily="49" charset="0"/>
              </a:rPr>
              <a:t>在同一个变化的中，有</a:t>
            </a:r>
            <a:r>
              <a:rPr lang="zh-CN" altLang="en-US" sz="3200" b="1" dirty="0">
                <a:solidFill>
                  <a:srgbClr val="FF6600"/>
                </a:solidFill>
                <a:cs typeface="Courier New" panose="02070309020205020404" pitchFamily="49" charset="0"/>
              </a:rPr>
              <a:t>两个变量</a:t>
            </a:r>
            <a:r>
              <a:rPr lang="en-US" altLang="zh-CN" sz="3200" b="1" dirty="0">
                <a:solidFill>
                  <a:srgbClr val="FF6600"/>
                </a:solidFill>
                <a:cs typeface="Courier New" panose="02070309020205020404" pitchFamily="49" charset="0"/>
              </a:rPr>
              <a:t>x</a:t>
            </a:r>
            <a:r>
              <a:rPr lang="zh-CN" altLang="en-US" sz="3200" b="1" dirty="0">
                <a:solidFill>
                  <a:srgbClr val="FF6600"/>
                </a:solidFill>
                <a:cs typeface="Courier New" panose="02070309020205020404" pitchFamily="49" charset="0"/>
              </a:rPr>
              <a:t>与</a:t>
            </a:r>
            <a:r>
              <a:rPr lang="en-US" altLang="zh-CN" sz="3200" b="1" dirty="0">
                <a:solidFill>
                  <a:srgbClr val="FF6600"/>
                </a:solidFill>
                <a:cs typeface="Courier New" panose="02070309020205020404" pitchFamily="49" charset="0"/>
              </a:rPr>
              <a:t>y</a:t>
            </a:r>
            <a:r>
              <a:rPr lang="zh-CN" altLang="en-US" sz="3200" b="1" dirty="0">
                <a:solidFill>
                  <a:srgbClr val="000000"/>
                </a:solidFill>
                <a:cs typeface="Courier New" panose="02070309020205020404" pitchFamily="49" charset="0"/>
              </a:rPr>
              <a:t>，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000000"/>
                </a:solidFill>
                <a:cs typeface="Courier New" panose="02070309020205020404" pitchFamily="49" charset="0"/>
              </a:rPr>
              <a:t>变量</a:t>
            </a:r>
            <a:r>
              <a:rPr lang="en-US" altLang="zh-CN" sz="3200" b="1" dirty="0">
                <a:solidFill>
                  <a:srgbClr val="000000"/>
                </a:solidFill>
                <a:cs typeface="Courier New" panose="02070309020205020404" pitchFamily="49" charset="0"/>
              </a:rPr>
              <a:t>y</a:t>
            </a:r>
            <a:r>
              <a:rPr lang="zh-CN" altLang="en-US" sz="3200" b="1" dirty="0">
                <a:solidFill>
                  <a:srgbClr val="000000"/>
                </a:solidFill>
                <a:cs typeface="Courier New" panose="02070309020205020404" pitchFamily="49" charset="0"/>
              </a:rPr>
              <a:t>的取值是由变量</a:t>
            </a:r>
            <a:r>
              <a:rPr lang="en-US" altLang="zh-CN" sz="3200" b="1" dirty="0">
                <a:solidFill>
                  <a:srgbClr val="000000"/>
                </a:solidFill>
                <a:cs typeface="Courier New" panose="02070309020205020404" pitchFamily="49" charset="0"/>
              </a:rPr>
              <a:t>x</a:t>
            </a:r>
            <a:r>
              <a:rPr lang="zh-CN" altLang="en-US" sz="3200" b="1" dirty="0">
                <a:solidFill>
                  <a:srgbClr val="000000"/>
                </a:solidFill>
                <a:cs typeface="Courier New" panose="02070309020205020404" pitchFamily="49" charset="0"/>
              </a:rPr>
              <a:t>的取值</a:t>
            </a:r>
            <a:r>
              <a:rPr lang="en-US" altLang="zh-CN" sz="3200" b="1" dirty="0">
                <a:solidFill>
                  <a:srgbClr val="000000"/>
                </a:solidFill>
                <a:cs typeface="Courier New" panose="02070309020205020404" pitchFamily="49" charset="0"/>
              </a:rPr>
              <a:t>_____</a:t>
            </a:r>
            <a:r>
              <a:rPr lang="zh-CN" altLang="en-US" sz="3200" b="1" dirty="0">
                <a:solidFill>
                  <a:srgbClr val="000000"/>
                </a:solidFill>
                <a:cs typeface="Courier New" panose="02070309020205020404" pitchFamily="49" charset="0"/>
              </a:rPr>
              <a:t>确定的，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000000"/>
                </a:solidFill>
                <a:cs typeface="Courier New" panose="02070309020205020404" pitchFamily="49" charset="0"/>
              </a:rPr>
              <a:t>我们把</a:t>
            </a:r>
            <a:r>
              <a:rPr lang="en-US" altLang="zh-CN" sz="3200" b="1" dirty="0">
                <a:solidFill>
                  <a:srgbClr val="000000"/>
                </a:solidFill>
                <a:cs typeface="Courier New" panose="02070309020205020404" pitchFamily="49" charset="0"/>
              </a:rPr>
              <a:t>y</a:t>
            </a:r>
            <a:r>
              <a:rPr lang="zh-CN" altLang="en-US" sz="3200" b="1" dirty="0">
                <a:solidFill>
                  <a:srgbClr val="000000"/>
                </a:solidFill>
                <a:cs typeface="Courier New" panose="02070309020205020404" pitchFamily="49" charset="0"/>
              </a:rPr>
              <a:t>叫做</a:t>
            </a:r>
            <a:r>
              <a:rPr lang="en-US" altLang="zh-CN" sz="3200" b="1" dirty="0">
                <a:solidFill>
                  <a:srgbClr val="000000"/>
                </a:solidFill>
                <a:cs typeface="Courier New" panose="02070309020205020404" pitchFamily="49" charset="0"/>
              </a:rPr>
              <a:t>x</a:t>
            </a:r>
            <a:r>
              <a:rPr lang="zh-CN" altLang="en-US" sz="3200" b="1" dirty="0">
                <a:solidFill>
                  <a:srgbClr val="000000"/>
                </a:solidFill>
                <a:cs typeface="Courier New" panose="02070309020205020404" pitchFamily="49" charset="0"/>
              </a:rPr>
              <a:t>的函数，其中</a:t>
            </a:r>
            <a:r>
              <a:rPr lang="en-US" altLang="zh-CN" sz="3200" b="1" dirty="0">
                <a:solidFill>
                  <a:srgbClr val="000000"/>
                </a:solidFill>
                <a:cs typeface="Courier New" panose="02070309020205020404" pitchFamily="49" charset="0"/>
              </a:rPr>
              <a:t>x</a:t>
            </a:r>
            <a:r>
              <a:rPr lang="zh-CN" altLang="en-US" sz="3200" b="1" dirty="0">
                <a:solidFill>
                  <a:srgbClr val="000000"/>
                </a:solidFill>
                <a:cs typeface="Courier New" panose="02070309020205020404" pitchFamily="49" charset="0"/>
              </a:rPr>
              <a:t>叫做</a:t>
            </a:r>
            <a:r>
              <a:rPr lang="en-US" altLang="zh-CN" sz="3200" b="1" dirty="0">
                <a:solidFill>
                  <a:srgbClr val="000000"/>
                </a:solidFill>
                <a:cs typeface="Courier New" panose="02070309020205020404" pitchFamily="49" charset="0"/>
              </a:rPr>
              <a:t>__________.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000000"/>
                </a:solidFill>
                <a:cs typeface="Courier New" panose="02070309020205020404" pitchFamily="49" charset="0"/>
              </a:rPr>
              <a:t>3.</a:t>
            </a:r>
            <a:r>
              <a:rPr lang="zh-CN" altLang="en-US" sz="3200" b="1" dirty="0">
                <a:solidFill>
                  <a:srgbClr val="000000"/>
                </a:solidFill>
                <a:cs typeface="Courier New" panose="02070309020205020404" pitchFamily="49" charset="0"/>
              </a:rPr>
              <a:t>举例说明什么叫函数值</a:t>
            </a:r>
            <a:r>
              <a:rPr lang="en-US" altLang="zh-CN" sz="3200" b="1" dirty="0">
                <a:solidFill>
                  <a:srgbClr val="000000"/>
                </a:solidFill>
                <a:cs typeface="Courier New" panose="02070309020205020404" pitchFamily="49" charset="0"/>
              </a:rPr>
              <a:t>.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4876800" y="1676400"/>
            <a:ext cx="27574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>
                <a:solidFill>
                  <a:srgbClr val="FF3300"/>
                </a:solidFill>
              </a:rPr>
              <a:t>变化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685800" y="2133600"/>
            <a:ext cx="3276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>
                <a:solidFill>
                  <a:srgbClr val="FF3300"/>
                </a:solidFill>
              </a:rPr>
              <a:t>保持不变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6234113" y="3200400"/>
            <a:ext cx="27574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>
                <a:solidFill>
                  <a:srgbClr val="FF3300"/>
                </a:solidFill>
              </a:rPr>
              <a:t>唯一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6691313" y="3625850"/>
            <a:ext cx="27574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>
                <a:solidFill>
                  <a:srgbClr val="FF3300"/>
                </a:solidFill>
              </a:rPr>
              <a:t>自变量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685800" y="1127125"/>
            <a:ext cx="815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>
                <a:solidFill>
                  <a:srgbClr val="FF0066"/>
                </a:solidFill>
                <a:latin typeface="华文新魏" panose="02010800040101010101" charset="-122"/>
                <a:ea typeface="华文新魏" panose="02010800040101010101" charset="-122"/>
              </a:rPr>
              <a:t>知识点三： 常量、变量与函数</a:t>
            </a:r>
          </a:p>
        </p:txBody>
      </p:sp>
      <p:pic>
        <p:nvPicPr>
          <p:cNvPr id="12296" name="Picture 8" descr="0529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4419600"/>
            <a:ext cx="1690688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utoUpdateAnimBg="0"/>
      <p:bldP spid="12292" grpId="0" autoUpdateAnimBg="0"/>
      <p:bldP spid="12293" grpId="0" autoUpdateAnimBg="0"/>
      <p:bldP spid="1229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A576-4BD1-4593-94B2-646CDFABE4BA}" type="datetime1">
              <a:rPr lang="zh-CN" altLang="en-US">
                <a:solidFill>
                  <a:srgbClr val="000000"/>
                </a:solidFill>
              </a:rPr>
              <a:t>2023-01-16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2AFF1-9201-4051-80AF-1A4F5ECA9894}" type="slidenum">
              <a:rPr lang="zh-CN" altLang="en-US">
                <a:solidFill>
                  <a:srgbClr val="000000"/>
                </a:solidFill>
              </a:rPr>
              <a:t>8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414338" y="692696"/>
            <a:ext cx="8316912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u="sng" dirty="0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【</a:t>
            </a:r>
            <a:r>
              <a:rPr lang="zh-CN" altLang="en-US" sz="3200" b="1" u="sng" dirty="0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知识回顾</a:t>
            </a:r>
            <a:r>
              <a:rPr lang="en-US" altLang="zh-CN" sz="2400" b="1" u="sng" dirty="0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】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4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000000"/>
                </a:solidFill>
              </a:rPr>
              <a:t>1.</a:t>
            </a:r>
            <a:r>
              <a:rPr lang="zh-CN" altLang="en-US" sz="2400" dirty="0">
                <a:solidFill>
                  <a:srgbClr val="000000"/>
                </a:solidFill>
              </a:rPr>
              <a:t>正方形的周长</a:t>
            </a:r>
            <a:r>
              <a:rPr lang="en-US" altLang="zh-CN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r>
              <a:rPr lang="zh-CN" altLang="en-US" sz="2400" dirty="0">
                <a:solidFill>
                  <a:srgbClr val="000000"/>
                </a:solidFill>
              </a:rPr>
              <a:t>与边长</a:t>
            </a:r>
            <a:r>
              <a:rPr lang="en-US" altLang="zh-CN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2400" dirty="0">
                <a:solidFill>
                  <a:srgbClr val="000000"/>
                </a:solidFill>
              </a:rPr>
              <a:t>的关系式为</a:t>
            </a:r>
            <a:r>
              <a:rPr lang="en-US" altLang="zh-CN" sz="2400" dirty="0">
                <a:solidFill>
                  <a:srgbClr val="000000"/>
                </a:solidFill>
              </a:rPr>
              <a:t>_____________</a:t>
            </a:r>
            <a:r>
              <a:rPr lang="zh-CN" altLang="en-US" sz="2400" dirty="0">
                <a:solidFill>
                  <a:srgbClr val="000000"/>
                </a:solidFill>
              </a:rPr>
              <a:t>，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000000"/>
                </a:solidFill>
              </a:rPr>
              <a:t>其中常量是</a:t>
            </a:r>
            <a:r>
              <a:rPr lang="en-US" altLang="zh-CN" sz="2400" dirty="0">
                <a:solidFill>
                  <a:srgbClr val="000000"/>
                </a:solidFill>
              </a:rPr>
              <a:t>________________</a:t>
            </a:r>
            <a:r>
              <a:rPr lang="zh-CN" altLang="en-US" sz="2400" dirty="0">
                <a:solidFill>
                  <a:srgbClr val="000000"/>
                </a:solidFill>
              </a:rPr>
              <a:t>，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000000"/>
                </a:solidFill>
              </a:rPr>
              <a:t>变量是</a:t>
            </a:r>
            <a:r>
              <a:rPr lang="en-US" altLang="zh-CN" sz="2400" dirty="0">
                <a:solidFill>
                  <a:srgbClr val="000000"/>
                </a:solidFill>
              </a:rPr>
              <a:t>___________________.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000000"/>
                </a:solidFill>
              </a:rPr>
              <a:t>2.</a:t>
            </a:r>
            <a:r>
              <a:rPr lang="zh-CN" altLang="en-US" sz="2400" dirty="0">
                <a:solidFill>
                  <a:srgbClr val="000000"/>
                </a:solidFill>
              </a:rPr>
              <a:t>如果用</a:t>
            </a:r>
            <a:r>
              <a:rPr lang="en-US" altLang="zh-CN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r</a:t>
            </a:r>
            <a:r>
              <a:rPr lang="zh-CN" altLang="en-US" sz="2400" dirty="0">
                <a:solidFill>
                  <a:srgbClr val="000000"/>
                </a:solidFill>
              </a:rPr>
              <a:t>表示圆的半径，</a:t>
            </a:r>
            <a:r>
              <a:rPr lang="en-US" altLang="zh-CN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S</a:t>
            </a:r>
            <a:r>
              <a:rPr lang="zh-CN" altLang="en-US" sz="2400" dirty="0">
                <a:solidFill>
                  <a:srgbClr val="000000"/>
                </a:solidFill>
              </a:rPr>
              <a:t>表示圆的面积，则</a:t>
            </a:r>
            <a:r>
              <a:rPr lang="en-US" altLang="zh-CN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S</a:t>
            </a:r>
            <a:r>
              <a:rPr lang="zh-CN" altLang="en-US" sz="2400" dirty="0">
                <a:solidFill>
                  <a:srgbClr val="000000"/>
                </a:solidFill>
              </a:rPr>
              <a:t>与</a:t>
            </a:r>
            <a:r>
              <a:rPr lang="en-US" altLang="zh-CN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r</a:t>
            </a:r>
            <a:r>
              <a:rPr lang="zh-CN" altLang="en-US" sz="2400" dirty="0">
                <a:solidFill>
                  <a:srgbClr val="000000"/>
                </a:solidFill>
              </a:rPr>
              <a:t>之间满足下列关系：</a:t>
            </a:r>
            <a:r>
              <a:rPr lang="en-US" altLang="zh-CN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S</a:t>
            </a:r>
            <a:r>
              <a:rPr lang="en-US" altLang="zh-CN" sz="2400" dirty="0">
                <a:solidFill>
                  <a:srgbClr val="000000"/>
                </a:solidFill>
              </a:rPr>
              <a:t>=__________.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000000"/>
                </a:solidFill>
              </a:rPr>
              <a:t> </a:t>
            </a:r>
            <a:r>
              <a:rPr lang="zh-CN" altLang="en-US" sz="2400" dirty="0">
                <a:solidFill>
                  <a:srgbClr val="000000"/>
                </a:solidFill>
              </a:rPr>
              <a:t>利用这个关系式，试求出半径</a:t>
            </a:r>
            <a:r>
              <a:rPr lang="en-US" altLang="zh-CN" sz="2400" dirty="0">
                <a:solidFill>
                  <a:srgbClr val="000000"/>
                </a:solidFill>
              </a:rPr>
              <a:t>1cm</a:t>
            </a:r>
            <a:r>
              <a:rPr lang="zh-CN" altLang="en-US" sz="2400" dirty="0">
                <a:solidFill>
                  <a:srgbClr val="000000"/>
                </a:solidFill>
              </a:rPr>
              <a:t>、</a:t>
            </a:r>
            <a:r>
              <a:rPr lang="en-US" altLang="zh-CN" sz="2400" dirty="0">
                <a:solidFill>
                  <a:srgbClr val="000000"/>
                </a:solidFill>
              </a:rPr>
              <a:t>1.5cm</a:t>
            </a:r>
            <a:r>
              <a:rPr lang="zh-CN" altLang="en-US" sz="2400" dirty="0">
                <a:solidFill>
                  <a:srgbClr val="000000"/>
                </a:solidFill>
              </a:rPr>
              <a:t>、</a:t>
            </a:r>
            <a:r>
              <a:rPr lang="en-US" altLang="zh-CN" sz="2400" dirty="0">
                <a:solidFill>
                  <a:srgbClr val="000000"/>
                </a:solidFill>
              </a:rPr>
              <a:t>2cm</a:t>
            </a:r>
            <a:r>
              <a:rPr lang="zh-CN" altLang="en-US" sz="2400" dirty="0">
                <a:solidFill>
                  <a:srgbClr val="000000"/>
                </a:solidFill>
              </a:rPr>
              <a:t>、</a:t>
            </a:r>
            <a:r>
              <a:rPr lang="en-US" altLang="zh-CN" sz="2400" dirty="0">
                <a:solidFill>
                  <a:srgbClr val="000000"/>
                </a:solidFill>
              </a:rPr>
              <a:t>2.6cm</a:t>
            </a:r>
            <a:r>
              <a:rPr lang="zh-CN" altLang="en-US" sz="2400" dirty="0">
                <a:solidFill>
                  <a:srgbClr val="000000"/>
                </a:solidFill>
              </a:rPr>
              <a:t>、</a:t>
            </a:r>
            <a:r>
              <a:rPr lang="en-US" altLang="zh-CN" sz="2400" dirty="0">
                <a:solidFill>
                  <a:srgbClr val="000000"/>
                </a:solidFill>
              </a:rPr>
              <a:t>3.2cm</a:t>
            </a:r>
            <a:r>
              <a:rPr lang="zh-CN" altLang="en-US" sz="2400" dirty="0">
                <a:solidFill>
                  <a:srgbClr val="000000"/>
                </a:solidFill>
              </a:rPr>
              <a:t>时圆的面积，并将结果填入下表：</a:t>
            </a:r>
          </a:p>
        </p:txBody>
      </p:sp>
      <p:graphicFrame>
        <p:nvGraphicFramePr>
          <p:cNvPr id="13315" name="Group 3"/>
          <p:cNvGraphicFramePr>
            <a:graphicFrameLocks noGrp="1"/>
          </p:cNvGraphicFramePr>
          <p:nvPr/>
        </p:nvGraphicFramePr>
        <p:xfrm>
          <a:off x="971550" y="4508500"/>
          <a:ext cx="6985000" cy="1127760"/>
        </p:xfrm>
        <a:graphic>
          <a:graphicData uri="http://schemas.openxmlformats.org/drawingml/2006/table">
            <a:tbl>
              <a:tblPr/>
              <a:tblGrid>
                <a:gridCol w="2087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4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69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半径（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cm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）</a:t>
                      </a: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1.5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2.6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3.2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圆面积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（ </a:t>
                      </a: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cm</a:t>
                      </a:r>
                      <a:r>
                        <a:rPr kumimoji="0" lang="en-US" altLang="zh-CN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）</a:t>
                      </a:r>
                      <a:endParaRPr kumimoji="0" lang="zh-CN" altLang="en-US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338" name="Rectangle 26"/>
          <p:cNvSpPr>
            <a:spLocks noChangeArrowheads="1"/>
          </p:cNvSpPr>
          <p:nvPr/>
        </p:nvSpPr>
        <p:spPr bwMode="auto">
          <a:xfrm>
            <a:off x="900113" y="5734050"/>
            <a:ext cx="7345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000000"/>
                </a:solidFill>
              </a:rPr>
              <a:t>由此可以看出，圆的半径越大，面积就</a:t>
            </a:r>
            <a:r>
              <a:rPr lang="en-US" altLang="zh-CN" sz="2400">
                <a:solidFill>
                  <a:srgbClr val="000000"/>
                </a:solidFill>
              </a:rPr>
              <a:t>_________.</a:t>
            </a:r>
          </a:p>
        </p:txBody>
      </p:sp>
      <p:pic>
        <p:nvPicPr>
          <p:cNvPr id="13340" name="Picture 2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12360" y="0"/>
            <a:ext cx="1331640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  <p:bldP spid="1333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8EC0A-7017-4A7F-9DA1-A97E24545E15}" type="datetime1">
              <a:rPr lang="zh-CN" altLang="en-US">
                <a:solidFill>
                  <a:srgbClr val="000000"/>
                </a:solidFill>
              </a:rPr>
              <a:t>2023-01-16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1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7ED1B-3C4D-4AAD-8DCC-6548C9939F7A}" type="slidenum">
              <a:rPr lang="zh-CN" altLang="en-US">
                <a:solidFill>
                  <a:srgbClr val="000000"/>
                </a:solidFill>
              </a:rPr>
              <a:t>9</a:t>
            </a:fld>
            <a:endParaRPr lang="en-US" altLang="zh-CN">
              <a:solidFill>
                <a:srgbClr val="000000"/>
              </a:solidFill>
            </a:endParaRPr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5029200" y="457200"/>
          <a:ext cx="3581400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r:id="rId5" imgW="3429000" imgH="2619375" progId="MSPhotoEd.3">
                  <p:embed/>
                </p:oleObj>
              </mc:Choice>
              <mc:Fallback>
                <p:oleObj r:id="rId5" imgW="3429000" imgH="2619375" progId="MSPhotoEd.3">
                  <p:embed/>
                  <p:pic>
                    <p:nvPicPr>
                      <p:cNvPr id="0" name="图片 30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57200"/>
                        <a:ext cx="3581400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609600" y="838200"/>
            <a:ext cx="39624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800" b="1" dirty="0">
                <a:solidFill>
                  <a:srgbClr val="009999"/>
                </a:solidFill>
                <a:latin typeface="Times New Roman" panose="02020603050405020304" pitchFamily="18" charset="0"/>
              </a:rPr>
              <a:t>新华社神六消息</a:t>
            </a:r>
            <a:r>
              <a:rPr lang="zh-CN" altLang="en-US" sz="2800" dirty="0">
                <a:solidFill>
                  <a:srgbClr val="009999"/>
                </a:solidFill>
                <a:latin typeface="Times New Roman" panose="02020603050405020304" pitchFamily="18" charset="0"/>
              </a:rPr>
              <a:t>：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 神舟六号飞船在轨道上飞行速度每秒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7.8</a:t>
            </a: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公里左右，若设飞船飞行的时间为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t</a:t>
            </a: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秒，飞行路程为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m</a:t>
            </a: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公里。请填写下表：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219200" y="381000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295400" y="38862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graphicFrame>
        <p:nvGraphicFramePr>
          <p:cNvPr id="15366" name="Group 6"/>
          <p:cNvGraphicFramePr>
            <a:graphicFrameLocks noGrp="1"/>
          </p:cNvGraphicFramePr>
          <p:nvPr/>
        </p:nvGraphicFramePr>
        <p:xfrm>
          <a:off x="685800" y="4114800"/>
          <a:ext cx="5943600" cy="1346200"/>
        </p:xfrm>
        <a:graphic>
          <a:graphicData uri="http://schemas.openxmlformats.org/drawingml/2006/table">
            <a:tbl>
              <a:tblPr/>
              <a:tblGrid>
                <a:gridCol w="1846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0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5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86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86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54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73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飞行时间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t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（秒）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楷体" panose="02010600040101010101" pitchFamily="2" charset="-122"/>
                        </a:rPr>
                        <a:t> 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楷体" panose="02010600040101010101" pitchFamily="2" charset="-122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楷体" panose="02010600040101010101" pitchFamily="2" charset="-122"/>
                        </a:rPr>
                        <a:t> 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楷体" panose="02010600040101010101" pitchFamily="2" charset="-122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楷体" panose="02010600040101010101" pitchFamily="2" charset="-122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楷体" panose="02010600040101010101" pitchFamily="2" charset="-122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楷体" panose="02010600040101010101" pitchFamily="2" charset="-122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楷体" panose="02010600040101010101" pitchFamily="2" charset="-122"/>
                        </a:rPr>
                        <a:t>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路程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m(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公里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394" name="Text Box 34"/>
          <p:cNvSpPr txBox="1">
            <a:spLocks noChangeArrowheads="1"/>
          </p:cNvSpPr>
          <p:nvPr/>
        </p:nvSpPr>
        <p:spPr bwMode="auto">
          <a:xfrm>
            <a:off x="2514600" y="49530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000000"/>
                </a:solidFill>
                <a:latin typeface="华文新魏" panose="02010800040101010101" charset="-122"/>
                <a:ea typeface="华文新魏" panose="02010800040101010101" charset="-122"/>
              </a:rPr>
              <a:t> </a:t>
            </a:r>
            <a:r>
              <a:rPr lang="en-US" altLang="zh-CN" sz="24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7.8</a:t>
            </a:r>
          </a:p>
        </p:txBody>
      </p:sp>
      <p:sp>
        <p:nvSpPr>
          <p:cNvPr id="15395" name="Text Box 35"/>
          <p:cNvSpPr txBox="1">
            <a:spLocks noChangeArrowheads="1"/>
          </p:cNvSpPr>
          <p:nvPr/>
        </p:nvSpPr>
        <p:spPr bwMode="auto">
          <a:xfrm>
            <a:off x="3352800" y="49530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39</a:t>
            </a:r>
          </a:p>
        </p:txBody>
      </p:sp>
      <p:sp>
        <p:nvSpPr>
          <p:cNvPr id="15396" name="Text Box 36"/>
          <p:cNvSpPr txBox="1">
            <a:spLocks noChangeArrowheads="1"/>
          </p:cNvSpPr>
          <p:nvPr/>
        </p:nvSpPr>
        <p:spPr bwMode="auto">
          <a:xfrm>
            <a:off x="4038600" y="4953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78</a:t>
            </a:r>
          </a:p>
        </p:txBody>
      </p:sp>
      <p:sp>
        <p:nvSpPr>
          <p:cNvPr id="15397" name="Text Box 37"/>
          <p:cNvSpPr txBox="1">
            <a:spLocks noChangeArrowheads="1"/>
          </p:cNvSpPr>
          <p:nvPr/>
        </p:nvSpPr>
        <p:spPr bwMode="auto">
          <a:xfrm>
            <a:off x="4800600" y="4953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117</a:t>
            </a:r>
          </a:p>
        </p:txBody>
      </p:sp>
      <p:sp>
        <p:nvSpPr>
          <p:cNvPr id="15398" name="Text Box 38"/>
          <p:cNvSpPr txBox="1">
            <a:spLocks noChangeArrowheads="1"/>
          </p:cNvSpPr>
          <p:nvPr/>
        </p:nvSpPr>
        <p:spPr bwMode="auto">
          <a:xfrm>
            <a:off x="5486400" y="49530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156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53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153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utoUpdateAnimBg="0"/>
      <p:bldP spid="15394" grpId="0" autoUpdateAnimBg="0"/>
      <p:bldP spid="15395" grpId="0" autoUpdateAnimBg="0"/>
      <p:bldP spid="15396" grpId="0" autoUpdateAnimBg="0"/>
      <p:bldP spid="15397" grpId="0" autoUpdateAnimBg="0"/>
      <p:bldP spid="15398" grpId="0" autoUpdateAnimBg="0"/>
    </p:bldLst>
  </p:timing>
</p:sld>
</file>

<file path=ppt/theme/theme1.xml><?xml version="1.0" encoding="utf-8"?>
<a:theme xmlns:a="http://schemas.openxmlformats.org/drawingml/2006/main" name="WWW.2PPT.COM&#10;">
  <a:themeElements>
    <a:clrScheme name="www.7cxk.com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ww.7cxk.com1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ww.7cxk.co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w.7cxk.co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w.7cxk.co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w.7cxk.co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w.7cxk.co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w.7cxk.co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w.7cxk.co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w.7cxk.co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w.7cxk.co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w.7cxk.co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w.7cxk.co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w.7cxk.co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2276</Words>
  <Application>Microsoft Office PowerPoint</Application>
  <PresentationFormat>全屏显示(4:3)</PresentationFormat>
  <Paragraphs>403</Paragraphs>
  <Slides>27</Slides>
  <Notes>10</Notes>
  <HiddenSlides>0</HiddenSlides>
  <MMClips>0</MMClips>
  <ScaleCrop>false</ScaleCrop>
  <HeadingPairs>
    <vt:vector size="8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27</vt:i4>
      </vt:variant>
    </vt:vector>
  </HeadingPairs>
  <TitlesOfParts>
    <vt:vector size="47" baseType="lpstr">
      <vt:lpstr>方正姚体</vt:lpstr>
      <vt:lpstr>黑体</vt:lpstr>
      <vt:lpstr>华文行楷</vt:lpstr>
      <vt:lpstr>华文楷体</vt:lpstr>
      <vt:lpstr>华文新魏</vt:lpstr>
      <vt:lpstr>楷体_GB2312</vt:lpstr>
      <vt:lpstr>隶书</vt:lpstr>
      <vt:lpstr>宋体</vt:lpstr>
      <vt:lpstr>微软雅黑</vt:lpstr>
      <vt:lpstr>新宋体</vt:lpstr>
      <vt:lpstr>Arial</vt:lpstr>
      <vt:lpstr>Calibri</vt:lpstr>
      <vt:lpstr>Courier New</vt:lpstr>
      <vt:lpstr>Tahoma</vt:lpstr>
      <vt:lpstr>Times New Roman</vt:lpstr>
      <vt:lpstr>Wingdings</vt:lpstr>
      <vt:lpstr>WWW.2PPT.COM
</vt:lpstr>
      <vt:lpstr>Equation.3</vt:lpstr>
      <vt:lpstr>Equation.DSMT4</vt:lpstr>
      <vt:lpstr>MSPhotoEd.3</vt:lpstr>
      <vt:lpstr>PowerPoint 演示文稿</vt:lpstr>
      <vt:lpstr>PowerPoint 演示文稿</vt:lpstr>
      <vt:lpstr>用字母表示数，能简明地把_____和_________表达出来，从而为叙述和研究问题带来方便．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2017-08-17T06:10:00Z</dcterms:created>
  <dcterms:modified xsi:type="dcterms:W3CDTF">2023-01-16T14:59:23Z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0B0D5716D5824DFC83707C124B44A72A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