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319" r:id="rId3"/>
    <p:sldId id="261" r:id="rId4"/>
    <p:sldId id="320" r:id="rId5"/>
    <p:sldId id="311" r:id="rId6"/>
    <p:sldId id="284" r:id="rId7"/>
    <p:sldId id="286" r:id="rId8"/>
    <p:sldId id="295" r:id="rId9"/>
    <p:sldId id="280" r:id="rId10"/>
    <p:sldId id="308" r:id="rId11"/>
    <p:sldId id="316" r:id="rId12"/>
    <p:sldId id="326" r:id="rId13"/>
    <p:sldId id="291" r:id="rId14"/>
    <p:sldId id="298" r:id="rId15"/>
    <p:sldId id="325" r:id="rId16"/>
    <p:sldId id="31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53">
          <p15:clr>
            <a:srgbClr val="A4A3A4"/>
          </p15:clr>
        </p15:guide>
        <p15:guide id="3" pos="3840">
          <p15:clr>
            <a:srgbClr val="A4A3A4"/>
          </p15:clr>
        </p15:guide>
        <p15:guide id="4" pos="5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orient="horz" pos="2153"/>
        <p:guide pos="3840"/>
        <p:guide pos="5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6225625" y="3090408"/>
            <a:ext cx="3320062" cy="2747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763457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第七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单元  三角形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、平行四边形和梯形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" y="1674598"/>
            <a:ext cx="12192000" cy="117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7.3 </a:t>
            </a:r>
            <a:r>
              <a:rPr lang="zh-CN" altLang="en-US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</a:t>
            </a:r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的内角和</a:t>
            </a:r>
          </a:p>
        </p:txBody>
      </p:sp>
      <p:sp>
        <p:nvSpPr>
          <p:cNvPr id="3" name="AutoShape 4" descr="http://i01.pictn.sogoucdn.com/497cb518c567240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1030" name="Picture 6" descr="http://i01.pictn.sogoucdn.com/497cb518c56724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1123" y="3090409"/>
            <a:ext cx="2962275" cy="250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-18334" y="5994368"/>
            <a:ext cx="12210334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课件\图片2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0481660" y="4926013"/>
            <a:ext cx="1621331" cy="1931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5093" y="1374906"/>
            <a:ext cx="109994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在一个三角形中，有一个角是直角，还有一个角是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75°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，另一个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角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是多少度？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30" name="组合 29"/>
          <p:cNvGrpSpPr/>
          <p:nvPr/>
        </p:nvGrpSpPr>
        <p:grpSpPr>
          <a:xfrm>
            <a:off x="934517" y="4137873"/>
            <a:ext cx="10432256" cy="1203013"/>
            <a:chOff x="108468" y="4743102"/>
            <a:chExt cx="6557638" cy="1409409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17" y="4752674"/>
              <a:ext cx="6519389" cy="1399837"/>
            </a:xfrm>
            <a:prstGeom prst="rect">
              <a:avLst/>
            </a:prstGeom>
          </p:spPr>
        </p:pic>
        <p:sp>
          <p:nvSpPr>
            <p:cNvPr id="32" name="TextBox 9"/>
            <p:cNvSpPr txBox="1"/>
            <p:nvPr/>
          </p:nvSpPr>
          <p:spPr>
            <a:xfrm>
              <a:off x="108468" y="4743102"/>
              <a:ext cx="6464044" cy="130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直角是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，所以已知两个角一个是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、一个是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75°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，另一个角就是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180°—90°—75°=15°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 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995516" y="2874063"/>
            <a:ext cx="100346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】180°—90°—75°=15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答：另一个角是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istrator\Desktop\课件\图片2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0047710" y="4814127"/>
            <a:ext cx="1512285" cy="177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7335" y="1601427"/>
            <a:ext cx="10862982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把一个三角形，剪成两个小三角形，每个三角形的内角和是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594917" y="1660006"/>
            <a:ext cx="11385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4930" y="3874771"/>
            <a:ext cx="10862982" cy="1955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下列不可能是三角形的三个内角的度数的是（    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A.60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 55°  65°         B.75° 50°  55°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C.30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 65°  75°         D.120° 35° 25°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23727" y="3942006"/>
            <a:ext cx="564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202712" y="2537208"/>
            <a:ext cx="9217676" cy="1203013"/>
            <a:chOff x="108468" y="4743102"/>
            <a:chExt cx="6557638" cy="140940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17" y="4752674"/>
              <a:ext cx="6519389" cy="1399837"/>
            </a:xfrm>
            <a:prstGeom prst="rect">
              <a:avLst/>
            </a:prstGeom>
          </p:spPr>
        </p:pic>
        <p:sp>
          <p:nvSpPr>
            <p:cNvPr id="17" name="TextBox 9"/>
            <p:cNvSpPr txBox="1"/>
            <p:nvPr/>
          </p:nvSpPr>
          <p:spPr>
            <a:xfrm>
              <a:off x="108468" y="4743102"/>
              <a:ext cx="6464044" cy="1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紧扣三角形的内角和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是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，分得的图形还是三角形，内角和必然是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dministrator\Desktop\课件\图片2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0047710" y="4814127"/>
            <a:ext cx="1512285" cy="177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44930" y="1602218"/>
            <a:ext cx="108629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三角形中最大的一个内角一定不小于（    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A.60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B.90°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C.120°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D.45°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7962" y="1669453"/>
            <a:ext cx="5647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A 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166665" y="3867548"/>
            <a:ext cx="9217676" cy="1203013"/>
            <a:chOff x="108468" y="4743102"/>
            <a:chExt cx="6557638" cy="1409409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6717" y="4752674"/>
              <a:ext cx="6519389" cy="1399837"/>
            </a:xfrm>
            <a:prstGeom prst="rect">
              <a:avLst/>
            </a:prstGeom>
          </p:spPr>
        </p:pic>
        <p:sp>
          <p:nvSpPr>
            <p:cNvPr id="17" name="TextBox 9"/>
            <p:cNvSpPr txBox="1"/>
            <p:nvPr/>
          </p:nvSpPr>
          <p:spPr>
            <a:xfrm>
              <a:off x="108468" y="4743102"/>
              <a:ext cx="6464044" cy="1304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紧扣三角形的内角和是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，最大的内角如果低于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，那么三角形的内角和就达不到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118" y="1381348"/>
            <a:ext cx="6480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计算下列三角形中∠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07100" y="2025884"/>
            <a:ext cx="888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1=110°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2=30°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1=75°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2=60°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1=30°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2=45°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1=∠2=70°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的度数。</a:t>
            </a:r>
          </a:p>
        </p:txBody>
      </p:sp>
      <p:pic>
        <p:nvPicPr>
          <p:cNvPr id="37" name="Picture 3" descr="C:\Users\Administrator\Desktop\课件\图片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877769" y="2192081"/>
            <a:ext cx="2377421" cy="332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548515" y="2583138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110°- 30°= 40°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9583" y="3687877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75°- 60°= 45°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08613" y="4781571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30°- 45°= 105°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1301" y="5830441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70°- 70°= 40°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826097" y="4047565"/>
            <a:ext cx="1304802" cy="266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8536" y="1412158"/>
            <a:ext cx="10936944" cy="8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自行车的三角架运用了三角形的（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）的特征。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1968" y="1731946"/>
            <a:ext cx="1440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稳定性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68206" y="4672877"/>
            <a:ext cx="957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 </a:t>
            </a:r>
            <a:endParaRPr lang="zh-CN" altLang="en-US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1035106" y="2837585"/>
            <a:ext cx="9964588" cy="1154335"/>
            <a:chOff x="108468" y="4743102"/>
            <a:chExt cx="6557638" cy="1409409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717" y="4752674"/>
              <a:ext cx="6519389" cy="139983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08468" y="4743102"/>
              <a:ext cx="6464044" cy="13598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三角形的稳定性是三角形的一个重要特征，在生活中有许多现实的运用，如维修一张有点摇晃的椅子，只要斜着钉上一要木料即可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en-US" altLang="zh-CN" sz="24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62535" y="4337300"/>
            <a:ext cx="10936944" cy="8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把一个长方形分成两个三角形，每个三角形的内角和是（    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i02.pic.sogou.com/8ccf023196e5f3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11524" y="437312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66111" y="1749255"/>
            <a:ext cx="110076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在一个三角形三个角中，有一个角是直角，另外两个角的度数相等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另外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两个角每个角是（  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在一个三角形中，三个角都相等，这个三角形的每个角是（    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两个相同的三角板可以拼成一个大三角形，拼成的大三角形的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内角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是（     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4512544" y="2447436"/>
            <a:ext cx="148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0389077" y="308127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9"/>
          <p:cNvSpPr txBox="1"/>
          <p:nvPr/>
        </p:nvSpPr>
        <p:spPr>
          <a:xfrm>
            <a:off x="2120867" y="4373123"/>
            <a:ext cx="114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1" y="501650"/>
            <a:ext cx="2585298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10083" y="1332789"/>
            <a:ext cx="4689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．发散思维。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6442" y="1916996"/>
            <a:ext cx="10483524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如图，一个五边形，它的内角和是多少度？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226182" y="3862485"/>
            <a:ext cx="275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】540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194" name="Picture 2" descr="C:\Users\ADMINI~1\AppData\Local\Temp\ksohtml\wpsAAEB.t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5044" y="2498053"/>
            <a:ext cx="1470638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91704" y="4513087"/>
            <a:ext cx="9207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将五边形分成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个三角形如下图，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180°×3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540°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196" name="Picture 4" descr="C:\Users\ADMINI~1\AppData\Local\Temp\ksohtml\wps1B3.tmp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1938" y="5159418"/>
            <a:ext cx="1470638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205394" y="2151801"/>
            <a:ext cx="1464464" cy="2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0" y="5231959"/>
            <a:ext cx="1577269" cy="151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865094" y="1586344"/>
            <a:ext cx="90857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．对于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三角形你们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了解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它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的哪些知识？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sp>
        <p:nvSpPr>
          <p:cNvPr id="46" name="TextBox 9"/>
          <p:cNvSpPr txBox="1"/>
          <p:nvPr/>
        </p:nvSpPr>
        <p:spPr>
          <a:xfrm>
            <a:off x="1185262" y="2570559"/>
            <a:ext cx="10542910" cy="16677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三条线段首尾相接围成的图形叫作三角形。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三角形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条边、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个角、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个顶点。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三角形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任意两边长度的和大于第三条边。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Picture 2" descr="http://i02.pic.sogou.com/8ccf023196e5f3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535477" y="2518613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306285" y="4626943"/>
            <a:ext cx="10311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在上节课中，我们研究了三角形边的特征，那么三角形的三个内角的有没有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什么特征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呢？今天我们一起来研究三角形的内角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258493"/>
            <a:ext cx="110442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每块三角尺的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个内角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，你知道它们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各是多少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度吗？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AutoShape 2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AutoShape 3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152400" y="15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AutoShape 4" descr="C:\Users\Administrator\AppData\Roaming\Tencent\Users\810731822\QQ\WinTemp\RichOle\UC6LOS4i%MB@B]_`NPQLI.png"/>
          <p:cNvSpPr>
            <a:spLocks noChangeAspect="1" noChangeArrowheads="1"/>
          </p:cNvSpPr>
          <p:nvPr/>
        </p:nvSpPr>
        <p:spPr bwMode="auto">
          <a:xfrm>
            <a:off x="304800" y="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826896" y="3755438"/>
            <a:ext cx="941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算一算每块三角尺的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个内角的和分别是多少度。你有什么发现？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TextBox 9"/>
          <p:cNvSpPr txBox="1"/>
          <p:nvPr/>
        </p:nvSpPr>
        <p:spPr>
          <a:xfrm>
            <a:off x="1826896" y="5279569"/>
            <a:ext cx="637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两块三角尺的内角和都是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051" name="Picture 3" descr="C:\Users\Administrator\AppData\Roaming\Tencent\Users\810731822\QQ\WinTemp\RichOle\L_ZLCL[VJ)`@BYHTY`5LFF6.pn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1928701" y="2064392"/>
            <a:ext cx="6929619" cy="1061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9"/>
          <p:cNvSpPr txBox="1"/>
          <p:nvPr/>
        </p:nvSpPr>
        <p:spPr>
          <a:xfrm>
            <a:off x="5810104" y="3215745"/>
            <a:ext cx="284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             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2536664" y="3209116"/>
            <a:ext cx="2848856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90°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9"/>
          <p:cNvSpPr txBox="1"/>
          <p:nvPr/>
        </p:nvSpPr>
        <p:spPr>
          <a:xfrm>
            <a:off x="1928701" y="4549686"/>
            <a:ext cx="8591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°+ 60°+ 90°=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     45°+ 45°+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90°= 180° 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9843247" y="4989912"/>
            <a:ext cx="1577269" cy="151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18" grpId="0"/>
      <p:bldP spid="2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2902" y="1527434"/>
            <a:ext cx="10750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是不是其他任意的三角形的内角和也都是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呢？</a:t>
            </a:r>
          </a:p>
        </p:txBody>
      </p:sp>
      <p:pic>
        <p:nvPicPr>
          <p:cNvPr id="15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534214" y="3769069"/>
            <a:ext cx="1464464" cy="299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9"/>
          <p:cNvSpPr txBox="1"/>
          <p:nvPr/>
        </p:nvSpPr>
        <p:spPr>
          <a:xfrm>
            <a:off x="1677581" y="3941232"/>
            <a:ext cx="9089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不管是什么样的三角形，三个内角都刚好拼成一个平角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也就是说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，三角性的内角和是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9"/>
          <p:cNvSpPr txBox="1"/>
          <p:nvPr/>
        </p:nvSpPr>
        <p:spPr>
          <a:xfrm>
            <a:off x="1610346" y="5276031"/>
            <a:ext cx="7603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三角形的内角和是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180°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dirty="0" smtClean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073" name="Picture 1" descr="C:\Users\Administrator\AppData\Roaming\Tencent\Users\810731822\QQ\WinTemp\RichOle\S1`NS65YZ8XU$45}`OU`9KH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879288" y="2630230"/>
            <a:ext cx="3321424" cy="114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" descr="C:\Users\Administrator\AppData\Roaming\Tencent\Users\810731822\QQ\WinTemp\RichOle\S1`NS65YZ8XU$45}`OU`9KH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5852313" y="2630230"/>
            <a:ext cx="3523131" cy="113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3496235" y="3543238"/>
            <a:ext cx="1511667" cy="19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8" name="TextBox 9"/>
          <p:cNvSpPr txBox="1"/>
          <p:nvPr/>
        </p:nvSpPr>
        <p:spPr>
          <a:xfrm>
            <a:off x="849407" y="1393290"/>
            <a:ext cx="105940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2380" indent="-1262380"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三角形具有稳定性，生活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中哪里运用了三角形的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稳定性？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545089" y="5522913"/>
            <a:ext cx="9925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埃菲尔铁塔、金字塔、自行车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的三角架；搭建篱笆时总要有几根斜着；椅子摇晃时斜着钉上木条就可以了；等等。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5121" name="Picture 1" descr="C:\Users\Administrator\AppData\Roaming\Tencent\Users\810731822\QQ\WinTemp\RichOle\U}$_SZBC_0M)5NXF5BRO$5C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965164" y="2145363"/>
            <a:ext cx="1932583" cy="125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" descr="C:\Users\Administrator\AppData\Roaming\Tencent\Users\810731822\QQ\WinTemp\RichOle\U}$_SZBC_0M)5NXF5BRO$5C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4713654" y="2145363"/>
            <a:ext cx="2140639" cy="125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" descr="C:\Users\Administrator\AppData\Roaming\Tencent\Users\810731822\QQ\WinTemp\RichOle\U}$_SZBC_0M)5NXF5BRO$5C.pn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7664822" y="2145363"/>
            <a:ext cx="2449201" cy="125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280898" y="3732446"/>
            <a:ext cx="2195029" cy="164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课件\2681436_154939007260_2.jpg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403409" y="2035002"/>
            <a:ext cx="3146612" cy="352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 r="3174"/>
          <a:stretch>
            <a:fillRect/>
          </a:stretch>
        </p:blipFill>
        <p:spPr>
          <a:xfrm>
            <a:off x="3415551" y="832644"/>
            <a:ext cx="8163004" cy="4982786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18791" y="1744474"/>
            <a:ext cx="5257800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三角形的内角和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57925" y="2217559"/>
            <a:ext cx="545596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三角形的内角和是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180°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等腰三角形 3"/>
          <p:cNvSpPr/>
          <p:nvPr/>
        </p:nvSpPr>
        <p:spPr>
          <a:xfrm>
            <a:off x="6662865" y="3099923"/>
            <a:ext cx="1035423" cy="941294"/>
          </a:xfrm>
          <a:prstGeom prst="triangl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/>
        </p:nvSpPr>
        <p:spPr>
          <a:xfrm>
            <a:off x="4585447" y="2946533"/>
            <a:ext cx="1317811" cy="1109009"/>
          </a:xfrm>
          <a:prstGeom prst="triangle">
            <a:avLst>
              <a:gd name="adj" fmla="val 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19351" y="4252546"/>
            <a:ext cx="5455969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三角形具有稳定性。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等腰三角形 11"/>
          <p:cNvSpPr/>
          <p:nvPr/>
        </p:nvSpPr>
        <p:spPr>
          <a:xfrm>
            <a:off x="8368552" y="3191351"/>
            <a:ext cx="1810875" cy="834280"/>
          </a:xfrm>
          <a:prstGeom prst="triangle">
            <a:avLst>
              <a:gd name="adj" fmla="val 693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1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260" y="1488573"/>
            <a:ext cx="11422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三角形的内角和是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9818" y="2125714"/>
            <a:ext cx="10851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：一个三角形，经过它的一个顶点画一条线段，把它分成两个三角形，每个三角形的内角和是（     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°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0" name="TextBox 9"/>
          <p:cNvSpPr txBox="1"/>
          <p:nvPr/>
        </p:nvSpPr>
        <p:spPr>
          <a:xfrm>
            <a:off x="6689101" y="2838792"/>
            <a:ext cx="1117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180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686794" y="3861620"/>
            <a:ext cx="9339794" cy="2324027"/>
            <a:chOff x="108467" y="4743101"/>
            <a:chExt cx="6557639" cy="1409410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6717" y="4752674"/>
              <a:ext cx="6519389" cy="1399837"/>
            </a:xfrm>
            <a:prstGeom prst="rect">
              <a:avLst/>
            </a:prstGeom>
          </p:spPr>
        </p:pic>
        <p:sp>
          <p:nvSpPr>
            <p:cNvPr id="29" name="TextBox 9"/>
            <p:cNvSpPr txBox="1"/>
            <p:nvPr/>
          </p:nvSpPr>
          <p:spPr>
            <a:xfrm>
              <a:off x="108467" y="4743101"/>
              <a:ext cx="6557639" cy="11449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任何一个三角形三个内角的和都是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。本题中，经过三角形的一个顶点画一条线段，把它分成两个三角形，并不是把三角形的内角和平分，而是借助一条新的段线创造了两个新的三角形，同样具有三个角，每个三角形的内角和仍然是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180°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dministrator\Desktop\课件\图片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569" y="3623351"/>
            <a:ext cx="2150593" cy="300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6128" y="1718446"/>
            <a:ext cx="28469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43430" y="2457110"/>
            <a:ext cx="10408546" cy="2196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）两个不相同的三角形，它们的内角和也不相等。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987425" indent="-987425"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）有一个角是直角的三角形，它另外两个角的和永远是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（    ）</a:t>
            </a:r>
          </a:p>
          <a:p>
            <a:pPr marL="987425" indent="-987425"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）一个三角形，它的三个内角分别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822642" y="2709020"/>
            <a:ext cx="175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022345" y="3417888"/>
            <a:ext cx="877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85715" y="4200720"/>
            <a:ext cx="175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118" y="1529266"/>
            <a:ext cx="74754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计算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每个三角形中∠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45200" y="2278765"/>
            <a:ext cx="888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1=100°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2=30°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1=85°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2=70°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1=67°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2=35°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，求∠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的度数。</a:t>
            </a:r>
          </a:p>
        </p:txBody>
      </p:sp>
      <p:pic>
        <p:nvPicPr>
          <p:cNvPr id="28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75686" y="2845234"/>
            <a:ext cx="1982259" cy="198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545223" y="2811898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】∠3=180°- 100°- 30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°= 50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046" y="3932061"/>
            <a:ext cx="7792129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85°- 70°= 25°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4528" y="5097736"/>
            <a:ext cx="7792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】∠3=180°-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67°- 35°= 78°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1234</Words>
  <Application>Microsoft Office PowerPoint</Application>
  <PresentationFormat>宽屏</PresentationFormat>
  <Paragraphs>112</Paragraphs>
  <Slides>16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楷体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2023-01-16T14:59:27Z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853413D7052E42E8A18B18915AB6625E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