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00" d="100"/>
          <a:sy n="100" d="100"/>
        </p:scale>
        <p:origin x="-93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2</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7200" dirty="0" smtClean="0"/>
              <a:t>Travelling</a:t>
            </a:r>
            <a:endParaRPr lang="zh-CN" altLang="zh-CN" sz="7200" dirty="0"/>
          </a:p>
        </p:txBody>
      </p:sp>
      <p:sp>
        <p:nvSpPr>
          <p:cNvPr id="3" name="矩形 2"/>
          <p:cNvSpPr/>
          <p:nvPr/>
        </p:nvSpPr>
        <p:spPr>
          <a:xfrm>
            <a:off x="0" y="1234559"/>
            <a:ext cx="12192000" cy="830997"/>
          </a:xfrm>
          <a:prstGeom prst="rect">
            <a:avLst/>
          </a:prstGeom>
        </p:spPr>
        <p:txBody>
          <a:bodyPr wrap="square">
            <a:spAutoFit/>
          </a:bodyPr>
          <a:lstStyle/>
          <a:p>
            <a:pPr algn="ctr"/>
            <a:r>
              <a:rPr lang="en-US" altLang="zh-CN" sz="4800" dirty="0"/>
              <a:t>Unit </a:t>
            </a:r>
            <a:r>
              <a:rPr lang="en-US" altLang="zh-CN" sz="4800" dirty="0" smtClean="0"/>
              <a:t>2</a:t>
            </a:r>
            <a:endParaRPr lang="zh-CN" altLang="en-US" sz="4800" dirty="0"/>
          </a:p>
        </p:txBody>
      </p:sp>
      <p:sp>
        <p:nvSpPr>
          <p:cNvPr id="4" name="矩形 3"/>
          <p:cNvSpPr/>
          <p:nvPr/>
        </p:nvSpPr>
        <p:spPr>
          <a:xfrm>
            <a:off x="0" y="452068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1</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5" name="矩形 4"/>
          <p:cNvSpPr/>
          <p:nvPr/>
        </p:nvSpPr>
        <p:spPr>
          <a:xfrm>
            <a:off x="0" y="595437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757"/>
            <a:ext cx="8128000" cy="289848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A.You can go to the shopping centre.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B.You can go boating there.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 have just stayed here for two days.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beautiful and natural.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E.So do I.</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not good advice.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G.I haven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been there yet.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63851"/>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Dick often goes travelling during the summer holiday and almost always has a good time.But he was out of luck this summer.He went to an old temple(  </a:t>
            </a:r>
            <a:r>
              <a:rPr lang="zh-CN" altLang="zh-CN" sz="2200">
                <a:solidFill>
                  <a:srgbClr val="000000"/>
                </a:solidFill>
                <a:latin typeface="Times New Roman" panose="02020603050405020304" pitchFamily="18" charset="0"/>
                <a:cs typeface="Times New Roman" panose="02020603050405020304" pitchFamily="18" charset="0"/>
              </a:rPr>
              <a:t>庙</a:t>
            </a:r>
            <a:r>
              <a:rPr lang="en-US" altLang="zh-CN" sz="2200">
                <a:solidFill>
                  <a:srgbClr val="000000"/>
                </a:solidFill>
                <a:latin typeface="Times New Roman" panose="02020603050405020304" pitchFamily="18" charset="0"/>
                <a:cs typeface="Times New Roman" panose="02020603050405020304" pitchFamily="18" charset="0"/>
              </a:rPr>
              <a:t>  ) on a high mountain by himself.On his way there it suddenly began to rain heavily and he hurried to go down the mountain.When he got to the foot of the mountain,he found the wooden bridge was under the water,so he had to spend the rainy night in a broken farmhouse.He was so hungry that he hardly fell asleep.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next morning the rain stopped and he found the bridge was damaged.He saw the river was not too deep and tried to swim across it.In the middle of the river the water nearly washed him away.Luckily,two farmers saved him,but he lost his bag.They gave him some food and dry clothes.He thanked them and went to the nearest town to call up his parents.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757"/>
            <a:ext cx="8128000" cy="289848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the end of the street,Dick found a small hotel and went in.He asked the price for a single room.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 room on the first floor is twenty dollars,on the second floor,fifteen dollars and on the third,ten dollars,” answered the owner.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young man had only eight dollars in all his pockets.He said thanks and was leaving.The owner asked,“Don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you like our hotel?” “Yes,it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good,” said Dick,“but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not tall enough!”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)1.Where did Dick travel to this summer?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mountain.	B.A temple.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hotel.	D.A farmhouse.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)2.Dick couldn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go to sleep that rainy night because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was afraid of the dark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missed his parents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felt very cold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had nothing to eat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77605" y="1807735"/>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30354" y="3019849"/>
            <a:ext cx="42778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)3.What did Dick do the next morning when he found the bridge was damaged?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waited for somebody to help him.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stayed in a farmhouse.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asked the farmers for some food.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tried to swim across the river.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)4.What do you think of Dick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summer holiday this year?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A.Wonderful.	B.Terrible.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C.Boring.	D.Exciting.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3814" y="1818367"/>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2253" y="4210693"/>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308159"/>
            <a:ext cx="8128000" cy="249568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)5.From Dick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words in the last paragraph,we can infer that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A.Dick liked tall buildings very much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B.Dick would borrow some money from his good friends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C.Dick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want to tell the owner he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enough money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D.Dick was very careful when choosing a suitable hotel for himself</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95084" y="239252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1.If you can </a:t>
            </a:r>
            <a:r>
              <a:rPr lang="en-US" altLang="zh-CN" sz="2200" dirty="0" err="1">
                <a:solidFill>
                  <a:srgbClr val="000000"/>
                </a:solidFill>
                <a:latin typeface="Times New Roman" panose="02020603050405020304" pitchFamily="18" charset="0"/>
                <a:cs typeface="Times New Roman" panose="02020603050405020304" pitchFamily="18" charset="0"/>
              </a:rPr>
              <a:t>dance,please</a:t>
            </a:r>
            <a:r>
              <a:rPr lang="en-US" altLang="zh-CN" sz="2200" dirty="0">
                <a:solidFill>
                  <a:srgbClr val="000000"/>
                </a:solidFill>
                <a:latin typeface="Times New Roman" panose="02020603050405020304" pitchFamily="18" charset="0"/>
                <a:cs typeface="Times New Roman" panose="02020603050405020304" pitchFamily="18" charset="0"/>
              </a:rPr>
              <a:t> come and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join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加入</a:t>
            </a:r>
            <a:r>
              <a:rPr lang="en-US" altLang="zh-CN" sz="2200" dirty="0">
                <a:solidFill>
                  <a:srgbClr val="000000"/>
                </a:solidFill>
                <a:latin typeface="Times New Roman" panose="02020603050405020304" pitchFamily="18" charset="0"/>
                <a:cs typeface="Times New Roman" panose="02020603050405020304" pitchFamily="18" charset="0"/>
              </a:rPr>
              <a:t>  ) us.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2.We had many interesting experiences while we were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travelling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旅行</a:t>
            </a:r>
            <a:r>
              <a:rPr lang="en-US" altLang="zh-CN" sz="2200" dirty="0">
                <a:solidFill>
                  <a:srgbClr val="000000"/>
                </a:solidFill>
                <a:latin typeface="Times New Roman" panose="02020603050405020304" pitchFamily="18" charset="0"/>
                <a:cs typeface="Times New Roman" panose="02020603050405020304" pitchFamily="18" charset="0"/>
              </a:rPr>
              <a:t>  ) in Beijing.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3.They were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excited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兴奋的</a:t>
            </a:r>
            <a:r>
              <a:rPr lang="en-US" altLang="zh-CN" sz="2200" dirty="0">
                <a:solidFill>
                  <a:srgbClr val="000000"/>
                </a:solidFill>
                <a:latin typeface="Times New Roman" panose="02020603050405020304" pitchFamily="18" charset="0"/>
                <a:cs typeface="Times New Roman" panose="02020603050405020304" pitchFamily="18" charset="0"/>
              </a:rPr>
              <a:t>  ) about the football match.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4.Beijing,the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capital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首都</a:t>
            </a:r>
            <a:r>
              <a:rPr lang="en-US" altLang="zh-CN" sz="2200" dirty="0">
                <a:solidFill>
                  <a:srgbClr val="000000"/>
                </a:solidFill>
                <a:latin typeface="Times New Roman" panose="02020603050405020304" pitchFamily="18" charset="0"/>
                <a:cs typeface="Times New Roman" panose="02020603050405020304" pitchFamily="18" charset="0"/>
              </a:rPr>
              <a:t>  ) of our </a:t>
            </a:r>
            <a:r>
              <a:rPr lang="en-US" altLang="zh-CN" sz="2200" dirty="0" err="1">
                <a:solidFill>
                  <a:srgbClr val="000000"/>
                </a:solidFill>
                <a:latin typeface="Times New Roman" panose="02020603050405020304" pitchFamily="18" charset="0"/>
                <a:cs typeface="Times New Roman" panose="02020603050405020304" pitchFamily="18" charset="0"/>
              </a:rPr>
              <a:t>country,is</a:t>
            </a:r>
            <a:r>
              <a:rPr lang="en-US" altLang="zh-CN" sz="2200" dirty="0">
                <a:solidFill>
                  <a:srgbClr val="000000"/>
                </a:solidFill>
                <a:latin typeface="Times New Roman" panose="02020603050405020304" pitchFamily="18" charset="0"/>
                <a:cs typeface="Times New Roman" panose="02020603050405020304" pitchFamily="18" charset="0"/>
              </a:rPr>
              <a:t> a great and large city.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5.—What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the height(  </a:t>
            </a:r>
            <a:r>
              <a:rPr lang="zh-CN" altLang="zh-CN" sz="2200" dirty="0">
                <a:solidFill>
                  <a:srgbClr val="000000"/>
                </a:solidFill>
                <a:latin typeface="Times New Roman" panose="02020603050405020304" pitchFamily="18" charset="0"/>
                <a:cs typeface="Times New Roman" panose="02020603050405020304" pitchFamily="18" charset="0"/>
              </a:rPr>
              <a:t>高度</a:t>
            </a:r>
            <a:r>
              <a:rPr lang="en-US" altLang="zh-CN" sz="2200" dirty="0">
                <a:solidFill>
                  <a:srgbClr val="000000"/>
                </a:solidFill>
                <a:latin typeface="Times New Roman" panose="02020603050405020304" pitchFamily="18" charset="0"/>
                <a:cs typeface="Times New Roman" panose="02020603050405020304" pitchFamily="18" charset="0"/>
              </a:rPr>
              <a:t>  ) of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tower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塔</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—About 12 </a:t>
            </a:r>
            <a:r>
              <a:rPr lang="en-US" altLang="zh-CN" sz="2200" dirty="0" err="1">
                <a:solidFill>
                  <a:srgbClr val="000000"/>
                </a:solidFill>
                <a:latin typeface="Times New Roman" panose="02020603050405020304" pitchFamily="18" charset="0"/>
                <a:cs typeface="Times New Roman" panose="02020603050405020304" pitchFamily="18" charset="0"/>
              </a:rPr>
              <a:t>metres</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277297" y="2228192"/>
            <a:ext cx="70829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277297" y="2514131"/>
            <a:ext cx="7082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8382542" y="2632229"/>
            <a:ext cx="137814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8382543" y="2918168"/>
            <a:ext cx="13781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757381" y="3423215"/>
            <a:ext cx="10591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757381" y="3709154"/>
            <a:ext cx="1059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757381" y="3837885"/>
            <a:ext cx="10591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3757381" y="4123824"/>
            <a:ext cx="1059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6691966" y="4631150"/>
            <a:ext cx="88904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6691967" y="4917089"/>
            <a:ext cx="8890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1.—What are you doing on the Internet?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am writing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write  ) an email to my new pen pal.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 couple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 gone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go  ) abroad </a:t>
            </a:r>
            <a:r>
              <a:rPr lang="en-US" altLang="zh-CN" sz="2200" dirty="0" err="1">
                <a:solidFill>
                  <a:srgbClr val="000000"/>
                </a:solidFill>
                <a:latin typeface="Times New Roman" panose="02020603050405020304" pitchFamily="18" charset="0"/>
                <a:cs typeface="Times New Roman" panose="02020603050405020304" pitchFamily="18" charset="0"/>
              </a:rPr>
              <a:t>recently.They</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ll</a:t>
            </a:r>
            <a:r>
              <a:rPr lang="en-US" altLang="zh-CN" sz="2200" dirty="0">
                <a:solidFill>
                  <a:srgbClr val="000000"/>
                </a:solidFill>
                <a:latin typeface="Times New Roman" panose="02020603050405020304" pitchFamily="18" charset="0"/>
                <a:cs typeface="Times New Roman" panose="02020603050405020304" pitchFamily="18" charset="0"/>
              </a:rPr>
              <a:t> return home in three days.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 want to know where the girl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come  ) from.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4.—How many times have you been to </a:t>
            </a:r>
            <a:r>
              <a:rPr lang="en-US" altLang="zh-CN" sz="2200" dirty="0" err="1">
                <a:solidFill>
                  <a:srgbClr val="000000"/>
                </a:solidFill>
                <a:latin typeface="Times New Roman" panose="02020603050405020304" pitchFamily="18" charset="0"/>
                <a:cs typeface="Times New Roman" panose="02020603050405020304" pitchFamily="18" charset="0"/>
              </a:rPr>
              <a:t>Jiuzhaigou</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 been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be  ) there with my family twice.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went to England last month and 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saw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see  ) the Tower Bridge 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672860" y="2610964"/>
            <a:ext cx="14738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672860" y="2896903"/>
            <a:ext cx="14738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755816" y="3032731"/>
            <a:ext cx="134781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755816" y="3318670"/>
            <a:ext cx="1347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798831" y="3801810"/>
            <a:ext cx="92094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798832" y="4087749"/>
            <a:ext cx="920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672859" y="4620517"/>
            <a:ext cx="134781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672860" y="4906456"/>
            <a:ext cx="1347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328893" y="5013922"/>
            <a:ext cx="7098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328894" y="5299861"/>
            <a:ext cx="7098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lean,interesting,excite,travel,begin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Leaning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Tower of Pisa(  </a:t>
            </a:r>
            <a:r>
              <a:rPr lang="zh-CN" altLang="zh-CN" sz="2200">
                <a:solidFill>
                  <a:srgbClr val="000000"/>
                </a:solidFill>
                <a:latin typeface="Times New Roman" panose="02020603050405020304" pitchFamily="18" charset="0"/>
                <a:cs typeface="Times New Roman" panose="02020603050405020304" pitchFamily="18" charset="0"/>
              </a:rPr>
              <a:t>比萨斜塔</a:t>
            </a:r>
            <a:r>
              <a:rPr lang="en-US" altLang="zh-CN" sz="2200">
                <a:solidFill>
                  <a:srgbClr val="000000"/>
                </a:solidFill>
                <a:latin typeface="Times New Roman" panose="02020603050405020304" pitchFamily="18" charset="0"/>
                <a:cs typeface="Times New Roman" panose="02020603050405020304" pitchFamily="18" charset="0"/>
              </a:rPr>
              <a:t>  ) is so great an old building.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2.The children got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excited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they were praised.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3.There are many places 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interest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in Suzhou.I want to go there again.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4.Everyone is here.Let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begin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our class.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5.Many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travellers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come to the beautiful village to spend their holiday every year.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917408" y="2408946"/>
            <a:ext cx="11229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917409" y="2694885"/>
            <a:ext cx="11229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374069" y="3225723"/>
            <a:ext cx="10166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374069" y="3511662"/>
            <a:ext cx="10166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390706" y="3647490"/>
            <a:ext cx="101663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390707" y="3933429"/>
            <a:ext cx="10166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195264" y="4420182"/>
            <a:ext cx="82276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195265" y="4706121"/>
            <a:ext cx="822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119427" y="4822536"/>
            <a:ext cx="125464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119427" y="5108475"/>
            <a:ext cx="12546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36577" y="1077120"/>
            <a:ext cx="10160000"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当地人说这是一个奇特且具有魔力的地方。</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local people say it is a(  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special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magical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place.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我去过长城很多次。</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Great Wall many times.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我认为这不是一个好办法。</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think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good idea.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和你一起去悉尼歌剧院我很兴奋。</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excited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the Sydney Opera House with you.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你去过华山吗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我没有。</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ever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a:t>
            </a:r>
            <a:r>
              <a:rPr lang="en-US" altLang="zh-CN" sz="2200" dirty="0" err="1">
                <a:solidFill>
                  <a:srgbClr val="000000"/>
                </a:solidFill>
                <a:latin typeface="Times New Roman" panose="02020603050405020304" pitchFamily="18" charset="0"/>
                <a:cs typeface="Times New Roman" panose="02020603050405020304" pitchFamily="18" charset="0"/>
              </a:rPr>
              <a:t>Huashan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No,I</a:t>
            </a:r>
            <a:r>
              <a:rPr lang="en-US" altLang="zh-CN" sz="2200" dirty="0">
                <a:solidFill>
                  <a:srgbClr val="000000"/>
                </a:solidFill>
                <a:latin typeface="Times New Roman" panose="02020603050405020304" pitchFamily="18" charset="0"/>
                <a:cs typeface="Times New Roman" panose="02020603050405020304" pitchFamily="18" charset="0"/>
              </a:rPr>
              <a:t> haven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256570" y="1994275"/>
            <a:ext cx="377047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256571" y="2280214"/>
            <a:ext cx="37704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758460" y="2781085"/>
            <a:ext cx="29198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758460" y="3067024"/>
            <a:ext cx="2919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758459" y="3573416"/>
            <a:ext cx="232444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758460" y="3859355"/>
            <a:ext cx="23244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4565455" y="3626581"/>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4565455" y="391252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268822" y="4405048"/>
            <a:ext cx="38271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268822" y="4690987"/>
            <a:ext cx="38271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960479" y="5630768"/>
            <a:ext cx="77208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1960479" y="5916707"/>
            <a:ext cx="772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3544729" y="5630768"/>
            <a:ext cx="187787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3544730" y="5916707"/>
            <a:ext cx="1877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3" grpId="0" animBg="1"/>
      <p:bldP spid="15" grpId="0" animBg="1"/>
      <p:bldP spid="18"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30780"/>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)1.—What are you </a:t>
            </a:r>
            <a:r>
              <a:rPr lang="en-US" altLang="zh-CN" sz="2200" dirty="0" err="1">
                <a:solidFill>
                  <a:srgbClr val="000000"/>
                </a:solidFill>
                <a:latin typeface="Times New Roman" panose="02020603050405020304" pitchFamily="18" charset="0"/>
                <a:cs typeface="Times New Roman" panose="02020603050405020304" pitchFamily="18" charset="0"/>
              </a:rPr>
              <a:t>doing,Tim</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am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clothes.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A.washing</a:t>
            </a:r>
            <a:r>
              <a:rPr lang="en-US" altLang="zh-CN" sz="2200" dirty="0">
                <a:solidFill>
                  <a:srgbClr val="000000"/>
                </a:solidFill>
                <a:latin typeface="Times New Roman" panose="02020603050405020304" pitchFamily="18" charset="0"/>
                <a:cs typeface="Times New Roman" panose="02020603050405020304" pitchFamily="18" charset="0"/>
              </a:rPr>
              <a:t>	B.to wash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C.washed</a:t>
            </a:r>
            <a:r>
              <a:rPr lang="en-US" altLang="zh-CN" sz="2200" dirty="0">
                <a:solidFill>
                  <a:srgbClr val="000000"/>
                </a:solidFill>
                <a:latin typeface="Times New Roman" panose="02020603050405020304" pitchFamily="18" charset="0"/>
                <a:cs typeface="Times New Roman" panose="02020603050405020304" pitchFamily="18" charset="0"/>
              </a:rPr>
              <a:t>	D.to washing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)2.—What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special about the film?</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comes from the story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Lu </a:t>
            </a:r>
            <a:r>
              <a:rPr lang="en-US" altLang="zh-CN" sz="2200" dirty="0" err="1">
                <a:solidFill>
                  <a:srgbClr val="000000"/>
                </a:solidFill>
                <a:latin typeface="Times New Roman" panose="02020603050405020304" pitchFamily="18" charset="0"/>
                <a:cs typeface="Times New Roman" panose="02020603050405020304" pitchFamily="18" charset="0"/>
              </a:rPr>
              <a:t>Xun</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A.of</a:t>
            </a:r>
            <a:r>
              <a:rPr lang="en-US" altLang="zh-CN" sz="2200" dirty="0">
                <a:solidFill>
                  <a:srgbClr val="000000"/>
                </a:solidFill>
                <a:latin typeface="Times New Roman" panose="02020603050405020304" pitchFamily="18" charset="0"/>
                <a:cs typeface="Times New Roman" panose="02020603050405020304" pitchFamily="18" charset="0"/>
              </a:rPr>
              <a:t>	B.by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C.over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)3.—What are the students doing?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 are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music class.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A.get</a:t>
            </a:r>
            <a:r>
              <a:rPr lang="en-US" altLang="zh-CN" sz="2200" dirty="0">
                <a:solidFill>
                  <a:srgbClr val="000000"/>
                </a:solidFill>
                <a:latin typeface="Times New Roman" panose="02020603050405020304" pitchFamily="18" charset="0"/>
                <a:cs typeface="Times New Roman" panose="02020603050405020304" pitchFamily="18" charset="0"/>
              </a:rPr>
              <a:t> ready to	</a:t>
            </a:r>
            <a:r>
              <a:rPr lang="en-US" altLang="zh-CN" sz="2200" dirty="0" err="1">
                <a:solidFill>
                  <a:srgbClr val="000000"/>
                </a:solidFill>
                <a:latin typeface="Times New Roman" panose="02020603050405020304" pitchFamily="18" charset="0"/>
                <a:cs typeface="Times New Roman" panose="02020603050405020304" pitchFamily="18" charset="0"/>
              </a:rPr>
              <a:t>B.getting</a:t>
            </a:r>
            <a:r>
              <a:rPr lang="en-US" altLang="zh-CN" sz="2200" dirty="0">
                <a:solidFill>
                  <a:srgbClr val="000000"/>
                </a:solidFill>
                <a:latin typeface="Times New Roman" panose="02020603050405020304" pitchFamily="18" charset="0"/>
                <a:cs typeface="Times New Roman" panose="02020603050405020304" pitchFamily="18" charset="0"/>
              </a:rPr>
              <a:t> ready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C.get</a:t>
            </a:r>
            <a:r>
              <a:rPr lang="en-US" altLang="zh-CN" sz="2200" dirty="0">
                <a:solidFill>
                  <a:srgbClr val="000000"/>
                </a:solidFill>
                <a:latin typeface="Times New Roman" panose="02020603050405020304" pitchFamily="18" charset="0"/>
                <a:cs typeface="Times New Roman" panose="02020603050405020304" pitchFamily="18" charset="0"/>
              </a:rPr>
              <a:t> ready for	</a:t>
            </a:r>
            <a:r>
              <a:rPr lang="en-US" altLang="zh-CN" sz="2200" dirty="0" err="1">
                <a:solidFill>
                  <a:srgbClr val="000000"/>
                </a:solidFill>
                <a:latin typeface="Times New Roman" panose="02020603050405020304" pitchFamily="18" charset="0"/>
                <a:cs typeface="Times New Roman" panose="02020603050405020304" pitchFamily="18" charset="0"/>
              </a:rPr>
              <a:t>D.getting</a:t>
            </a:r>
            <a:r>
              <a:rPr lang="en-US" altLang="zh-CN" sz="2200" dirty="0">
                <a:solidFill>
                  <a:srgbClr val="000000"/>
                </a:solidFill>
                <a:latin typeface="Times New Roman" panose="02020603050405020304" pitchFamily="18" charset="0"/>
                <a:cs typeface="Times New Roman" panose="02020603050405020304" pitchFamily="18" charset="0"/>
              </a:rPr>
              <a:t> ready 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38946" y="163761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38946" y="3306925"/>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0845" y="484864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)4.Is there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today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newspaper?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A.special</a:t>
            </a:r>
            <a:r>
              <a:rPr lang="en-US" altLang="zh-CN" sz="2200" dirty="0">
                <a:solidFill>
                  <a:srgbClr val="000000"/>
                </a:solidFill>
                <a:latin typeface="Times New Roman" panose="02020603050405020304" pitchFamily="18" charset="0"/>
                <a:cs typeface="Times New Roman" panose="02020603050405020304" pitchFamily="18" charset="0"/>
              </a:rPr>
              <a:t> nothing	</a:t>
            </a:r>
            <a:r>
              <a:rPr lang="en-US" altLang="zh-CN" sz="2200" dirty="0" err="1">
                <a:solidFill>
                  <a:srgbClr val="000000"/>
                </a:solidFill>
                <a:latin typeface="Times New Roman" panose="02020603050405020304" pitchFamily="18" charset="0"/>
                <a:cs typeface="Times New Roman" panose="02020603050405020304" pitchFamily="18" charset="0"/>
              </a:rPr>
              <a:t>B.anything</a:t>
            </a:r>
            <a:r>
              <a:rPr lang="en-US" altLang="zh-CN" sz="2200" dirty="0">
                <a:solidFill>
                  <a:srgbClr val="000000"/>
                </a:solidFill>
                <a:latin typeface="Times New Roman" panose="02020603050405020304" pitchFamily="18" charset="0"/>
                <a:cs typeface="Times New Roman" panose="02020603050405020304" pitchFamily="18" charset="0"/>
              </a:rPr>
              <a:t> special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C.everything</a:t>
            </a:r>
            <a:r>
              <a:rPr lang="en-US" altLang="zh-CN" sz="2200" dirty="0">
                <a:solidFill>
                  <a:srgbClr val="000000"/>
                </a:solidFill>
                <a:latin typeface="Times New Roman" panose="02020603050405020304" pitchFamily="18" charset="0"/>
                <a:cs typeface="Times New Roman" panose="02020603050405020304" pitchFamily="18" charset="0"/>
              </a:rPr>
              <a:t> special	</a:t>
            </a:r>
            <a:r>
              <a:rPr lang="en-US" altLang="zh-CN" sz="2200" dirty="0" err="1">
                <a:solidFill>
                  <a:srgbClr val="000000"/>
                </a:solidFill>
                <a:latin typeface="Times New Roman" panose="02020603050405020304" pitchFamily="18" charset="0"/>
                <a:cs typeface="Times New Roman" panose="02020603050405020304" pitchFamily="18" charset="0"/>
              </a:rPr>
              <a:t>D.special</a:t>
            </a:r>
            <a:r>
              <a:rPr lang="en-US" altLang="zh-CN" sz="2200" dirty="0">
                <a:solidFill>
                  <a:srgbClr val="000000"/>
                </a:solidFill>
                <a:latin typeface="Times New Roman" panose="02020603050405020304" pitchFamily="18" charset="0"/>
                <a:cs typeface="Times New Roman" panose="02020603050405020304" pitchFamily="18" charset="0"/>
              </a:rPr>
              <a:t> anything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)5.Mother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Day is a holiday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mothers.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a:t>
            </a:r>
            <a:r>
              <a:rPr lang="en-US" altLang="zh-CN" sz="2200" dirty="0" err="1">
                <a:solidFill>
                  <a:srgbClr val="000000"/>
                </a:solidFill>
                <a:latin typeface="Times New Roman" panose="02020603050405020304" pitchFamily="18" charset="0"/>
                <a:cs typeface="Times New Roman" panose="02020603050405020304" pitchFamily="18" charset="0"/>
              </a:rPr>
              <a:t>B.for</a:t>
            </a:r>
            <a:r>
              <a:rPr lang="en-US" altLang="zh-CN" sz="2200" dirty="0">
                <a:solidFill>
                  <a:srgbClr val="000000"/>
                </a:solidFill>
                <a:latin typeface="Times New Roman" panose="02020603050405020304" pitchFamily="18" charset="0"/>
                <a:cs typeface="Times New Roman" panose="02020603050405020304" pitchFamily="18" charset="0"/>
              </a:rPr>
              <a:t>	C.at	</a:t>
            </a:r>
            <a:r>
              <a:rPr lang="en-US" altLang="zh-CN" sz="2200" dirty="0" err="1">
                <a:solidFill>
                  <a:srgbClr val="000000"/>
                </a:solidFill>
                <a:latin typeface="Times New Roman" panose="02020603050405020304" pitchFamily="18" charset="0"/>
                <a:cs typeface="Times New Roman" panose="02020603050405020304" pitchFamily="18" charset="0"/>
              </a:rPr>
              <a:t>D.of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)6.Washington D.C.(  </a:t>
            </a:r>
            <a:r>
              <a:rPr lang="zh-CN" altLang="zh-CN" sz="2200" dirty="0">
                <a:solidFill>
                  <a:srgbClr val="000000"/>
                </a:solidFill>
                <a:latin typeface="Times New Roman" panose="02020603050405020304" pitchFamily="18" charset="0"/>
                <a:cs typeface="Times New Roman" panose="02020603050405020304" pitchFamily="18" charset="0"/>
              </a:rPr>
              <a:t>华盛顿</a:t>
            </a:r>
            <a:r>
              <a:rPr lang="en-US" altLang="zh-CN" sz="2200" dirty="0">
                <a:solidFill>
                  <a:srgbClr val="000000"/>
                </a:solidFill>
                <a:latin typeface="Times New Roman" panose="02020603050405020304" pitchFamily="18" charset="0"/>
                <a:cs typeface="Times New Roman" panose="02020603050405020304" pitchFamily="18" charset="0"/>
              </a:rPr>
              <a:t>  ) 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of America.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a:t>
            </a:r>
            <a:r>
              <a:rPr lang="en-US" altLang="zh-CN" sz="2200" dirty="0">
                <a:solidFill>
                  <a:srgbClr val="000000"/>
                </a:solidFill>
                <a:latin typeface="Times New Roman" panose="02020603050405020304" pitchFamily="18" charset="0"/>
                <a:cs typeface="Times New Roman" panose="02020603050405020304" pitchFamily="18" charset="0"/>
              </a:rPr>
              <a:t> capital	</a:t>
            </a:r>
            <a:r>
              <a:rPr lang="en-US" altLang="zh-CN" sz="2200" dirty="0" err="1">
                <a:solidFill>
                  <a:srgbClr val="000000"/>
                </a:solidFill>
                <a:latin typeface="Times New Roman" panose="02020603050405020304" pitchFamily="18" charset="0"/>
                <a:cs typeface="Times New Roman" panose="02020603050405020304" pitchFamily="18" charset="0"/>
              </a:rPr>
              <a:t>B.capital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C.the</a:t>
            </a:r>
            <a:r>
              <a:rPr lang="en-US" altLang="zh-CN" sz="2200" dirty="0">
                <a:solidFill>
                  <a:srgbClr val="000000"/>
                </a:solidFill>
                <a:latin typeface="Times New Roman" panose="02020603050405020304" pitchFamily="18" charset="0"/>
                <a:cs typeface="Times New Roman" panose="02020603050405020304" pitchFamily="18" charset="0"/>
              </a:rPr>
              <a:t> capital	D.an capital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)7.—Where are Maria and </a:t>
            </a:r>
            <a:r>
              <a:rPr lang="en-US" altLang="zh-CN" sz="2200" dirty="0" err="1">
                <a:solidFill>
                  <a:srgbClr val="000000"/>
                </a:solidFill>
                <a:latin typeface="Times New Roman" panose="02020603050405020304" pitchFamily="18" charset="0"/>
                <a:cs typeface="Times New Roman" panose="02020603050405020304" pitchFamily="18" charset="0"/>
              </a:rPr>
              <a:t>Kangkang</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England.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A.have</a:t>
            </a:r>
            <a:r>
              <a:rPr lang="en-US" altLang="zh-CN" sz="2200" dirty="0">
                <a:solidFill>
                  <a:srgbClr val="000000"/>
                </a:solidFill>
                <a:latin typeface="Times New Roman" panose="02020603050405020304" pitchFamily="18" charset="0"/>
                <a:cs typeface="Times New Roman" panose="02020603050405020304" pitchFamily="18" charset="0"/>
              </a:rPr>
              <a:t> been to	</a:t>
            </a:r>
            <a:r>
              <a:rPr lang="en-US" altLang="zh-CN" sz="2200" dirty="0" err="1">
                <a:solidFill>
                  <a:srgbClr val="000000"/>
                </a:solidFill>
                <a:latin typeface="Times New Roman" panose="02020603050405020304" pitchFamily="18" charset="0"/>
                <a:cs typeface="Times New Roman" panose="02020603050405020304" pitchFamily="18" charset="0"/>
              </a:rPr>
              <a:t>B.have</a:t>
            </a:r>
            <a:r>
              <a:rPr lang="en-US" altLang="zh-CN" sz="2200" dirty="0">
                <a:solidFill>
                  <a:srgbClr val="000000"/>
                </a:solidFill>
                <a:latin typeface="Times New Roman" panose="02020603050405020304" pitchFamily="18" charset="0"/>
                <a:cs typeface="Times New Roman" panose="02020603050405020304" pitchFamily="18" charset="0"/>
              </a:rPr>
              <a:t> gone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C.have</a:t>
            </a:r>
            <a:r>
              <a:rPr lang="en-US" altLang="zh-CN" sz="2200" dirty="0">
                <a:solidFill>
                  <a:srgbClr val="000000"/>
                </a:solidFill>
                <a:latin typeface="Times New Roman" panose="02020603050405020304" pitchFamily="18" charset="0"/>
                <a:cs typeface="Times New Roman" panose="02020603050405020304" pitchFamily="18" charset="0"/>
              </a:rPr>
              <a:t> been in	</a:t>
            </a:r>
            <a:r>
              <a:rPr lang="en-US" altLang="zh-CN" sz="2200" dirty="0" err="1">
                <a:solidFill>
                  <a:srgbClr val="000000"/>
                </a:solidFill>
                <a:latin typeface="Times New Roman" panose="02020603050405020304" pitchFamily="18" charset="0"/>
                <a:cs typeface="Times New Roman" panose="02020603050405020304" pitchFamily="18" charset="0"/>
              </a:rPr>
              <a:t>D.have</a:t>
            </a:r>
            <a:r>
              <a:rPr lang="en-US" altLang="zh-CN" sz="2200" dirty="0">
                <a:solidFill>
                  <a:srgbClr val="000000"/>
                </a:solidFill>
                <a:latin typeface="Times New Roman" panose="02020603050405020304" pitchFamily="18" charset="0"/>
                <a:cs typeface="Times New Roman" panose="02020603050405020304" pitchFamily="18" charset="0"/>
              </a:rPr>
              <a:t> gone 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3814" y="122294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19721" y="239252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2253" y="3189968"/>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262253" y="4423345"/>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52045"/>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)8.Lin Bo and I</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friends since we were at school.</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A.will be	B.have become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C.have been	D.will become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)9.—Do you know the movie </a:t>
            </a:r>
            <a:r>
              <a:rPr lang="en-US" altLang="zh-CN" sz="2200" i="1">
                <a:solidFill>
                  <a:srgbClr val="000000"/>
                </a:solidFill>
                <a:latin typeface="Times New Roman" panose="02020603050405020304" pitchFamily="18" charset="0"/>
                <a:cs typeface="Times New Roman" panose="02020603050405020304" pitchFamily="18" charset="0"/>
              </a:rPr>
              <a:t>The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Jungle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Book</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—Yes.I</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it twice.It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very exciting.</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A.watch	B.am watching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C.have watched	D.will watch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)10.—Where are you going this afternoon?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going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A.buy some comic books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swimming club</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C.have a party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D.buy a present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409504" y="1276107"/>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24247" y="2456322"/>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6779" y="4083104"/>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7962"/>
            <a:ext cx="8128000" cy="533607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A:Hello!Bill,I have been in Beijing.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B:Hello!Ann,how long have you been here?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A:1.</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C</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Could you tell me some interesting places?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B:Of course.2.</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A</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There are all kinds of clothes and foods in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A:Oh,I have been </a:t>
            </a:r>
            <a:r>
              <a:rPr lang="en-US" altLang="zh-CN" sz="2200" dirty="0" err="1">
                <a:solidFill>
                  <a:srgbClr val="000000"/>
                </a:solidFill>
                <a:latin typeface="Times New Roman" panose="02020603050405020304" pitchFamily="18" charset="0"/>
                <a:cs typeface="Times New Roman" panose="02020603050405020304" pitchFamily="18" charset="0"/>
              </a:rPr>
              <a:t>there.Because</a:t>
            </a:r>
            <a:r>
              <a:rPr lang="en-US" altLang="zh-CN" sz="2200" dirty="0">
                <a:solidFill>
                  <a:srgbClr val="000000"/>
                </a:solidFill>
                <a:latin typeface="Times New Roman" panose="02020603050405020304" pitchFamily="18" charset="0"/>
                <a:cs typeface="Times New Roman" panose="02020603050405020304" pitchFamily="18" charset="0"/>
              </a:rPr>
              <a:t> there are too many </a:t>
            </a:r>
            <a:r>
              <a:rPr lang="en-US" altLang="zh-CN" sz="2200" dirty="0" err="1">
                <a:solidFill>
                  <a:srgbClr val="000000"/>
                </a:solidFill>
                <a:latin typeface="Times New Roman" panose="02020603050405020304" pitchFamily="18" charset="0"/>
                <a:cs typeface="Times New Roman" panose="02020603050405020304" pitchFamily="18" charset="0"/>
              </a:rPr>
              <a:t>people,I</a:t>
            </a:r>
            <a:r>
              <a:rPr lang="en-US" altLang="zh-CN" sz="2200" dirty="0">
                <a:solidFill>
                  <a:srgbClr val="000000"/>
                </a:solidFill>
                <a:latin typeface="Times New Roman" panose="02020603050405020304" pitchFamily="18" charset="0"/>
                <a:cs typeface="Times New Roman" panose="02020603050405020304" pitchFamily="18" charset="0"/>
              </a:rPr>
              <a:t> hate going there again.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B:3.</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Why not go to watch a movie?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A:Well,I have already watched two movies.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B:Have you been to the Central Park?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A:No.4.</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G</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B:Well,I think you can go there for a walk.5.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A:That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t>
            </a:r>
            <a:r>
              <a:rPr lang="en-US" altLang="zh-CN" sz="2200" dirty="0" err="1">
                <a:solidFill>
                  <a:srgbClr val="000000"/>
                </a:solidFill>
                <a:latin typeface="Times New Roman" panose="02020603050405020304" pitchFamily="18" charset="0"/>
                <a:cs typeface="Times New Roman" panose="02020603050405020304" pitchFamily="18" charset="0"/>
              </a:rPr>
              <a:t>great!Thank</a:t>
            </a:r>
            <a:r>
              <a:rPr lang="en-US" altLang="zh-CN" sz="2200" dirty="0">
                <a:solidFill>
                  <a:srgbClr val="000000"/>
                </a:solidFill>
                <a:latin typeface="Times New Roman" panose="02020603050405020304" pitchFamily="18" charset="0"/>
                <a:cs typeface="Times New Roman" panose="02020603050405020304" pitchFamily="18" charset="0"/>
              </a:rPr>
              <a:t> you.</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813104" y="2126712"/>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3972053" y="2530748"/>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791837" y="3727606"/>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3280937" y="4944340"/>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7300043" y="5345228"/>
            <a:ext cx="32304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504</Words>
  <Application>Microsoft Office PowerPoint</Application>
  <PresentationFormat>宽屏</PresentationFormat>
  <Paragraphs>124</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Travelling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2017-12-06T00:45:00Z</dcterms:created>
  <dcterms:modified xsi:type="dcterms:W3CDTF">2023-01-16T14:59:42Z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96CB7E860EA2490F980A297BC5CDD5A2</vt:lpwstr>
  </property>
  <property fmtid="{A09F084E-AD41-489F-8076-AA5BE3082BCA}" pid="100">
    <vt:ui4>5</vt:ui4>
  </property>
  <property fmtid="{64440492-4C8B-11D1-8B70-080036B11A03}" pid="11">
    <vt:lpwstr>www.2ppt.com-爱PPT提供资源下载</vt:lpwstr>
  </property>
</Properties>
</file>