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2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3C34-2C6A-4756-873D-38568AB00E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AB90B-3B44-4D69-8E4F-DEF239ACC7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9E774-A7E6-42E9-8483-CAB3E1164C4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25903-18B7-4277-ABC2-FD86396278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7E2A-86CC-48AD-97F4-DF611A4FE6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C7E7-6B7F-4955-A78F-2019F47F2B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27D0-550C-4C4B-AB7C-76AA11E706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2BA90-F69D-47FB-AEC1-61ED26DF85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0C72-0C0C-436C-8782-261226EF61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E80F-B34E-49B0-A2A8-8682DC77CF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7CBE-CBC5-4D89-AB3D-B2D20388E5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52A9-EDB8-476B-A878-4ABF691CD8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28159781-A285-43C4-A524-6F1F610EDFA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1"/>
          <p:cNvSpPr txBox="1">
            <a:spLocks noChangeArrowheads="1"/>
          </p:cNvSpPr>
          <p:nvPr/>
        </p:nvSpPr>
        <p:spPr bwMode="auto">
          <a:xfrm>
            <a:off x="0" y="1676400"/>
            <a:ext cx="91440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第</a:t>
            </a:r>
            <a:r>
              <a:rPr lang="en-US" altLang="zh-CN" sz="32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32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章 基本的几何图形</a:t>
            </a:r>
          </a:p>
          <a:p>
            <a:pPr algn="ctr" eaLnBrk="1" hangingPunct="1"/>
            <a:endParaRPr lang="zh-CN" altLang="en-US" sz="44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 eaLnBrk="1" hangingPunct="1"/>
            <a:r>
              <a:rPr lang="zh-CN" altLang="en-US" sz="54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线</a:t>
            </a:r>
            <a:r>
              <a:rPr lang="zh-CN" altLang="en-US" sz="54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段、射线和直线</a:t>
            </a:r>
          </a:p>
        </p:txBody>
      </p:sp>
      <p:sp>
        <p:nvSpPr>
          <p:cNvPr id="3" name="矩形 2"/>
          <p:cNvSpPr/>
          <p:nvPr/>
        </p:nvSpPr>
        <p:spPr>
          <a:xfrm>
            <a:off x="3182036" y="533400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187450" y="2728913"/>
            <a:ext cx="7407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chemeClr val="accent2"/>
                </a:solidFill>
              </a:rPr>
              <a:t>如果你想将一根小木条固定在木板上，至少需要几个钉子？</a:t>
            </a:r>
          </a:p>
        </p:txBody>
      </p:sp>
      <p:sp>
        <p:nvSpPr>
          <p:cNvPr id="8195" name="WordArt 6"/>
          <p:cNvSpPr>
            <a:spLocks noTextEdit="1"/>
          </p:cNvSpPr>
          <p:nvPr/>
        </p:nvSpPr>
        <p:spPr bwMode="auto">
          <a:xfrm>
            <a:off x="3330575" y="1714500"/>
            <a:ext cx="1655763" cy="7191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12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8000"/>
                  </a:solidFill>
                  <a:round/>
                </a:ln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22300" y="1355725"/>
            <a:ext cx="7467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/>
              <a:t>如果将细木条抽象成直线，将钉子抽象为点,你可以得出什么结论？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52525" y="3636963"/>
            <a:ext cx="683895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经过两点有一条直线,并且只有一条直线。</a:t>
            </a:r>
          </a:p>
        </p:txBody>
      </p:sp>
      <p:pic>
        <p:nvPicPr>
          <p:cNvPr id="9220" name="Picture 4" descr="arrow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00" y="3983038"/>
            <a:ext cx="4349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394075" y="2997200"/>
            <a:ext cx="2835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直线的性质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>
                                          <p:stCondLst>
                                            <p:cond delay="49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1412875"/>
            <a:ext cx="849788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ea typeface="楷体_GB2312"/>
                <a:cs typeface="楷体_GB2312"/>
              </a:rPr>
              <a:t>1.建筑工人在砌墙的时候经常在两个墙角分别立一根标志杆，在两根标志杆之间拉一根参照线，这根参照线就是直的。这其中的道理是：</a:t>
            </a:r>
            <a:r>
              <a:rPr lang="zh-CN" altLang="en-US" sz="3200" b="1" u="sng" dirty="0">
                <a:ea typeface="楷体_GB2312"/>
                <a:cs typeface="楷体_GB2312"/>
              </a:rPr>
              <a:t>                                         </a:t>
            </a:r>
            <a:r>
              <a:rPr lang="zh-CN" altLang="en-US" sz="3200" b="1" dirty="0">
                <a:ea typeface="楷体_GB2312"/>
                <a:cs typeface="楷体_GB2312"/>
              </a:rPr>
              <a:t> 。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9750" y="2852738"/>
            <a:ext cx="5287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0033CC"/>
                </a:solidFill>
                <a:latin typeface="Tahoma" panose="020B0604030504040204" pitchFamily="34" charset="0"/>
              </a:rPr>
              <a:t>经过两点有且只有一条直线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5288" y="4149725"/>
            <a:ext cx="84978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ea typeface="楷体_GB2312"/>
                <a:cs typeface="楷体_GB2312"/>
              </a:rPr>
              <a:t>2. 每年的3月</a:t>
            </a:r>
            <a:r>
              <a:rPr lang="en-US" sz="3200" b="1">
                <a:ea typeface="楷体_GB2312"/>
                <a:cs typeface="楷体_GB2312"/>
              </a:rPr>
              <a:t>12</a:t>
            </a:r>
            <a:r>
              <a:rPr lang="zh-CN" altLang="en-US" sz="3200" b="1">
                <a:ea typeface="楷体_GB2312"/>
                <a:cs typeface="楷体_GB2312"/>
              </a:rPr>
              <a:t>日是植树节，你用什么方法可以使植的树在一条直线上？</a:t>
            </a:r>
            <a:endParaRPr lang="en-US" sz="3200" b="1">
              <a:ea typeface="楷体_GB2312"/>
              <a:cs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95250" y="1050925"/>
            <a:ext cx="8955088" cy="19954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smtClean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　　 </a:t>
            </a:r>
            <a:r>
              <a:rPr lang="zh-CN" altLang="en-US" sz="280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平面上有</a:t>
            </a:r>
            <a:r>
              <a:rPr lang="en-US" sz="280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en-US" sz="280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sz="280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  <a:r>
              <a:rPr lang="zh-CN" altLang="en-US" sz="280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sz="280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r>
              <a:rPr lang="zh-CN" altLang="en-US" sz="280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三个点，过其中的任两点作直线，小敏说能作三条；小聪说只能作一条；小真说都有可能；你认为他们三人谁的说法对？</a:t>
            </a:r>
          </a:p>
        </p:txBody>
      </p:sp>
      <p:sp>
        <p:nvSpPr>
          <p:cNvPr id="11268" name="Line 36"/>
          <p:cNvSpPr>
            <a:spLocks noChangeShapeType="1"/>
          </p:cNvSpPr>
          <p:nvPr/>
        </p:nvSpPr>
        <p:spPr bwMode="auto">
          <a:xfrm>
            <a:off x="4859338" y="4217988"/>
            <a:ext cx="2667000" cy="1587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11268"/>
          <p:cNvGrpSpPr/>
          <p:nvPr/>
        </p:nvGrpSpPr>
        <p:grpSpPr bwMode="auto">
          <a:xfrm>
            <a:off x="5486400" y="4152900"/>
            <a:ext cx="1460500" cy="88900"/>
            <a:chOff x="0" y="0"/>
            <a:chExt cx="920" cy="56"/>
          </a:xfrm>
        </p:grpSpPr>
        <p:sp>
          <p:nvSpPr>
            <p:cNvPr id="18454" name="Oval 38"/>
            <p:cNvSpPr>
              <a:spLocks noChangeArrowheads="1"/>
            </p:cNvSpPr>
            <p:nvPr/>
          </p:nvSpPr>
          <p:spPr bwMode="auto">
            <a:xfrm>
              <a:off x="0" y="1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5" name="Oval 39"/>
            <p:cNvSpPr>
              <a:spLocks noChangeArrowheads="1"/>
            </p:cNvSpPr>
            <p:nvPr/>
          </p:nvSpPr>
          <p:spPr bwMode="auto">
            <a:xfrm>
              <a:off x="432" y="0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6" name="Oval 40"/>
            <p:cNvSpPr>
              <a:spLocks noChangeArrowheads="1"/>
            </p:cNvSpPr>
            <p:nvPr/>
          </p:nvSpPr>
          <p:spPr bwMode="auto">
            <a:xfrm>
              <a:off x="872" y="8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273" name="Text Box 41"/>
          <p:cNvSpPr txBox="1">
            <a:spLocks noChangeArrowheads="1"/>
          </p:cNvSpPr>
          <p:nvPr/>
        </p:nvSpPr>
        <p:spPr bwMode="auto">
          <a:xfrm>
            <a:off x="487363" y="5207000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(1) </a:t>
            </a:r>
            <a:r>
              <a:rPr lang="zh-CN" altLang="en-US" sz="2800" b="1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可以画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三条</a:t>
            </a:r>
            <a:r>
              <a:rPr lang="zh-CN" altLang="en-US" sz="2800" b="1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直线</a:t>
            </a:r>
          </a:p>
        </p:txBody>
      </p:sp>
      <p:sp>
        <p:nvSpPr>
          <p:cNvPr id="11274" name="Text Box 4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629150" y="5229225"/>
            <a:ext cx="38306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(2) </a:t>
            </a:r>
            <a:r>
              <a:rPr lang="zh-CN" altLang="en-US" sz="3200" b="1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只能画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一条</a:t>
            </a:r>
            <a:r>
              <a:rPr lang="zh-CN" altLang="en-US" sz="3200" b="1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直线</a:t>
            </a:r>
          </a:p>
        </p:txBody>
      </p:sp>
      <p:sp>
        <p:nvSpPr>
          <p:cNvPr id="11275" name="Line 43"/>
          <p:cNvSpPr>
            <a:spLocks noChangeShapeType="1"/>
          </p:cNvSpPr>
          <p:nvPr/>
        </p:nvSpPr>
        <p:spPr bwMode="auto">
          <a:xfrm rot="93279" flipV="1">
            <a:off x="1455738" y="3440113"/>
            <a:ext cx="1023937" cy="1574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6" name="Line 44"/>
          <p:cNvSpPr>
            <a:spLocks noChangeShapeType="1"/>
          </p:cNvSpPr>
          <p:nvPr/>
        </p:nvSpPr>
        <p:spPr bwMode="auto">
          <a:xfrm flipV="1">
            <a:off x="1239838" y="4303713"/>
            <a:ext cx="1931987" cy="490537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7" name="Line 45"/>
          <p:cNvSpPr>
            <a:spLocks noChangeShapeType="1"/>
          </p:cNvSpPr>
          <p:nvPr/>
        </p:nvSpPr>
        <p:spPr bwMode="auto">
          <a:xfrm>
            <a:off x="1960563" y="3582988"/>
            <a:ext cx="1108075" cy="137795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组合 11277"/>
          <p:cNvGrpSpPr/>
          <p:nvPr/>
        </p:nvGrpSpPr>
        <p:grpSpPr bwMode="auto">
          <a:xfrm>
            <a:off x="1635125" y="3876675"/>
            <a:ext cx="1066800" cy="838200"/>
            <a:chOff x="0" y="0"/>
            <a:chExt cx="672" cy="528"/>
          </a:xfrm>
        </p:grpSpPr>
        <p:sp>
          <p:nvSpPr>
            <p:cNvPr id="18451" name="Oval 47"/>
            <p:cNvSpPr>
              <a:spLocks noChangeArrowheads="1"/>
            </p:cNvSpPr>
            <p:nvPr/>
          </p:nvSpPr>
          <p:spPr bwMode="auto">
            <a:xfrm>
              <a:off x="336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2" name="Oval 48"/>
            <p:cNvSpPr>
              <a:spLocks noChangeArrowheads="1"/>
            </p:cNvSpPr>
            <p:nvPr/>
          </p:nvSpPr>
          <p:spPr bwMode="auto">
            <a:xfrm>
              <a:off x="0" y="4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3" name="Oval 49"/>
            <p:cNvSpPr>
              <a:spLocks noChangeArrowheads="1"/>
            </p:cNvSpPr>
            <p:nvPr/>
          </p:nvSpPr>
          <p:spPr bwMode="auto">
            <a:xfrm>
              <a:off x="624" y="3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组合 11281"/>
          <p:cNvGrpSpPr/>
          <p:nvPr/>
        </p:nvGrpSpPr>
        <p:grpSpPr bwMode="auto">
          <a:xfrm>
            <a:off x="1244600" y="3590925"/>
            <a:ext cx="1638300" cy="1335088"/>
            <a:chOff x="0" y="0"/>
            <a:chExt cx="1032" cy="841"/>
          </a:xfrm>
        </p:grpSpPr>
        <p:sp>
          <p:nvSpPr>
            <p:cNvPr id="18448" name="Text Box 53"/>
            <p:cNvSpPr txBox="1">
              <a:spLocks noChangeArrowheads="1"/>
            </p:cNvSpPr>
            <p:nvPr/>
          </p:nvSpPr>
          <p:spPr bwMode="auto">
            <a:xfrm>
              <a:off x="601" y="0"/>
              <a:ext cx="3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18449" name="Text Box 54"/>
            <p:cNvSpPr txBox="1">
              <a:spLocks noChangeArrowheads="1"/>
            </p:cNvSpPr>
            <p:nvPr/>
          </p:nvSpPr>
          <p:spPr bwMode="auto">
            <a:xfrm>
              <a:off x="0" y="427"/>
              <a:ext cx="3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18450" name="Text Box 55"/>
            <p:cNvSpPr txBox="1">
              <a:spLocks noChangeArrowheads="1"/>
            </p:cNvSpPr>
            <p:nvPr/>
          </p:nvSpPr>
          <p:spPr bwMode="auto">
            <a:xfrm>
              <a:off x="703" y="514"/>
              <a:ext cx="3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C </a:t>
              </a:r>
            </a:p>
          </p:txBody>
        </p:sp>
      </p:grpSp>
      <p:grpSp>
        <p:nvGrpSpPr>
          <p:cNvPr id="5" name="组合 11285"/>
          <p:cNvGrpSpPr/>
          <p:nvPr/>
        </p:nvGrpSpPr>
        <p:grpSpPr bwMode="auto">
          <a:xfrm>
            <a:off x="5251450" y="4164013"/>
            <a:ext cx="2006600" cy="539750"/>
            <a:chOff x="0" y="0"/>
            <a:chExt cx="1264" cy="340"/>
          </a:xfrm>
        </p:grpSpPr>
        <p:sp>
          <p:nvSpPr>
            <p:cNvPr id="18445" name="Text Box 56"/>
            <p:cNvSpPr txBox="1">
              <a:spLocks noChangeArrowheads="1"/>
            </p:cNvSpPr>
            <p:nvPr/>
          </p:nvSpPr>
          <p:spPr bwMode="auto">
            <a:xfrm>
              <a:off x="0" y="13"/>
              <a:ext cx="3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18446" name="Text Box 57"/>
            <p:cNvSpPr txBox="1">
              <a:spLocks noChangeArrowheads="1"/>
            </p:cNvSpPr>
            <p:nvPr/>
          </p:nvSpPr>
          <p:spPr bwMode="auto">
            <a:xfrm>
              <a:off x="469" y="1"/>
              <a:ext cx="3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18447" name="Text Box 58"/>
            <p:cNvSpPr txBox="1">
              <a:spLocks noChangeArrowheads="1"/>
            </p:cNvSpPr>
            <p:nvPr/>
          </p:nvSpPr>
          <p:spPr bwMode="auto">
            <a:xfrm>
              <a:off x="935" y="0"/>
              <a:ext cx="3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3" grpId="0"/>
      <p:bldP spid="11274" grpId="0"/>
      <p:bldP spid="11275" grpId="0" animBg="1"/>
      <p:bldP spid="11276" grpId="0" animBg="1"/>
      <p:bldP spid="112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5513388" y="3681413"/>
            <a:ext cx="30972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-890588" y="3716338"/>
            <a:ext cx="91344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9460" name="Text Box 19"/>
          <p:cNvSpPr txBox="1">
            <a:spLocks noChangeArrowheads="1"/>
          </p:cNvSpPr>
          <p:nvPr/>
        </p:nvSpPr>
        <p:spPr bwMode="auto">
          <a:xfrm>
            <a:off x="652463" y="1201738"/>
            <a:ext cx="75914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>
                <a:solidFill>
                  <a:srgbClr val="000066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200">
                <a:latin typeface="华文中宋" panose="02010600040101010101" pitchFamily="2" charset="-122"/>
                <a:ea typeface="华文中宋" panose="02010600040101010101" pitchFamily="2" charset="-122"/>
              </a:rPr>
              <a:t>如果平面上有四个点，过其中的每两个点画直线，又可以画几条？</a:t>
            </a:r>
          </a:p>
        </p:txBody>
      </p:sp>
      <p:grpSp>
        <p:nvGrpSpPr>
          <p:cNvPr id="2" name="组合 12292"/>
          <p:cNvGrpSpPr/>
          <p:nvPr/>
        </p:nvGrpSpPr>
        <p:grpSpPr bwMode="auto">
          <a:xfrm>
            <a:off x="6300788" y="3616325"/>
            <a:ext cx="1427162" cy="106363"/>
            <a:chOff x="0" y="0"/>
            <a:chExt cx="1405" cy="90"/>
          </a:xfrm>
        </p:grpSpPr>
        <p:sp>
          <p:nvSpPr>
            <p:cNvPr id="19485" name="Oval 21"/>
            <p:cNvSpPr>
              <a:spLocks noChangeArrowheads="1"/>
            </p:cNvSpPr>
            <p:nvPr/>
          </p:nvSpPr>
          <p:spPr bwMode="auto">
            <a:xfrm>
              <a:off x="0" y="0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6" name="Oval 22"/>
            <p:cNvSpPr>
              <a:spLocks noChangeArrowheads="1"/>
            </p:cNvSpPr>
            <p:nvPr/>
          </p:nvSpPr>
          <p:spPr bwMode="auto">
            <a:xfrm>
              <a:off x="408" y="0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7" name="Oval 23"/>
            <p:cNvSpPr>
              <a:spLocks noChangeArrowheads="1"/>
            </p:cNvSpPr>
            <p:nvPr/>
          </p:nvSpPr>
          <p:spPr bwMode="auto">
            <a:xfrm>
              <a:off x="998" y="0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8" name="Oval 24"/>
            <p:cNvSpPr>
              <a:spLocks noChangeArrowheads="1"/>
            </p:cNvSpPr>
            <p:nvPr/>
          </p:nvSpPr>
          <p:spPr bwMode="auto">
            <a:xfrm>
              <a:off x="1315" y="0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组合 12297"/>
          <p:cNvGrpSpPr/>
          <p:nvPr/>
        </p:nvGrpSpPr>
        <p:grpSpPr bwMode="auto">
          <a:xfrm>
            <a:off x="1187450" y="3125788"/>
            <a:ext cx="831850" cy="1116012"/>
            <a:chOff x="0" y="0"/>
            <a:chExt cx="635" cy="1044"/>
          </a:xfrm>
        </p:grpSpPr>
        <p:sp>
          <p:nvSpPr>
            <p:cNvPr id="19481" name="Oval 26"/>
            <p:cNvSpPr>
              <a:spLocks noChangeArrowheads="1"/>
            </p:cNvSpPr>
            <p:nvPr/>
          </p:nvSpPr>
          <p:spPr bwMode="auto">
            <a:xfrm>
              <a:off x="545" y="500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2" name="Oval 27"/>
            <p:cNvSpPr>
              <a:spLocks noChangeArrowheads="1"/>
            </p:cNvSpPr>
            <p:nvPr/>
          </p:nvSpPr>
          <p:spPr bwMode="auto">
            <a:xfrm>
              <a:off x="227" y="0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3" name="Oval 28"/>
            <p:cNvSpPr>
              <a:spLocks noChangeArrowheads="1"/>
            </p:cNvSpPr>
            <p:nvPr/>
          </p:nvSpPr>
          <p:spPr bwMode="auto">
            <a:xfrm>
              <a:off x="0" y="499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4" name="Oval 29"/>
            <p:cNvSpPr>
              <a:spLocks noChangeArrowheads="1"/>
            </p:cNvSpPr>
            <p:nvPr/>
          </p:nvSpPr>
          <p:spPr bwMode="auto">
            <a:xfrm>
              <a:off x="273" y="954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303" name="Line 30"/>
          <p:cNvSpPr>
            <a:spLocks noChangeShapeType="1"/>
          </p:cNvSpPr>
          <p:nvPr/>
        </p:nvSpPr>
        <p:spPr bwMode="auto">
          <a:xfrm>
            <a:off x="1331913" y="2868613"/>
            <a:ext cx="100965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4" name="Line 31"/>
          <p:cNvSpPr>
            <a:spLocks noChangeShapeType="1"/>
          </p:cNvSpPr>
          <p:nvPr/>
        </p:nvSpPr>
        <p:spPr bwMode="auto">
          <a:xfrm flipH="1">
            <a:off x="971550" y="2882900"/>
            <a:ext cx="720725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5" name="Line 32"/>
          <p:cNvSpPr>
            <a:spLocks noChangeShapeType="1"/>
          </p:cNvSpPr>
          <p:nvPr/>
        </p:nvSpPr>
        <p:spPr bwMode="auto">
          <a:xfrm>
            <a:off x="900113" y="3270250"/>
            <a:ext cx="100965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6" name="Line 33"/>
          <p:cNvSpPr>
            <a:spLocks noChangeShapeType="1"/>
          </p:cNvSpPr>
          <p:nvPr/>
        </p:nvSpPr>
        <p:spPr bwMode="auto">
          <a:xfrm>
            <a:off x="1547813" y="2954338"/>
            <a:ext cx="7143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7" name="Line 34"/>
          <p:cNvSpPr>
            <a:spLocks noChangeShapeType="1"/>
          </p:cNvSpPr>
          <p:nvPr/>
        </p:nvSpPr>
        <p:spPr bwMode="auto">
          <a:xfrm flipH="1">
            <a:off x="1331913" y="3530600"/>
            <a:ext cx="792162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8" name="Line 35"/>
          <p:cNvSpPr>
            <a:spLocks noChangeShapeType="1"/>
          </p:cNvSpPr>
          <p:nvPr/>
        </p:nvSpPr>
        <p:spPr bwMode="auto">
          <a:xfrm flipV="1">
            <a:off x="755650" y="3700463"/>
            <a:ext cx="158432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9" name="Line 36"/>
          <p:cNvSpPr>
            <a:spLocks noChangeShapeType="1"/>
          </p:cNvSpPr>
          <p:nvPr/>
        </p:nvSpPr>
        <p:spPr bwMode="auto">
          <a:xfrm>
            <a:off x="2843213" y="3740150"/>
            <a:ext cx="216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12309"/>
          <p:cNvGrpSpPr/>
          <p:nvPr/>
        </p:nvGrpSpPr>
        <p:grpSpPr bwMode="auto">
          <a:xfrm>
            <a:off x="3492500" y="3675063"/>
            <a:ext cx="1106488" cy="585787"/>
            <a:chOff x="0" y="0"/>
            <a:chExt cx="906" cy="498"/>
          </a:xfrm>
        </p:grpSpPr>
        <p:sp>
          <p:nvSpPr>
            <p:cNvPr id="19477" name="Oval 38"/>
            <p:cNvSpPr>
              <a:spLocks noChangeArrowheads="1"/>
            </p:cNvSpPr>
            <p:nvPr/>
          </p:nvSpPr>
          <p:spPr bwMode="auto">
            <a:xfrm>
              <a:off x="0" y="0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8" name="Oval 39"/>
            <p:cNvSpPr>
              <a:spLocks noChangeArrowheads="1"/>
            </p:cNvSpPr>
            <p:nvPr/>
          </p:nvSpPr>
          <p:spPr bwMode="auto">
            <a:xfrm>
              <a:off x="452" y="0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9" name="Oval 40"/>
            <p:cNvSpPr>
              <a:spLocks noChangeArrowheads="1"/>
            </p:cNvSpPr>
            <p:nvPr/>
          </p:nvSpPr>
          <p:spPr bwMode="auto">
            <a:xfrm>
              <a:off x="816" y="1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0" name="Oval 41"/>
            <p:cNvSpPr>
              <a:spLocks noChangeArrowheads="1"/>
            </p:cNvSpPr>
            <p:nvPr/>
          </p:nvSpPr>
          <p:spPr bwMode="auto">
            <a:xfrm>
              <a:off x="408" y="408"/>
              <a:ext cx="90" cy="9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315" name="Line 42"/>
          <p:cNvSpPr>
            <a:spLocks noChangeShapeType="1"/>
          </p:cNvSpPr>
          <p:nvPr/>
        </p:nvSpPr>
        <p:spPr bwMode="auto">
          <a:xfrm>
            <a:off x="3254375" y="3413125"/>
            <a:ext cx="1081088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6" name="Line 43"/>
          <p:cNvSpPr>
            <a:spLocks noChangeShapeType="1"/>
          </p:cNvSpPr>
          <p:nvPr/>
        </p:nvSpPr>
        <p:spPr bwMode="auto">
          <a:xfrm flipH="1">
            <a:off x="3708400" y="3386138"/>
            <a:ext cx="1223963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7" name="Line 44"/>
          <p:cNvSpPr>
            <a:spLocks noChangeShapeType="1"/>
          </p:cNvSpPr>
          <p:nvPr/>
        </p:nvSpPr>
        <p:spPr bwMode="auto">
          <a:xfrm flipH="1">
            <a:off x="3975100" y="3241675"/>
            <a:ext cx="142875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8" name="Text Box 45"/>
          <p:cNvSpPr txBox="1">
            <a:spLocks noChangeArrowheads="1"/>
          </p:cNvSpPr>
          <p:nvPr/>
        </p:nvSpPr>
        <p:spPr bwMode="auto">
          <a:xfrm>
            <a:off x="333375" y="4676775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华文新魏" panose="02010800040101010101" pitchFamily="2" charset="-122"/>
                <a:ea typeface="华文新魏" panose="02010800040101010101" pitchFamily="2" charset="-122"/>
              </a:rPr>
              <a:t>能画</a:t>
            </a:r>
            <a:r>
              <a:rPr lang="zh-CN" altLang="en-US" sz="2400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六条</a:t>
            </a:r>
            <a:r>
              <a:rPr lang="zh-CN" altLang="en-US" sz="2400">
                <a:latin typeface="华文新魏" panose="02010800040101010101" pitchFamily="2" charset="-122"/>
                <a:ea typeface="华文新魏" panose="02010800040101010101" pitchFamily="2" charset="-122"/>
              </a:rPr>
              <a:t>直线</a:t>
            </a:r>
          </a:p>
        </p:txBody>
      </p:sp>
      <p:sp>
        <p:nvSpPr>
          <p:cNvPr id="12319" name="Text Box 46"/>
          <p:cNvSpPr txBox="1">
            <a:spLocks noChangeArrowheads="1"/>
          </p:cNvSpPr>
          <p:nvPr/>
        </p:nvSpPr>
        <p:spPr bwMode="auto">
          <a:xfrm>
            <a:off x="3036888" y="4683125"/>
            <a:ext cx="307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华文新魏" panose="02010800040101010101" pitchFamily="2" charset="-122"/>
                <a:ea typeface="华文新魏" panose="02010800040101010101" pitchFamily="2" charset="-122"/>
              </a:rPr>
              <a:t>能画</a:t>
            </a:r>
            <a:r>
              <a:rPr lang="zh-CN" altLang="en-US" sz="2400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四条</a:t>
            </a:r>
            <a:r>
              <a:rPr lang="zh-CN" altLang="en-US" sz="2400">
                <a:latin typeface="华文新魏" panose="02010800040101010101" pitchFamily="2" charset="-122"/>
                <a:ea typeface="华文新魏" panose="02010800040101010101" pitchFamily="2" charset="-122"/>
              </a:rPr>
              <a:t>直线</a:t>
            </a:r>
          </a:p>
        </p:txBody>
      </p:sp>
      <p:sp>
        <p:nvSpPr>
          <p:cNvPr id="12320" name="Text Box 4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34088" y="4360863"/>
            <a:ext cx="319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华文新魏" panose="02010800040101010101" pitchFamily="2" charset="-122"/>
                <a:ea typeface="华文新魏" panose="02010800040101010101" pitchFamily="2" charset="-122"/>
              </a:rPr>
              <a:t>只能画</a:t>
            </a:r>
            <a:r>
              <a:rPr lang="zh-CN" altLang="en-US" sz="2400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一条</a:t>
            </a:r>
            <a:r>
              <a:rPr lang="zh-CN" altLang="en-US" sz="2400">
                <a:latin typeface="华文新魏" panose="02010800040101010101" pitchFamily="2" charset="-122"/>
                <a:ea typeface="华文新魏" panose="02010800040101010101" pitchFamily="2" charset="-122"/>
              </a:rPr>
              <a:t>直线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5" grpId="0" animBg="1"/>
      <p:bldP spid="12316" grpId="0" animBg="1"/>
      <p:bldP spid="12317" grpId="0" animBg="1"/>
      <p:bldP spid="12318" grpId="0"/>
      <p:bldP spid="123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295400" y="1173163"/>
            <a:ext cx="144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3200">
              <a:solidFill>
                <a:schemeClr val="folHlink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graphicFrame>
        <p:nvGraphicFramePr>
          <p:cNvPr id="23555" name="表格 23554"/>
          <p:cNvGraphicFramePr/>
          <p:nvPr/>
        </p:nvGraphicFramePr>
        <p:xfrm>
          <a:off x="781050" y="2532063"/>
          <a:ext cx="7580313" cy="2689224"/>
        </p:xfrm>
        <a:graphic>
          <a:graphicData uri="http://schemas.openxmlformats.org/drawingml/2006/table">
            <a:tbl>
              <a:tblPr/>
              <a:tblGrid>
                <a:gridCol w="960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6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6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14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类型</a:t>
                      </a: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端点</a:t>
                      </a:r>
                      <a:endParaRPr lang="zh-CN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延伸方向</a:t>
                      </a:r>
                      <a:endParaRPr lang="zh-CN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可不可度量</a:t>
                      </a:r>
                      <a:endParaRPr lang="zh-CN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6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线段</a:t>
                      </a: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0" dirty="0">
                          <a:solidFill>
                            <a:srgbClr val="FF33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有2</a:t>
                      </a: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个端点</a:t>
                      </a:r>
                      <a:endParaRPr lang="zh-CN" altLang="en-US" sz="2000" b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不向任何一方延伸</a:t>
                      </a: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0" dirty="0">
                          <a:solidFill>
                            <a:srgbClr val="FF33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可</a:t>
                      </a: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度量</a:t>
                      </a: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21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射线</a:t>
                      </a: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0" dirty="0">
                          <a:solidFill>
                            <a:srgbClr val="FF33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有1</a:t>
                      </a: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个端点</a:t>
                      </a:r>
                      <a:endParaRPr lang="zh-CN" altLang="en-US" sz="2000" b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向</a:t>
                      </a:r>
                      <a:r>
                        <a:rPr lang="zh-CN" altLang="en-US" sz="2400" b="0" dirty="0">
                          <a:solidFill>
                            <a:srgbClr val="FF33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一个方向无限</a:t>
                      </a: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延伸</a:t>
                      </a:r>
                      <a:endParaRPr lang="zh-CN" altLang="en-US" sz="2000" b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0" dirty="0">
                          <a:solidFill>
                            <a:srgbClr val="FF33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不可</a:t>
                      </a: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度量</a:t>
                      </a:r>
                      <a:endParaRPr lang="zh-CN" altLang="en-US" sz="2000" b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26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直线</a:t>
                      </a: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0" dirty="0">
                          <a:solidFill>
                            <a:srgbClr val="FF33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无</a:t>
                      </a: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端点</a:t>
                      </a:r>
                      <a:endParaRPr lang="zh-CN" altLang="en-US" sz="2000" b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向</a:t>
                      </a:r>
                      <a:r>
                        <a:rPr lang="zh-CN" altLang="en-US" sz="2400" b="0" dirty="0">
                          <a:solidFill>
                            <a:srgbClr val="FF33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两个方向无限</a:t>
                      </a: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延伸</a:t>
                      </a:r>
                      <a:endParaRPr lang="zh-CN" altLang="en-US" sz="2000" b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b="0" dirty="0">
                          <a:solidFill>
                            <a:srgbClr val="FF33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不可</a:t>
                      </a:r>
                      <a:r>
                        <a:rPr lang="zh-CN" altLang="en-US" sz="2400" b="0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度量</a:t>
                      </a:r>
                      <a:endParaRPr lang="zh-CN" altLang="en-US" sz="2000" b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09" marB="4570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10" name="WordArt 42"/>
          <p:cNvSpPr>
            <a:spLocks noTextEdit="1"/>
          </p:cNvSpPr>
          <p:nvPr/>
        </p:nvSpPr>
        <p:spPr bwMode="auto">
          <a:xfrm>
            <a:off x="3703638" y="1492250"/>
            <a:ext cx="1736725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4577"/>
          <p:cNvGrpSpPr/>
          <p:nvPr/>
        </p:nvGrpSpPr>
        <p:grpSpPr bwMode="auto">
          <a:xfrm>
            <a:off x="539750" y="3429000"/>
            <a:ext cx="3168650" cy="609600"/>
            <a:chOff x="0" y="0"/>
            <a:chExt cx="2180" cy="384"/>
          </a:xfrm>
        </p:grpSpPr>
        <p:sp>
          <p:nvSpPr>
            <p:cNvPr id="21543" name="Line 3"/>
            <p:cNvSpPr>
              <a:spLocks noChangeShapeType="1"/>
            </p:cNvSpPr>
            <p:nvPr/>
          </p:nvSpPr>
          <p:spPr bwMode="auto">
            <a:xfrm>
              <a:off x="212" y="356"/>
              <a:ext cx="19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4" name="Oval 4"/>
            <p:cNvSpPr>
              <a:spLocks noChangeArrowheads="1"/>
            </p:cNvSpPr>
            <p:nvPr/>
          </p:nvSpPr>
          <p:spPr bwMode="auto">
            <a:xfrm flipH="1" flipV="1">
              <a:off x="164" y="329"/>
              <a:ext cx="48" cy="5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5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>
                  <a:solidFill>
                    <a:srgbClr val="006600"/>
                  </a:solidFill>
                  <a:latin typeface="Tahoma" panose="020B0604030504040204" pitchFamily="34" charset="0"/>
                </a:rPr>
                <a:t>O</a:t>
              </a:r>
              <a:endParaRPr lang="en-US">
                <a:solidFill>
                  <a:srgbClr val="0066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3" name="组合 24581"/>
          <p:cNvGrpSpPr/>
          <p:nvPr/>
        </p:nvGrpSpPr>
        <p:grpSpPr bwMode="auto">
          <a:xfrm>
            <a:off x="898525" y="2349500"/>
            <a:ext cx="2209800" cy="85725"/>
            <a:chOff x="0" y="0"/>
            <a:chExt cx="1392" cy="54"/>
          </a:xfrm>
        </p:grpSpPr>
        <p:sp>
          <p:nvSpPr>
            <p:cNvPr id="21540" name="Line 7"/>
            <p:cNvSpPr>
              <a:spLocks noChangeShapeType="1"/>
            </p:cNvSpPr>
            <p:nvPr/>
          </p:nvSpPr>
          <p:spPr bwMode="auto">
            <a:xfrm>
              <a:off x="48" y="30"/>
              <a:ext cx="1296" cy="0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1" name="Oval 8"/>
            <p:cNvSpPr>
              <a:spLocks noChangeArrowheads="1"/>
            </p:cNvSpPr>
            <p:nvPr/>
          </p:nvSpPr>
          <p:spPr bwMode="auto">
            <a:xfrm flipH="1" flipV="1">
              <a:off x="1344" y="0"/>
              <a:ext cx="48" cy="48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3333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2" name="Oval 9"/>
            <p:cNvSpPr>
              <a:spLocks noChangeArrowheads="1"/>
            </p:cNvSpPr>
            <p:nvPr/>
          </p:nvSpPr>
          <p:spPr bwMode="auto">
            <a:xfrm flipH="1" flipV="1">
              <a:off x="0" y="6"/>
              <a:ext cx="48" cy="48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3333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组合 24585"/>
          <p:cNvGrpSpPr/>
          <p:nvPr/>
        </p:nvGrpSpPr>
        <p:grpSpPr bwMode="auto">
          <a:xfrm>
            <a:off x="688975" y="1957388"/>
            <a:ext cx="2714625" cy="396875"/>
            <a:chOff x="0" y="0"/>
            <a:chExt cx="1710" cy="250"/>
          </a:xfrm>
        </p:grpSpPr>
        <p:sp>
          <p:nvSpPr>
            <p:cNvPr id="21538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39" name="Text Box 12"/>
            <p:cNvSpPr txBox="1">
              <a:spLocks noChangeArrowheads="1"/>
            </p:cNvSpPr>
            <p:nvPr/>
          </p:nvSpPr>
          <p:spPr bwMode="auto">
            <a:xfrm>
              <a:off x="1326" y="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781425" y="1957388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表示</a:t>
            </a:r>
            <a:r>
              <a:rPr lang="zh-CN" altLang="en-US" sz="2400" b="1">
                <a:latin typeface="Times New Roman" panose="02020603050405020304" pitchFamily="18" charset="0"/>
              </a:rPr>
              <a:t>：线段 AB(或线段BA)</a:t>
            </a:r>
          </a:p>
        </p:txBody>
      </p:sp>
      <p:grpSp>
        <p:nvGrpSpPr>
          <p:cNvPr id="5" name="组合 24589"/>
          <p:cNvGrpSpPr/>
          <p:nvPr/>
        </p:nvGrpSpPr>
        <p:grpSpPr bwMode="auto">
          <a:xfrm>
            <a:off x="898525" y="3141663"/>
            <a:ext cx="2209800" cy="85725"/>
            <a:chOff x="0" y="0"/>
            <a:chExt cx="1392" cy="54"/>
          </a:xfrm>
        </p:grpSpPr>
        <p:sp>
          <p:nvSpPr>
            <p:cNvPr id="21535" name="Line 15"/>
            <p:cNvSpPr>
              <a:spLocks noChangeShapeType="1"/>
            </p:cNvSpPr>
            <p:nvPr/>
          </p:nvSpPr>
          <p:spPr bwMode="auto">
            <a:xfrm>
              <a:off x="48" y="30"/>
              <a:ext cx="1296" cy="0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6" name="Oval 16"/>
            <p:cNvSpPr>
              <a:spLocks noChangeArrowheads="1"/>
            </p:cNvSpPr>
            <p:nvPr/>
          </p:nvSpPr>
          <p:spPr bwMode="auto">
            <a:xfrm flipH="1" flipV="1">
              <a:off x="1344" y="0"/>
              <a:ext cx="48" cy="48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3333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7" name="Oval 17"/>
            <p:cNvSpPr>
              <a:spLocks noChangeArrowheads="1"/>
            </p:cNvSpPr>
            <p:nvPr/>
          </p:nvSpPr>
          <p:spPr bwMode="auto">
            <a:xfrm flipH="1" flipV="1">
              <a:off x="0" y="6"/>
              <a:ext cx="48" cy="48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3333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690688" y="2636838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781425" y="2770188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表示：</a:t>
            </a:r>
            <a:r>
              <a:rPr lang="zh-CN" altLang="en-US" sz="2400" b="1">
                <a:latin typeface="Times New Roman" panose="02020603050405020304" pitchFamily="18" charset="0"/>
              </a:rPr>
              <a:t>线段 </a:t>
            </a:r>
            <a:r>
              <a:rPr lang="zh-CN" altLang="en-US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 flipH="1" flipV="1">
            <a:off x="2268538" y="3933825"/>
            <a:ext cx="76200" cy="873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1908175" y="3500438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3781425" y="35814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表示：</a:t>
            </a:r>
            <a:r>
              <a:rPr lang="zh-CN" altLang="en-US" sz="2400" b="1">
                <a:latin typeface="Times New Roman" panose="02020603050405020304" pitchFamily="18" charset="0"/>
              </a:rPr>
              <a:t>射线 OA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684213" y="5530850"/>
            <a:ext cx="30241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" name="组合 24599"/>
          <p:cNvGrpSpPr/>
          <p:nvPr/>
        </p:nvGrpSpPr>
        <p:grpSpPr bwMode="auto">
          <a:xfrm>
            <a:off x="971550" y="5013325"/>
            <a:ext cx="2771775" cy="533400"/>
            <a:chOff x="0" y="0"/>
            <a:chExt cx="1746" cy="336"/>
          </a:xfrm>
        </p:grpSpPr>
        <p:sp>
          <p:nvSpPr>
            <p:cNvPr id="21531" name="Oval 25"/>
            <p:cNvSpPr>
              <a:spLocks noChangeArrowheads="1"/>
            </p:cNvSpPr>
            <p:nvPr/>
          </p:nvSpPr>
          <p:spPr bwMode="auto">
            <a:xfrm flipH="1" flipV="1">
              <a:off x="1506" y="28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2" name="Oval 26"/>
            <p:cNvSpPr>
              <a:spLocks noChangeArrowheads="1"/>
            </p:cNvSpPr>
            <p:nvPr/>
          </p:nvSpPr>
          <p:spPr bwMode="auto">
            <a:xfrm flipH="1" flipV="1">
              <a:off x="162" y="28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3" name="Text Box 27"/>
            <p:cNvSpPr txBox="1">
              <a:spLocks noChangeArrowheads="1"/>
            </p:cNvSpPr>
            <p:nvPr/>
          </p:nvSpPr>
          <p:spPr bwMode="auto">
            <a:xfrm>
              <a:off x="0" y="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34" name="Text Box 28"/>
            <p:cNvSpPr txBox="1">
              <a:spLocks noChangeArrowheads="1"/>
            </p:cNvSpPr>
            <p:nvPr/>
          </p:nvSpPr>
          <p:spPr bwMode="auto">
            <a:xfrm>
              <a:off x="1314" y="0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822700" y="51689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表示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: </a:t>
            </a:r>
            <a:r>
              <a:rPr lang="zh-CN" altLang="en-US" sz="2400" b="1">
                <a:latin typeface="Times New Roman" panose="02020603050405020304" pitchFamily="18" charset="0"/>
              </a:rPr>
              <a:t>直线 AB(或直线BA)</a:t>
            </a:r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755650" y="6237288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411413" y="5748338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822700" y="588645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表示：</a:t>
            </a:r>
            <a:r>
              <a:rPr lang="zh-CN" altLang="en-US" sz="2400" b="1">
                <a:latin typeface="Times New Roman" panose="02020603050405020304" pitchFamily="18" charset="0"/>
              </a:rPr>
              <a:t>直线 </a:t>
            </a:r>
            <a:r>
              <a:rPr lang="zh-CN" altLang="en-US" sz="2400" b="1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21522" name="Rectangle 33"/>
          <p:cNvSpPr>
            <a:spLocks noChangeArrowheads="1"/>
          </p:cNvSpPr>
          <p:nvPr/>
        </p:nvSpPr>
        <p:spPr bwMode="auto">
          <a:xfrm>
            <a:off x="0" y="404813"/>
            <a:ext cx="91598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V="1">
            <a:off x="900113" y="4797425"/>
            <a:ext cx="28813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827088" y="4725988"/>
            <a:ext cx="74612" cy="74612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25" name="Text Box 36"/>
          <p:cNvSpPr txBox="1">
            <a:spLocks noChangeArrowheads="1"/>
          </p:cNvSpPr>
          <p:nvPr/>
        </p:nvSpPr>
        <p:spPr bwMode="auto">
          <a:xfrm rot="-60000">
            <a:off x="4070350" y="4006850"/>
            <a:ext cx="18415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>
              <a:latin typeface="Tahoma" panose="020B0604030504040204" pitchFamily="34" charset="0"/>
              <a:ea typeface="隶书" panose="020105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3822700" y="4405313"/>
            <a:ext cx="369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表示:  </a:t>
            </a:r>
            <a:r>
              <a:rPr lang="zh-CN" altLang="en-US" sz="2400" b="1">
                <a:latin typeface="Times New Roman" panose="02020603050405020304" pitchFamily="18" charset="0"/>
              </a:rPr>
              <a:t>射线 </a:t>
            </a:r>
            <a:r>
              <a:rPr lang="zh-CN" altLang="en-US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4614" name="Text Box 39"/>
          <p:cNvSpPr txBox="1">
            <a:spLocks noChangeArrowheads="1"/>
          </p:cNvSpPr>
          <p:nvPr/>
        </p:nvSpPr>
        <p:spPr bwMode="auto">
          <a:xfrm>
            <a:off x="684213" y="1196975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6600"/>
                </a:solidFill>
                <a:ea typeface="楷体_GB2312"/>
                <a:cs typeface="楷体_GB2312"/>
              </a:rPr>
              <a:t>线段、射线、直线的表示方法。</a:t>
            </a:r>
          </a:p>
        </p:txBody>
      </p:sp>
      <p:sp>
        <p:nvSpPr>
          <p:cNvPr id="24615" name="Text Box 40"/>
          <p:cNvSpPr txBox="1">
            <a:spLocks noChangeArrowheads="1"/>
          </p:cNvSpPr>
          <p:nvPr/>
        </p:nvSpPr>
        <p:spPr bwMode="auto">
          <a:xfrm>
            <a:off x="2195513" y="42926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i="1">
                <a:latin typeface="Times New Roman" panose="02020603050405020304" pitchFamily="18" charset="0"/>
              </a:rPr>
              <a:t>b</a:t>
            </a:r>
            <a:endParaRPr lang="en-US"/>
          </a:p>
        </p:txBody>
      </p:sp>
      <p:sp>
        <p:nvSpPr>
          <p:cNvPr id="24616" name="Oval 41"/>
          <p:cNvSpPr>
            <a:spLocks noChangeArrowheads="1"/>
          </p:cNvSpPr>
          <p:nvPr/>
        </p:nvSpPr>
        <p:spPr bwMode="auto">
          <a:xfrm>
            <a:off x="2051050" y="5445125"/>
            <a:ext cx="73025" cy="7143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2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17" name="Text Box 42"/>
          <p:cNvSpPr txBox="1">
            <a:spLocks noChangeArrowheads="1"/>
          </p:cNvSpPr>
          <p:nvPr/>
        </p:nvSpPr>
        <p:spPr bwMode="auto">
          <a:xfrm>
            <a:off x="1979613" y="50133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4" grpId="0"/>
      <p:bldP spid="24595" grpId="0"/>
      <p:bldP spid="24596" grpId="0" bldLvl="0" animBg="1"/>
      <p:bldP spid="24597" grpId="0"/>
      <p:bldP spid="24598" grpId="0"/>
      <p:bldP spid="24599" grpId="0" animBg="1"/>
      <p:bldP spid="24605" grpId="0"/>
      <p:bldP spid="24606" grpId="0" animBg="1"/>
      <p:bldP spid="24607" grpId="0"/>
      <p:bldP spid="24608" grpId="0"/>
      <p:bldP spid="24610" grpId="0" animBg="1"/>
      <p:bldP spid="24611" grpId="0" bldLvl="0" animBg="1"/>
      <p:bldP spid="24613" grpId="0"/>
      <p:bldP spid="24614" grpId="0"/>
      <p:bldP spid="24615" grpId="0"/>
      <p:bldP spid="24616" grpId="0" bldLvl="0" animBg="1"/>
      <p:bldP spid="246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39763" y="1343025"/>
            <a:ext cx="7864475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006600"/>
                </a:solidFill>
                <a:ea typeface="楷体_GB2312"/>
                <a:cs typeface="楷体_GB2312"/>
              </a:rPr>
              <a:t>线段： </a:t>
            </a:r>
            <a:r>
              <a:rPr lang="zh-CN" altLang="en-US" sz="2400" b="1" dirty="0">
                <a:latin typeface="Times New Roman" panose="02020603050405020304" pitchFamily="18" charset="0"/>
              </a:rPr>
              <a:t>①用两个端点的字母来表示,无先后顺序.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             ②用一个小写字母表示.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006600"/>
                </a:solidFill>
                <a:ea typeface="楷体_GB2312"/>
                <a:cs typeface="楷体_GB2312"/>
              </a:rPr>
              <a:t>射线： </a:t>
            </a:r>
            <a:r>
              <a:rPr lang="zh-CN" altLang="en-US" sz="2400" b="1" dirty="0">
                <a:latin typeface="Times New Roman" panose="02020603050405020304" pitchFamily="18" charset="0"/>
              </a:rPr>
              <a:t>① 用端点及射线上一点来表示，注意端点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              的字母写在前面.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             ②用一个小写字母表示.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006600"/>
                </a:solidFill>
                <a:ea typeface="楷体_GB2312"/>
                <a:cs typeface="楷体_GB2312"/>
              </a:rPr>
              <a:t>直线： </a:t>
            </a:r>
            <a:r>
              <a:rPr lang="zh-CN" altLang="en-US" sz="2400" b="1" dirty="0">
                <a:latin typeface="Times New Roman" panose="02020603050405020304" pitchFamily="18" charset="0"/>
              </a:rPr>
              <a:t>①用直线上两个点来表示,无先后顺序.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             ②用一个小写字母来表示.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24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charRg st="24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charRg st="24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53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charRg st="53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charRg st="53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78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2">
                                            <p:txEl>
                                              <p:charRg st="78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2">
                                            <p:txEl>
                                              <p:charRg st="78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2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2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13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2">
                                            <p:txEl>
                                              <p:charRg st="13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2">
                                            <p:txEl>
                                              <p:charRg st="13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164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2">
                                            <p:txEl>
                                              <p:charRg st="164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2">
                                            <p:txEl>
                                              <p:charRg st="164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body" idx="4294967295"/>
          </p:nvPr>
        </p:nvSpPr>
        <p:spPr>
          <a:xfrm>
            <a:off x="527050" y="1735138"/>
            <a:ext cx="6784975" cy="712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b="1" smtClean="0">
                <a:solidFill>
                  <a:srgbClr val="336600"/>
                </a:solidFill>
                <a:ea typeface="楷体_GB2312"/>
                <a:cs typeface="楷体_GB2312"/>
              </a:rPr>
              <a:t>请用两种方式表示图中的两条直线。</a:t>
            </a:r>
          </a:p>
        </p:txBody>
      </p:sp>
      <p:grpSp>
        <p:nvGrpSpPr>
          <p:cNvPr id="23555" name="组合 27652"/>
          <p:cNvGrpSpPr/>
          <p:nvPr/>
        </p:nvGrpSpPr>
        <p:grpSpPr bwMode="auto">
          <a:xfrm>
            <a:off x="457200" y="3071813"/>
            <a:ext cx="3276600" cy="1863725"/>
            <a:chOff x="0" y="0"/>
            <a:chExt cx="2064" cy="1174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rot="143263">
              <a:off x="41" y="311"/>
              <a:ext cx="1922" cy="526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 rot="143317" flipV="1">
              <a:off x="144" y="148"/>
              <a:ext cx="1681" cy="82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950" y="53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240" y="85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1584" y="7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0" y="6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1776" y="58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864" y="30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</a:rPr>
                <a:t>O</a:t>
              </a:r>
              <a:endParaRPr lang="en-US">
                <a:latin typeface="Tahoma" panose="020B0604030504040204" pitchFamily="34" charset="0"/>
              </a:endParaRPr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96" y="1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1488" y="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576" y="924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en-US" sz="2000">
                <a:latin typeface="Tahoma" panose="020B0604030504040204" pitchFamily="34" charset="0"/>
              </a:endParaRPr>
            </a:p>
          </p:txBody>
        </p:sp>
      </p:grp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822700" y="3252788"/>
            <a:ext cx="412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第一种：直线 AO、直线 BO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822700" y="3867150"/>
            <a:ext cx="368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第二种：直线 m、直线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  <p:bldP spid="27665" grpId="0"/>
      <p:bldP spid="276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14400" y="1600200"/>
            <a:ext cx="7318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latin typeface="Tahoma" panose="020B0604030504040204" pitchFamily="34" charset="0"/>
              </a:rPr>
              <a:t>指出下图中</a:t>
            </a:r>
            <a:r>
              <a:rPr lang="zh-CN" altLang="en-US" sz="3200">
                <a:solidFill>
                  <a:srgbClr val="9966FF"/>
                </a:solidFill>
                <a:latin typeface="Tahoma" panose="020B0604030504040204" pitchFamily="34" charset="0"/>
              </a:rPr>
              <a:t>线段</a:t>
            </a:r>
            <a:r>
              <a:rPr lang="zh-CN" altLang="en-US" sz="3200">
                <a:latin typeface="Tahoma" panose="020B0604030504040204" pitchFamily="34" charset="0"/>
              </a:rPr>
              <a:t>、</a:t>
            </a:r>
            <a:r>
              <a:rPr lang="zh-CN" altLang="en-US" sz="3200">
                <a:solidFill>
                  <a:srgbClr val="660033"/>
                </a:solidFill>
                <a:latin typeface="Tahoma" panose="020B0604030504040204" pitchFamily="34" charset="0"/>
              </a:rPr>
              <a:t>射线</a:t>
            </a:r>
            <a:r>
              <a:rPr lang="zh-CN" altLang="en-US" sz="3200">
                <a:latin typeface="Tahoma" panose="020B0604030504040204" pitchFamily="34" charset="0"/>
              </a:rPr>
              <a:t>、</a:t>
            </a:r>
            <a:r>
              <a:rPr lang="zh-CN" altLang="en-US" sz="3200">
                <a:solidFill>
                  <a:srgbClr val="FF5959"/>
                </a:solidFill>
                <a:latin typeface="Tahoma" panose="020B0604030504040204" pitchFamily="34" charset="0"/>
              </a:rPr>
              <a:t>直线</a:t>
            </a:r>
            <a:r>
              <a:rPr lang="zh-CN" altLang="en-US" sz="3200">
                <a:latin typeface="Tahoma" panose="020B0604030504040204" pitchFamily="34" charset="0"/>
              </a:rPr>
              <a:t>分别有多少条？</a:t>
            </a:r>
          </a:p>
        </p:txBody>
      </p:sp>
      <p:grpSp>
        <p:nvGrpSpPr>
          <p:cNvPr id="2" name="组合 28674"/>
          <p:cNvGrpSpPr/>
          <p:nvPr/>
        </p:nvGrpSpPr>
        <p:grpSpPr bwMode="auto">
          <a:xfrm>
            <a:off x="2051050" y="2708275"/>
            <a:ext cx="4953000" cy="469900"/>
            <a:chOff x="0" y="0"/>
            <a:chExt cx="3120" cy="296"/>
          </a:xfrm>
        </p:grpSpPr>
        <p:grpSp>
          <p:nvGrpSpPr>
            <p:cNvPr id="24585" name="组合 28675"/>
            <p:cNvGrpSpPr/>
            <p:nvPr/>
          </p:nvGrpSpPr>
          <p:grpSpPr bwMode="auto">
            <a:xfrm>
              <a:off x="0" y="240"/>
              <a:ext cx="3120" cy="56"/>
              <a:chOff x="0" y="0"/>
              <a:chExt cx="3120" cy="56"/>
            </a:xfrm>
          </p:grpSpPr>
          <p:sp>
            <p:nvSpPr>
              <p:cNvPr id="24589" name="Line 5"/>
              <p:cNvSpPr>
                <a:spLocks noChangeShapeType="1"/>
              </p:cNvSpPr>
              <p:nvPr/>
            </p:nvSpPr>
            <p:spPr bwMode="auto">
              <a:xfrm>
                <a:off x="0" y="30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0" name="Oval 6"/>
              <p:cNvSpPr>
                <a:spLocks noChangeArrowheads="1"/>
              </p:cNvSpPr>
              <p:nvPr/>
            </p:nvSpPr>
            <p:spPr bwMode="auto">
              <a:xfrm flipH="1" flipV="1">
                <a:off x="1440" y="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1" name="Oval 7"/>
              <p:cNvSpPr>
                <a:spLocks noChangeArrowheads="1"/>
              </p:cNvSpPr>
              <p:nvPr/>
            </p:nvSpPr>
            <p:spPr bwMode="auto">
              <a:xfrm flipH="1" flipV="1">
                <a:off x="2448" y="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2" name="Oval 8"/>
              <p:cNvSpPr>
                <a:spLocks noChangeArrowheads="1"/>
              </p:cNvSpPr>
              <p:nvPr/>
            </p:nvSpPr>
            <p:spPr bwMode="auto">
              <a:xfrm flipH="1" flipV="1">
                <a:off x="602" y="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rot="10800000" wrap="none" anchor="ctr"/>
              <a:lstStyle/>
              <a:p>
                <a:pPr algn="ctr"/>
                <a:endParaRPr lang="zh-CN" altLang="en-US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4586" name="Text Box 9"/>
            <p:cNvSpPr txBox="1">
              <a:spLocks noChangeArrowheads="1"/>
            </p:cNvSpPr>
            <p:nvPr/>
          </p:nvSpPr>
          <p:spPr bwMode="auto">
            <a:xfrm>
              <a:off x="432" y="0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4587" name="Text Box 10"/>
            <p:cNvSpPr txBox="1">
              <a:spLocks noChangeArrowheads="1"/>
            </p:cNvSpPr>
            <p:nvPr/>
          </p:nvSpPr>
          <p:spPr bwMode="auto">
            <a:xfrm>
              <a:off x="1364" y="0"/>
              <a:ext cx="24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4588" name="Text Box 11"/>
            <p:cNvSpPr txBox="1">
              <a:spLocks noChangeArrowheads="1"/>
            </p:cNvSpPr>
            <p:nvPr/>
          </p:nvSpPr>
          <p:spPr bwMode="auto">
            <a:xfrm>
              <a:off x="2284" y="0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C</a:t>
              </a:r>
              <a:endParaRPr lang="en-US">
                <a:latin typeface="Tahoma" panose="020B0604030504040204" pitchFamily="34" charset="0"/>
              </a:endParaRPr>
            </a:p>
          </p:txBody>
        </p:sp>
      </p:grp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09600" y="3810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答：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219200" y="38100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有3条线段，是线段 AB、线段 AC、线段 BC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258888" y="4508500"/>
            <a:ext cx="6189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有6条射线。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187450" y="5229225"/>
            <a:ext cx="6913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只有一条直线，是直线 AB或直线 BC或直线AC。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051050" y="3141663"/>
            <a:ext cx="49688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4" grpId="0"/>
      <p:bldP spid="28685" grpId="0"/>
      <p:bldP spid="28686" grpId="0"/>
      <p:bldP spid="28687" grpId="0"/>
      <p:bldP spid="286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ea typeface="宋体" panose="02010600030101010101" pitchFamily="2" charset="-122"/>
              </a:rPr>
              <a:t/>
            </a:r>
            <a:br>
              <a:rPr lang="zh-CN" altLang="en-US" sz="4000" smtClean="0">
                <a:ea typeface="宋体" panose="02010600030101010101" pitchFamily="2" charset="-122"/>
              </a:rPr>
            </a:br>
            <a:endParaRPr lang="en-US" sz="4000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2743200"/>
            <a:ext cx="8458200" cy="1809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solidFill>
                  <a:srgbClr val="990000"/>
                </a:solidFill>
                <a:ea typeface="楷体_GB2312"/>
                <a:cs typeface="楷体_GB2312"/>
              </a:rPr>
              <a:t>生活中有很多物体给我们以直线、射线、线段的形象。</a:t>
            </a:r>
          </a:p>
        </p:txBody>
      </p:sp>
      <p:sp>
        <p:nvSpPr>
          <p:cNvPr id="13317" name="WordArt 5"/>
          <p:cNvSpPr>
            <a:spLocks noTextEdit="1"/>
          </p:cNvSpPr>
          <p:nvPr/>
        </p:nvSpPr>
        <p:spPr bwMode="auto">
          <a:xfrm>
            <a:off x="3397250" y="1752600"/>
            <a:ext cx="1295400" cy="5492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12"/>
              </a:avLst>
            </a:prstTxWarp>
          </a:bodyPr>
          <a:lstStyle/>
          <a:p>
            <a:pPr algn="ctr"/>
            <a:r>
              <a:rPr lang="zh-CN" altLang="en-US" sz="4000" b="1" kern="10">
                <a:ln w="9525">
                  <a:solidFill>
                    <a:srgbClr val="008000"/>
                  </a:solidFill>
                  <a:round/>
                </a:ln>
                <a:solidFill>
                  <a:srgbClr val="00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观察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ongzu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971550"/>
            <a:ext cx="20859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Line 3"/>
          <p:cNvSpPr>
            <a:spLocks noChangeShapeType="1"/>
          </p:cNvSpPr>
          <p:nvPr/>
        </p:nvSpPr>
        <p:spPr bwMode="auto">
          <a:xfrm rot="4994073" flipV="1">
            <a:off x="1250950" y="2116138"/>
            <a:ext cx="989013" cy="14287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162425" y="1849438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835275" y="22225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zh-CN" altLang="en-US" sz="2400" b="1"/>
              <a:t>绷紧的琴弦都可以近似地看做线段。</a:t>
            </a:r>
          </a:p>
        </p:txBody>
      </p:sp>
      <p:pic>
        <p:nvPicPr>
          <p:cNvPr id="14343" name="Picture 7" descr="02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5" y="4130675"/>
            <a:ext cx="24257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未知"/>
          <p:cNvSpPr>
            <a:spLocks noChangeArrowheads="1"/>
          </p:cNvSpPr>
          <p:nvPr/>
        </p:nvSpPr>
        <p:spPr bwMode="auto">
          <a:xfrm flipH="1">
            <a:off x="2495550" y="4564063"/>
            <a:ext cx="76200" cy="1600200"/>
          </a:xfrm>
          <a:custGeom>
            <a:avLst/>
            <a:gdLst>
              <a:gd name="T0" fmla="*/ 0 w 1"/>
              <a:gd name="T1" fmla="*/ 1600200 h 768"/>
              <a:gd name="T2" fmla="*/ 0 w 1"/>
              <a:gd name="T3" fmla="*/ 0 h 768"/>
              <a:gd name="T4" fmla="*/ 0 60000 65536"/>
              <a:gd name="T5" fmla="*/ 0 60000 65536"/>
              <a:gd name="T6" fmla="*/ 0 w 1"/>
              <a:gd name="T7" fmla="*/ 0 h 768"/>
              <a:gd name="T8" fmla="*/ 1 w 1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68">
                <a:moveTo>
                  <a:pt x="0" y="768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FF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89300" y="52197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zh-CN" altLang="en-US" sz="2400" b="1"/>
              <a:t>探照灯的灯光给我们以射线的形象。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629025" y="4724400"/>
            <a:ext cx="24384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867400" y="4724400"/>
            <a:ext cx="1295400" cy="0"/>
          </a:xfrm>
          <a:prstGeom prst="line">
            <a:avLst/>
          </a:prstGeom>
          <a:noFill/>
          <a:ln w="57150">
            <a:solidFill>
              <a:srgbClr val="3399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/>
      <p:bldP spid="14345" grpId="0"/>
      <p:bldP spid="14349" grpId="0" animBg="1"/>
      <p:bldP spid="143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7238" y="1160463"/>
            <a:ext cx="3198812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27075" y="4027488"/>
            <a:ext cx="787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solidFill>
                  <a:schemeClr val="tx2"/>
                </a:solidFill>
              </a:rPr>
              <a:t>细心的你还能发现生活中有哪些物体可以近似地看作线段、射线和直线？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619625" y="1854200"/>
            <a:ext cx="3124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202113" y="2073275"/>
            <a:ext cx="44005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zh-CN" altLang="en-US" sz="2400" b="1"/>
              <a:t>向两个方向无限延伸的铁轨给我们以直线的形象。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47" grpId="0" animBg="1"/>
      <p:bldP spid="143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body" idx="4294967295"/>
          </p:nvPr>
        </p:nvSpPr>
        <p:spPr>
          <a:xfrm>
            <a:off x="742950" y="3046413"/>
            <a:ext cx="8024813" cy="14382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ea typeface="华文行楷" panose="02010800040101010101" pitchFamily="2" charset="-122"/>
              </a:rPr>
              <a:t>   </a:t>
            </a:r>
            <a:r>
              <a:rPr lang="zh-CN" altLang="en-US" b="1" smtClean="0">
                <a:latin typeface="宋体" panose="02010600030101010101" pitchFamily="2" charset="-122"/>
                <a:ea typeface="宋体" panose="02010600030101010101" pitchFamily="2" charset="-122"/>
              </a:rPr>
              <a:t>你发现直线、射线、线段有什么联系吗？又有什么区别呢？</a:t>
            </a:r>
          </a:p>
        </p:txBody>
      </p:sp>
      <p:sp>
        <p:nvSpPr>
          <p:cNvPr id="21507" name="矩形 21506"/>
          <p:cNvSpPr>
            <a:spLocks noChangeArrowheads="1" noChangeShapeType="1" noTextEdit="1"/>
          </p:cNvSpPr>
          <p:nvPr/>
        </p:nvSpPr>
        <p:spPr bwMode="auto">
          <a:xfrm>
            <a:off x="3276600" y="1628775"/>
            <a:ext cx="23050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发现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body" idx="4294967295"/>
          </p:nvPr>
        </p:nvSpPr>
        <p:spPr>
          <a:xfrm>
            <a:off x="611188" y="1404938"/>
            <a:ext cx="7772400" cy="1016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b="1" smtClean="0">
                <a:ea typeface="楷体_GB2312"/>
                <a:cs typeface="楷体_GB2312"/>
              </a:rPr>
              <a:t>已知线段</a:t>
            </a:r>
            <a:r>
              <a:rPr lang="en-US" altLang="zh-CN" b="1" smtClean="0">
                <a:ea typeface="楷体_GB2312"/>
                <a:cs typeface="楷体_GB2312"/>
              </a:rPr>
              <a:t>AB</a:t>
            </a:r>
            <a:r>
              <a:rPr lang="zh-CN" altLang="en-US" b="1" smtClean="0">
                <a:ea typeface="楷体_GB2312"/>
                <a:cs typeface="楷体_GB2312"/>
              </a:rPr>
              <a:t>，你能由线段</a:t>
            </a:r>
            <a:r>
              <a:rPr lang="en-US" altLang="zh-CN" b="1" smtClean="0">
                <a:ea typeface="楷体_GB2312"/>
                <a:cs typeface="楷体_GB2312"/>
              </a:rPr>
              <a:t>AB</a:t>
            </a:r>
            <a:r>
              <a:rPr lang="zh-CN" altLang="en-US" b="1" smtClean="0">
                <a:ea typeface="楷体_GB2312"/>
                <a:cs typeface="楷体_GB2312"/>
              </a:rPr>
              <a:t>得到射线</a:t>
            </a:r>
            <a:r>
              <a:rPr lang="en-US" altLang="zh-CN" b="1" smtClean="0">
                <a:ea typeface="楷体_GB2312"/>
                <a:cs typeface="楷体_GB2312"/>
              </a:rPr>
              <a:t>AB</a:t>
            </a:r>
            <a:r>
              <a:rPr lang="zh-CN" altLang="en-US" b="1" smtClean="0">
                <a:ea typeface="楷体_GB2312"/>
                <a:cs typeface="楷体_GB2312"/>
              </a:rPr>
              <a:t>和直线</a:t>
            </a:r>
            <a:r>
              <a:rPr lang="en-US" altLang="zh-CN" b="1" smtClean="0">
                <a:ea typeface="楷体_GB2312"/>
                <a:cs typeface="楷体_GB2312"/>
              </a:rPr>
              <a:t>AB</a:t>
            </a:r>
            <a:r>
              <a:rPr lang="zh-CN" altLang="en-US" b="1" smtClean="0">
                <a:ea typeface="楷体_GB2312"/>
                <a:cs typeface="楷体_GB2312"/>
              </a:rPr>
              <a:t>吗？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2484438" y="4148138"/>
            <a:ext cx="73025" cy="730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5508625" y="4148138"/>
            <a:ext cx="73025" cy="730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2484438" y="4221163"/>
            <a:ext cx="30972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197100" y="36449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A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581650" y="364490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B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5508625" y="4221163"/>
            <a:ext cx="18716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1116013" y="4221163"/>
            <a:ext cx="1368425" cy="0"/>
          </a:xfrm>
          <a:prstGeom prst="line">
            <a:avLst/>
          </a:prstGeom>
          <a:noFill/>
          <a:ln w="76200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059113" y="3284538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ea typeface="楷体_GB2312"/>
                <a:cs typeface="楷体_GB2312"/>
              </a:rPr>
              <a:t>线段AB</a:t>
            </a:r>
            <a:endParaRPr lang="en-US" sz="3200">
              <a:ea typeface="楷体_GB2312"/>
              <a:cs typeface="楷体_GB2312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492500" y="4508500"/>
            <a:ext cx="1387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直线AB</a:t>
            </a:r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148263" y="3140075"/>
            <a:ext cx="1389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射线AB</a:t>
            </a:r>
            <a:endParaRPr lang="en-US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>
            <a:off x="539750" y="24209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900113" y="5013325"/>
            <a:ext cx="698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ea typeface="楷体_GB2312"/>
                <a:cs typeface="楷体_GB2312"/>
              </a:rPr>
              <a:t>线段和射线都是直线的一部分</a:t>
            </a:r>
            <a:r>
              <a:rPr lang="en-US" sz="3200" b="1">
                <a:solidFill>
                  <a:srgbClr val="FF3300"/>
                </a:solidFill>
                <a:ea typeface="楷体_GB2312"/>
                <a:cs typeface="楷体_GB231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  <p:bldP spid="22531" grpId="0" bldLvl="0" animBg="1"/>
      <p:bldP spid="22532" grpId="0" bldLvl="0" animBg="1"/>
      <p:bldP spid="22533" grpId="0" animBg="1"/>
      <p:bldP spid="22534" grpId="0"/>
      <p:bldP spid="22535" grpId="0"/>
      <p:bldP spid="22536" grpId="0" animBg="1"/>
      <p:bldP spid="22537" grpId="0" animBg="1"/>
      <p:bldP spid="22538" grpId="0"/>
      <p:bldP spid="22538" grpId="1"/>
      <p:bldP spid="22539" grpId="0"/>
      <p:bldP spid="22540" grpId="0"/>
      <p:bldP spid="225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231900" y="3117850"/>
            <a:ext cx="6681788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sz="2800" b="1"/>
              <a:t>1</a:t>
            </a:r>
            <a:r>
              <a:rPr lang="zh-CN" altLang="en-US" sz="2800" b="1"/>
              <a:t>）经过一点O可以画几条直线？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sz="2800" b="1"/>
              <a:t>2</a:t>
            </a:r>
            <a:r>
              <a:rPr lang="zh-CN" altLang="en-US" sz="2800" b="1"/>
              <a:t>）经过两点A、B可以画直线吗</a:t>
            </a:r>
            <a:r>
              <a:rPr lang="en-US" sz="2800" b="1"/>
              <a:t>？</a:t>
            </a:r>
            <a:r>
              <a:rPr lang="zh-CN" altLang="en-US" sz="2800" b="1"/>
              <a:t>可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          以画几条？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971550" y="1628775"/>
            <a:ext cx="746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5125" name="WordArt 8"/>
          <p:cNvSpPr>
            <a:spLocks noTextEdit="1"/>
          </p:cNvSpPr>
          <p:nvPr/>
        </p:nvSpPr>
        <p:spPr bwMode="auto">
          <a:xfrm>
            <a:off x="3563938" y="1989138"/>
            <a:ext cx="1655762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12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00FF"/>
                  </a:solidFill>
                  <a:round/>
                </a:ln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画一画</a:t>
            </a:r>
          </a:p>
        </p:txBody>
      </p:sp>
      <p:pic>
        <p:nvPicPr>
          <p:cNvPr id="12293" name="图片 5125" descr="9dd45c9ccee79f9d149e9e225152b7db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8" y="1060450"/>
            <a:ext cx="16557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1598613" y="2857500"/>
            <a:ext cx="33528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75013" y="1295400"/>
            <a:ext cx="0" cy="31242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2538413" y="1536700"/>
            <a:ext cx="1371600" cy="29718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2322513" y="1536700"/>
            <a:ext cx="1905000" cy="26670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1979613" y="1841500"/>
            <a:ext cx="2590800" cy="20574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1644650" y="2222500"/>
            <a:ext cx="3124200" cy="12954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 flipV="1">
            <a:off x="1692275" y="2019300"/>
            <a:ext cx="3124200" cy="16764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 flipV="1">
            <a:off x="2132013" y="1727200"/>
            <a:ext cx="2286000" cy="22860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 flipV="1">
            <a:off x="2741613" y="1371600"/>
            <a:ext cx="1066800" cy="29718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2438400" y="4572000"/>
            <a:ext cx="666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4800">
                <a:solidFill>
                  <a:srgbClr val="FF0000"/>
                </a:solidFill>
              </a:rPr>
              <a:t>·</a:t>
            </a:r>
            <a:r>
              <a:rPr lang="zh-CN" altLang="en-US" sz="3600"/>
              <a:t>A</a:t>
            </a:r>
            <a:endParaRPr lang="en-US" sz="3600"/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3975100" y="5410200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4800">
                <a:solidFill>
                  <a:srgbClr val="FF0000"/>
                </a:solidFill>
              </a:rPr>
              <a:t>·</a:t>
            </a:r>
            <a:r>
              <a:rPr lang="zh-CN" altLang="en-US" sz="3600"/>
              <a:t>Ｂ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1692275" y="4508500"/>
            <a:ext cx="3600450" cy="1944688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588125" y="2276475"/>
            <a:ext cx="576263" cy="73025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auto">
          <a:xfrm>
            <a:off x="5189538" y="2324100"/>
            <a:ext cx="33734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ea typeface="楷体_GB2312"/>
                <a:cs typeface="楷体_GB2312"/>
              </a:rPr>
              <a:t>经过一点可以画无数条直线</a:t>
            </a: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5118100" y="4451350"/>
            <a:ext cx="351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ea typeface="楷体_GB2312"/>
                <a:cs typeface="楷体_GB2312"/>
              </a:rPr>
              <a:t>经过两点能画直线，只能画一条。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>
                                          <p:stCondLst>
                                            <p:cond delay="49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8" grpId="0" animBg="1"/>
      <p:bldP spid="6160" grpId="0"/>
      <p:bldP spid="6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046163" y="973138"/>
            <a:ext cx="6334125" cy="1143000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latin typeface="宋体" panose="02010600030101010101" pitchFamily="2" charset="-122"/>
                <a:ea typeface="宋体" panose="02010600030101010101" pitchFamily="2" charset="-122"/>
              </a:rPr>
              <a:t>点与直线的位置关系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051050" y="2843213"/>
            <a:ext cx="3429000" cy="23479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067175" y="4149725"/>
            <a:ext cx="74613" cy="762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5889625" y="4184650"/>
            <a:ext cx="76200" cy="76200"/>
          </a:xfrm>
          <a:prstGeom prst="ellipse">
            <a:avLst/>
          </a:prstGeom>
          <a:solidFill>
            <a:srgbClr val="0033CC"/>
          </a:solidFill>
          <a:ln w="76200">
            <a:solidFill>
              <a:srgbClr val="0033CC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413000" y="3978275"/>
            <a:ext cx="76200" cy="762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0660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85775" y="4941888"/>
            <a:ext cx="255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点</a:t>
            </a:r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A</a:t>
            </a:r>
            <a:r>
              <a:rPr lang="zh-CN" alt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在直线 </a:t>
            </a:r>
            <a:r>
              <a:rPr lang="en-US" sz="2400" b="1" i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a </a:t>
            </a:r>
            <a:r>
              <a:rPr lang="zh-CN" alt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外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178175" y="5013325"/>
            <a:ext cx="2144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点B在直线 </a:t>
            </a:r>
            <a:r>
              <a:rPr lang="en-US" sz="2400" b="1" i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a</a:t>
            </a:r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上</a:t>
            </a:r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167438" y="5013325"/>
            <a:ext cx="208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点C在直线</a:t>
            </a:r>
            <a:r>
              <a:rPr lang="en-US" sz="2400" b="1" i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a</a:t>
            </a:r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外</a:t>
            </a:r>
            <a:endParaRPr lang="en-US" sz="2400">
              <a:solidFill>
                <a:schemeClr val="folHlink"/>
              </a:solidFill>
            </a:endParaRP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2195513" y="2349500"/>
            <a:ext cx="6492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1981200" y="375761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3887788" y="3727450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B</a:t>
            </a:r>
            <a:endParaRPr lang="en-US"/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5965825" y="37258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C</a:t>
            </a:r>
            <a:endParaRPr lang="en-US"/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178175" y="5589588"/>
            <a:ext cx="241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直线 </a:t>
            </a:r>
            <a:r>
              <a:rPr lang="en-US" sz="2400" b="1" i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a </a:t>
            </a:r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经过点 B</a:t>
            </a:r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463550" y="5589588"/>
            <a:ext cx="260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直线 </a:t>
            </a:r>
            <a:r>
              <a:rPr lang="en-US" sz="2400" b="1" i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a</a:t>
            </a:r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 不经过点 A</a:t>
            </a:r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6167438" y="5589588"/>
            <a:ext cx="261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直线 </a:t>
            </a:r>
            <a:r>
              <a:rPr lang="en-US" sz="2400" b="1" i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a </a:t>
            </a:r>
            <a:r>
              <a:rPr lang="en-US" sz="2400" b="1">
                <a:solidFill>
                  <a:schemeClr val="folHlink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不经过点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3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animBg="1"/>
      <p:bldP spid="7172" grpId="0" bldLvl="0" animBg="1"/>
      <p:bldP spid="7173" grpId="0" bldLvl="0" animBg="1"/>
      <p:bldP spid="7174" grpId="0" bldLvl="0" animBg="1"/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3" grpId="0"/>
      <p:bldP spid="718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Office PowerPoint</Application>
  <PresentationFormat>全屏显示(4:3)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黑体</vt:lpstr>
      <vt:lpstr>华文行楷</vt:lpstr>
      <vt:lpstr>华文新魏</vt:lpstr>
      <vt:lpstr>华文中宋</vt:lpstr>
      <vt:lpstr>楷体</vt:lpstr>
      <vt:lpstr>楷体_GB2312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点与直线的位置关系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2016-08-15T07:12:00Z</dcterms:created>
  <dcterms:modified xsi:type="dcterms:W3CDTF">2023-01-16T14:59:47Z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0D5B95B1A945468D97ED7FF1111A46ED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