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3"/>
  </p:notesMasterIdLst>
  <p:sldIdLst>
    <p:sldId id="266" r:id="rId3"/>
    <p:sldId id="279" r:id="rId4"/>
    <p:sldId id="257" r:id="rId5"/>
    <p:sldId id="276" r:id="rId6"/>
    <p:sldId id="277" r:id="rId7"/>
    <p:sldId id="278" r:id="rId8"/>
    <p:sldId id="259" r:id="rId9"/>
    <p:sldId id="267" r:id="rId10"/>
    <p:sldId id="280" r:id="rId11"/>
    <p:sldId id="269" r:id="rId12"/>
    <p:sldId id="281" r:id="rId13"/>
    <p:sldId id="282" r:id="rId14"/>
    <p:sldId id="260" r:id="rId15"/>
    <p:sldId id="270" r:id="rId16"/>
    <p:sldId id="271" r:id="rId17"/>
    <p:sldId id="272" r:id="rId18"/>
    <p:sldId id="273" r:id="rId19"/>
    <p:sldId id="262" r:id="rId20"/>
    <p:sldId id="263" r:id="rId21"/>
    <p:sldId id="264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ED4"/>
    <a:srgbClr val="CC0099"/>
    <a:srgbClr val="FF0000"/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145B3-7AF7-4E60-AA3C-86CAC3C429D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4CA8A-1110-47A0-B2F7-C0F84BA524E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4CA8A-1110-47A0-B2F7-C0F84BA524E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B2701-19E1-4454-A77D-AC1DE13C43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EF568-F15E-4EE0-878C-CAF9FA1DE46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DADCE-0C8B-4B25-BE40-460A16FBA31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36C4B-3E29-44C2-BF53-61234808342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2969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2970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297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0F740-D0B3-4AB4-B613-2F32F77DF51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2969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2970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297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6BB9CE-DC13-4621-94DB-2B6428030BB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2969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2970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297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480C4-6442-4997-BA96-745EE7EA306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2969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2970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297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AA160-9C2C-44F6-B298-B10AE9DD4B5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2969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2970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297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E5CAB-F12D-4726-AC0A-E3D80CBD8CD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969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2970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297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66048-734D-4A8D-89D6-C9B8B7B03B5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2969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2970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297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F6C4E-B183-4C84-86A2-5FA6A3C196D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139D1-FA9C-4DA6-AB9E-4639DB24565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2969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2970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297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9E69C-DA32-4186-ADDB-B8D2A656BAB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2969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2970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297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78239-F88E-4613-8D6C-CD2701F73AC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2969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2970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297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43DD3-BE84-4C56-BD1D-3F72DC167C5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2969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2970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297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1302A-F97E-4C30-BDF4-C606FAFCE0E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604A6-B587-4812-A16D-FAEEA29D4D8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B8CBF-014C-4DC4-994B-12D10A3DA54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69990-FD15-43DB-94BE-BA28048469C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5A5EA-2EB0-455A-B6B5-80944E48C8C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0C4E8-8AB2-44A4-8EBC-615E7507CEF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4472C-671C-4BF1-B177-C204EE8651D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BCF83-C950-45D0-9FCE-CC4A45F75D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693E7423-2FCD-4E72-B6C4-58EE16A1F40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gradFill rotWithShape="0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29697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文本占位符 29698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9700" name="日期占位符 29699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29701" name="页脚占位符 2970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29702" name="灯片编号占位符 2970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84798BF4-97F5-4E54-8A3E-BFB1F086F0D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&#24191;&#22806;&#36798;&#20154;&#33521;&#35821;%20&#31532;15&#26399;&#65306;&#32930;&#20307;&#35821;&#35328;%20Body%20Language_&#26631;&#28165;.fl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Lesson%2040.mp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514624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600" b="1" kern="10" dirty="0" smtClean="0">
                <a:ln w="12700">
                  <a:noFill/>
                  <a:round/>
                </a:ln>
                <a:solidFill>
                  <a:srgbClr val="1E1ED4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Body Language</a:t>
            </a:r>
            <a:endParaRPr lang="zh-CN" altLang="en-US" sz="6600" b="1" kern="10" dirty="0">
              <a:ln w="12700">
                <a:noFill/>
                <a:round/>
              </a:ln>
              <a:solidFill>
                <a:srgbClr val="1E1ED4"/>
              </a:soli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417060" y="525775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1219258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1E1ED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</a:t>
            </a:r>
            <a:r>
              <a:rPr lang="en-US" altLang="zh-CN" sz="3200" b="1" dirty="0" smtClean="0">
                <a:solidFill>
                  <a:srgbClr val="1E1ED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 </a:t>
            </a:r>
            <a:r>
              <a:rPr lang="en-US" altLang="zh-CN" sz="3200" b="1" dirty="0">
                <a:solidFill>
                  <a:srgbClr val="1E1ED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Our World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文本框 19467"/>
          <p:cNvSpPr txBox="1">
            <a:spLocks noChangeArrowheads="1"/>
          </p:cNvSpPr>
          <p:nvPr/>
        </p:nvSpPr>
        <p:spPr bwMode="auto">
          <a:xfrm>
            <a:off x="152400" y="762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5000"/>
              </a:lnSpc>
            </a:pPr>
            <a:r>
              <a:rPr lang="en-US" altLang="zh-CN" sz="3200" b="1">
                <a:solidFill>
                  <a:srgbClr val="008000"/>
                </a:solidFill>
                <a:latin typeface="Arial Narrow" panose="020B0606020202030204" pitchFamily="34" charset="0"/>
              </a:rPr>
              <a:t>Read the lesson again and complete the table.</a:t>
            </a:r>
          </a:p>
        </p:txBody>
      </p:sp>
      <p:graphicFrame>
        <p:nvGraphicFramePr>
          <p:cNvPr id="19554" name="内容占位符 19553"/>
          <p:cNvGraphicFramePr>
            <a:graphicFrameLocks noGrp="1"/>
          </p:cNvGraphicFramePr>
          <p:nvPr>
            <p:ph idx="4294967295"/>
          </p:nvPr>
        </p:nvGraphicFramePr>
        <p:xfrm>
          <a:off x="304800" y="533400"/>
          <a:ext cx="8686800" cy="6311494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954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latin typeface="Times New Roman" panose="02020603050405020304" pitchFamily="18" charset="0"/>
                        </a:rPr>
                        <a:t>Gestures </a:t>
                      </a:r>
                      <a:endParaRPr lang="zh-CN" altLang="en-US" sz="3200" b="1">
                        <a:latin typeface="Times New Roman" panose="02020603050405020304" pitchFamily="18" charset="0"/>
                      </a:endParaRPr>
                    </a:p>
                  </a:txBody>
                  <a:tcPr marT="45700" marB="4570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latin typeface="Times New Roman" panose="02020603050405020304" pitchFamily="18" charset="0"/>
                        </a:rPr>
                        <a:t>Meanings </a:t>
                      </a:r>
                      <a:endParaRPr lang="zh-CN" altLang="en-US" sz="3200" b="1">
                        <a:latin typeface="Times New Roman" panose="02020603050405020304" pitchFamily="18" charset="0"/>
                      </a:endParaRPr>
                    </a:p>
                  </a:txBody>
                  <a:tcPr marT="45700" marB="457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latin typeface="Times New Roman" panose="02020603050405020304" pitchFamily="18" charset="0"/>
                        </a:rPr>
                        <a:t>Countries</a:t>
                      </a:r>
                      <a:endParaRPr lang="zh-CN" altLang="en-US" sz="3200" b="1">
                        <a:latin typeface="Times New Roman" panose="02020603050405020304" pitchFamily="18" charset="0"/>
                      </a:endParaRPr>
                    </a:p>
                  </a:txBody>
                  <a:tcPr marT="45700" marB="457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508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latin typeface="Times New Roman" panose="02020603050405020304" pitchFamily="18" charset="0"/>
                        </a:rPr>
                        <a:t>shake hands</a:t>
                      </a:r>
                      <a:endParaRPr lang="zh-CN" altLang="en-US" sz="3200" b="1">
                        <a:latin typeface="Times New Roman" panose="02020603050405020304" pitchFamily="18" charset="0"/>
                      </a:endParaRPr>
                    </a:p>
                  </a:txBody>
                  <a:tcPr marT="45700" marB="4570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latin typeface="Times New Roman" panose="02020603050405020304" pitchFamily="18" charset="0"/>
                        </a:rPr>
                        <a:t>greeting, friendship and trust</a:t>
                      </a:r>
                      <a:endParaRPr lang="zh-CN" altLang="en-US" sz="3200" b="1">
                        <a:latin typeface="Times New Roman" panose="02020603050405020304" pitchFamily="18" charset="0"/>
                      </a:endParaRPr>
                    </a:p>
                  </a:txBody>
                  <a:tcPr marT="45700" marB="457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3200" b="1" dirty="0">
                        <a:latin typeface="Times New Roman" panose="02020603050405020304" pitchFamily="18" charset="0"/>
                      </a:endParaRPr>
                    </a:p>
                  </a:txBody>
                  <a:tcPr marT="45700" marB="457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85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3200" b="1" dirty="0">
                        <a:latin typeface="Times New Roman" panose="02020603050405020304" pitchFamily="18" charset="0"/>
                      </a:endParaRPr>
                    </a:p>
                  </a:txBody>
                  <a:tcPr marT="45700" marB="4570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latin typeface="Times New Roman" panose="02020603050405020304" pitchFamily="18" charset="0"/>
                        </a:rPr>
                        <a:t>friendship and love</a:t>
                      </a:r>
                      <a:endParaRPr lang="zh-CN" altLang="en-US" sz="3200" b="1">
                        <a:latin typeface="Times New Roman" panose="02020603050405020304" pitchFamily="18" charset="0"/>
                      </a:endParaRPr>
                    </a:p>
                  </a:txBody>
                  <a:tcPr marT="45700" marB="457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latin typeface="Times New Roman" panose="02020603050405020304" pitchFamily="18" charset="0"/>
                        </a:rPr>
                        <a:t>in some European countries</a:t>
                      </a:r>
                      <a:endParaRPr lang="zh-CN" altLang="en-US" sz="3200" b="1">
                        <a:latin typeface="Times New Roman" panose="02020603050405020304" pitchFamily="18" charset="0"/>
                      </a:endParaRPr>
                    </a:p>
                  </a:txBody>
                  <a:tcPr marT="45700" marB="457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906">
                <a:tc row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latin typeface="Times New Roman" panose="02020603050405020304" pitchFamily="18" charset="0"/>
                        </a:rPr>
                        <a:t>nod one’s head</a:t>
                      </a:r>
                      <a:endParaRPr lang="zh-CN" altLang="en-US" sz="3200" b="1">
                        <a:latin typeface="Times New Roman" panose="02020603050405020304" pitchFamily="18" charset="0"/>
                      </a:endParaRPr>
                    </a:p>
                  </a:txBody>
                  <a:tcPr marT="45700" marB="4570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latin typeface="Times New Roman" panose="02020603050405020304" pitchFamily="18" charset="0"/>
                        </a:rPr>
                        <a:t>yes</a:t>
                      </a:r>
                      <a:endParaRPr lang="zh-CN" altLang="en-US" sz="3200" b="1">
                        <a:latin typeface="Times New Roman" panose="02020603050405020304" pitchFamily="18" charset="0"/>
                      </a:endParaRPr>
                    </a:p>
                  </a:txBody>
                  <a:tcPr marT="45700" marB="457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latin typeface="Times New Roman" panose="02020603050405020304" pitchFamily="18" charset="0"/>
                        </a:rPr>
                        <a:t>in most places</a:t>
                      </a:r>
                      <a:endParaRPr lang="zh-CN" altLang="en-US" sz="3200" b="1">
                        <a:latin typeface="Times New Roman" panose="02020603050405020304" pitchFamily="18" charset="0"/>
                      </a:endParaRPr>
                    </a:p>
                  </a:txBody>
                  <a:tcPr marT="45700" marB="457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96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3200" b="1" dirty="0">
                        <a:latin typeface="Times New Roman" panose="02020603050405020304" pitchFamily="18" charset="0"/>
                      </a:endParaRPr>
                    </a:p>
                  </a:txBody>
                  <a:tcPr marT="45700" marB="457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latin typeface="Times New Roman" panose="02020603050405020304" pitchFamily="18" charset="0"/>
                        </a:rPr>
                        <a:t>in India</a:t>
                      </a:r>
                      <a:endParaRPr lang="zh-CN" altLang="en-US" sz="3200" b="1">
                        <a:latin typeface="Times New Roman" panose="02020603050405020304" pitchFamily="18" charset="0"/>
                      </a:endParaRPr>
                    </a:p>
                  </a:txBody>
                  <a:tcPr marT="45700" marB="457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548">
                <a:tc row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latin typeface="Times New Roman" panose="02020603050405020304" pitchFamily="18" charset="0"/>
                        </a:rPr>
                        <a:t>shake one’s head</a:t>
                      </a:r>
                      <a:endParaRPr lang="zh-CN" altLang="en-US" sz="3200" b="1">
                        <a:latin typeface="Times New Roman" panose="02020603050405020304" pitchFamily="18" charset="0"/>
                      </a:endParaRPr>
                    </a:p>
                  </a:txBody>
                  <a:tcPr marT="45700" marB="4570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latin typeface="Times New Roman" panose="02020603050405020304" pitchFamily="18" charset="0"/>
                        </a:rPr>
                        <a:t>yes</a:t>
                      </a:r>
                      <a:endParaRPr lang="zh-CN" altLang="en-US" sz="3200" b="1">
                        <a:latin typeface="Times New Roman" panose="02020603050405020304" pitchFamily="18" charset="0"/>
                      </a:endParaRPr>
                    </a:p>
                  </a:txBody>
                  <a:tcPr marT="45700" marB="457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3200" b="1" dirty="0">
                        <a:latin typeface="Times New Roman" panose="02020603050405020304" pitchFamily="18" charset="0"/>
                      </a:endParaRPr>
                    </a:p>
                  </a:txBody>
                  <a:tcPr marT="45700" marB="457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62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latin typeface="Times New Roman" panose="02020603050405020304" pitchFamily="18" charset="0"/>
                        </a:rPr>
                        <a:t>no</a:t>
                      </a:r>
                      <a:endParaRPr lang="zh-CN" altLang="en-US" sz="3200" b="1">
                        <a:latin typeface="Times New Roman" panose="02020603050405020304" pitchFamily="18" charset="0"/>
                      </a:endParaRPr>
                    </a:p>
                  </a:txBody>
                  <a:tcPr marT="45700" marB="457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latin typeface="Times New Roman" panose="02020603050405020304" pitchFamily="18" charset="0"/>
                        </a:rPr>
                        <a:t>in most places</a:t>
                      </a:r>
                      <a:endParaRPr lang="zh-CN" altLang="en-US" sz="3200" b="1">
                        <a:latin typeface="Times New Roman" panose="02020603050405020304" pitchFamily="18" charset="0"/>
                      </a:endParaRPr>
                    </a:p>
                  </a:txBody>
                  <a:tcPr marT="45700" marB="457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3857">
                <a:tc rowSpan="4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0000"/>
                        </a:lnSpc>
                        <a:spcBef>
                          <a:spcPct val="0"/>
                        </a:spcBef>
                        <a:buNone/>
                      </a:pPr>
                      <a:endParaRPr lang="en-US" altLang="zh-CN" sz="3200" b="1" dirty="0">
                        <a:latin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70000"/>
                        </a:lnSpc>
                        <a:spcBef>
                          <a:spcPct val="0"/>
                        </a:spcBef>
                        <a:buNone/>
                      </a:pPr>
                      <a:endParaRPr lang="en-US" altLang="zh-CN" sz="3200" b="1" dirty="0">
                        <a:latin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7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latin typeface="Times New Roman" panose="02020603050405020304" pitchFamily="18" charset="0"/>
                        </a:rPr>
                        <a:t>thumbs-up</a:t>
                      </a:r>
                      <a:endParaRPr lang="zh-CN" altLang="en-US" sz="3200" b="1">
                        <a:latin typeface="Times New Roman" panose="02020603050405020304" pitchFamily="18" charset="0"/>
                      </a:endParaRPr>
                    </a:p>
                  </a:txBody>
                  <a:tcPr marT="45700" marB="4570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latin typeface="Times New Roman" panose="02020603050405020304" pitchFamily="18" charset="0"/>
                        </a:rPr>
                        <a:t>okay and well done</a:t>
                      </a:r>
                      <a:endParaRPr lang="zh-CN" altLang="en-US" sz="3200" b="1">
                        <a:latin typeface="Times New Roman" panose="02020603050405020304" pitchFamily="18" charset="0"/>
                      </a:endParaRPr>
                    </a:p>
                  </a:txBody>
                  <a:tcPr marT="45700" marB="457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latin typeface="Times New Roman" panose="02020603050405020304" pitchFamily="18" charset="0"/>
                        </a:rPr>
                        <a:t>in many countries</a:t>
                      </a:r>
                      <a:endParaRPr lang="zh-CN" altLang="en-US" sz="3200" b="1">
                        <a:latin typeface="Times New Roman" panose="02020603050405020304" pitchFamily="18" charset="0"/>
                      </a:endParaRPr>
                    </a:p>
                  </a:txBody>
                  <a:tcPr marT="45700" marB="457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954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0000"/>
                        </a:lnSpc>
                        <a:buNone/>
                      </a:pPr>
                      <a:r>
                        <a:rPr lang="en-US" altLang="zh-CN" sz="3200" b="1">
                          <a:latin typeface="Times New Roman" panose="02020603050405020304" pitchFamily="18" charset="0"/>
                        </a:rPr>
                        <a:t>not polite</a:t>
                      </a:r>
                      <a:endParaRPr lang="zh-CN" altLang="en-US" sz="3200" b="1">
                        <a:latin typeface="Times New Roman" panose="02020603050405020304" pitchFamily="18" charset="0"/>
                      </a:endParaRPr>
                    </a:p>
                  </a:txBody>
                  <a:tcPr marT="45700" marB="457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0000"/>
                        </a:lnSpc>
                        <a:buNone/>
                      </a:pPr>
                      <a:endParaRPr lang="zh-CN" altLang="en-US" sz="3200" b="1" dirty="0">
                        <a:latin typeface="Times New Roman" panose="02020603050405020304" pitchFamily="18" charset="0"/>
                      </a:endParaRPr>
                    </a:p>
                  </a:txBody>
                  <a:tcPr marT="45700" marB="457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2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0000"/>
                        </a:lnSpc>
                        <a:buNone/>
                      </a:pPr>
                      <a:r>
                        <a:rPr lang="en-US" altLang="zh-CN" sz="3200" b="1">
                          <a:latin typeface="Times New Roman" panose="02020603050405020304" pitchFamily="18" charset="0"/>
                        </a:rPr>
                        <a:t>five</a:t>
                      </a:r>
                      <a:endParaRPr lang="zh-CN" altLang="en-US" sz="3200" b="1">
                        <a:latin typeface="Times New Roman" panose="02020603050405020304" pitchFamily="18" charset="0"/>
                      </a:endParaRPr>
                    </a:p>
                  </a:txBody>
                  <a:tcPr marT="45700" marB="457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0000"/>
                        </a:lnSpc>
                        <a:buNone/>
                      </a:pPr>
                      <a:r>
                        <a:rPr lang="en-US" altLang="zh-CN" sz="3200" b="1">
                          <a:latin typeface="Times New Roman" panose="02020603050405020304" pitchFamily="18" charset="0"/>
                        </a:rPr>
                        <a:t>in Japan</a:t>
                      </a:r>
                      <a:endParaRPr lang="zh-CN" altLang="en-US" sz="3200" b="1">
                        <a:latin typeface="Times New Roman" panose="02020603050405020304" pitchFamily="18" charset="0"/>
                      </a:endParaRPr>
                    </a:p>
                  </a:txBody>
                  <a:tcPr marT="45700" marB="457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9547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0000"/>
                        </a:lnSpc>
                        <a:buNone/>
                      </a:pPr>
                      <a:r>
                        <a:rPr lang="en-US" altLang="zh-CN" sz="3200" b="1">
                          <a:latin typeface="Times New Roman" panose="02020603050405020304" pitchFamily="18" charset="0"/>
                        </a:rPr>
                        <a:t>one</a:t>
                      </a:r>
                      <a:endParaRPr lang="zh-CN" altLang="en-US" sz="3200" b="1">
                        <a:latin typeface="Times New Roman" panose="02020603050405020304" pitchFamily="18" charset="0"/>
                      </a:endParaRPr>
                    </a:p>
                  </a:txBody>
                  <a:tcPr marT="45700" marB="457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0000"/>
                        </a:lnSpc>
                        <a:buNone/>
                      </a:pPr>
                      <a:endParaRPr lang="zh-CN" altLang="en-US" sz="3200" b="1" dirty="0">
                        <a:latin typeface="Times New Roman" panose="02020603050405020304" pitchFamily="18" charset="0"/>
                      </a:endParaRPr>
                    </a:p>
                  </a:txBody>
                  <a:tcPr marT="45700" marB="457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9555" name="文本框 19554"/>
          <p:cNvSpPr txBox="1">
            <a:spLocks noChangeArrowheads="1"/>
          </p:cNvSpPr>
          <p:nvPr/>
        </p:nvSpPr>
        <p:spPr bwMode="auto">
          <a:xfrm>
            <a:off x="5486400" y="1143000"/>
            <a:ext cx="3657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5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in China and some other countries</a:t>
            </a:r>
          </a:p>
        </p:txBody>
      </p:sp>
      <p:sp>
        <p:nvSpPr>
          <p:cNvPr id="19556" name="文本框 19555"/>
          <p:cNvSpPr txBox="1">
            <a:spLocks noChangeArrowheads="1"/>
          </p:cNvSpPr>
          <p:nvPr/>
        </p:nvSpPr>
        <p:spPr bwMode="auto">
          <a:xfrm>
            <a:off x="304800" y="20574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5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kiss</a:t>
            </a:r>
          </a:p>
        </p:txBody>
      </p:sp>
      <p:sp>
        <p:nvSpPr>
          <p:cNvPr id="19557" name="文本框 19556"/>
          <p:cNvSpPr txBox="1">
            <a:spLocks noChangeArrowheads="1"/>
          </p:cNvSpPr>
          <p:nvPr/>
        </p:nvSpPr>
        <p:spPr bwMode="auto">
          <a:xfrm>
            <a:off x="2514600" y="3276600"/>
            <a:ext cx="6858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500" b="1">
                <a:solidFill>
                  <a:srgbClr val="FF0066"/>
                </a:solidFill>
                <a:latin typeface="Times New Roman" panose="02020603050405020304" pitchFamily="18" charset="0"/>
              </a:rPr>
              <a:t>no </a:t>
            </a:r>
          </a:p>
        </p:txBody>
      </p:sp>
      <p:sp>
        <p:nvSpPr>
          <p:cNvPr id="19558" name="文本框 19557"/>
          <p:cNvSpPr txBox="1">
            <a:spLocks noChangeArrowheads="1"/>
          </p:cNvSpPr>
          <p:nvPr/>
        </p:nvSpPr>
        <p:spPr bwMode="auto">
          <a:xfrm>
            <a:off x="5486400" y="3763963"/>
            <a:ext cx="2438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in India </a:t>
            </a:r>
          </a:p>
        </p:txBody>
      </p:sp>
      <p:sp>
        <p:nvSpPr>
          <p:cNvPr id="19559" name="文本框 19558"/>
          <p:cNvSpPr txBox="1">
            <a:spLocks noChangeArrowheads="1"/>
          </p:cNvSpPr>
          <p:nvPr/>
        </p:nvSpPr>
        <p:spPr bwMode="auto">
          <a:xfrm>
            <a:off x="5486400" y="5562600"/>
            <a:ext cx="24384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0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in Australia</a:t>
            </a:r>
          </a:p>
        </p:txBody>
      </p:sp>
      <p:sp>
        <p:nvSpPr>
          <p:cNvPr id="19560" name="文本框 19559"/>
          <p:cNvSpPr txBox="1">
            <a:spLocks noChangeArrowheads="1"/>
          </p:cNvSpPr>
          <p:nvPr/>
        </p:nvSpPr>
        <p:spPr bwMode="auto">
          <a:xfrm>
            <a:off x="5486400" y="64008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5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in Germany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5" grpId="0"/>
      <p:bldP spid="19556" grpId="0"/>
      <p:bldP spid="19557" grpId="0"/>
      <p:bldP spid="19558" grpId="0"/>
      <p:bldP spid="19559" grpId="0"/>
      <p:bldP spid="195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框 46081"/>
          <p:cNvSpPr txBox="1">
            <a:spLocks noChangeArrowheads="1"/>
          </p:cNvSpPr>
          <p:nvPr/>
        </p:nvSpPr>
        <p:spPr bwMode="auto">
          <a:xfrm>
            <a:off x="381000" y="76200"/>
            <a:ext cx="84582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3600" b="1">
                <a:solidFill>
                  <a:srgbClr val="008000"/>
                </a:solidFill>
                <a:latin typeface="Arial Narrow" panose="020B0606020202030204" pitchFamily="34" charset="0"/>
              </a:rPr>
              <a:t>Fill in the blanks with the words in this lesson. The first letter is given.</a:t>
            </a:r>
          </a:p>
        </p:txBody>
      </p:sp>
      <p:sp>
        <p:nvSpPr>
          <p:cNvPr id="13314" name="文本框 46134"/>
          <p:cNvSpPr txBox="1">
            <a:spLocks noChangeArrowheads="1"/>
          </p:cNvSpPr>
          <p:nvPr/>
        </p:nvSpPr>
        <p:spPr bwMode="auto">
          <a:xfrm>
            <a:off x="152400" y="1143000"/>
            <a:ext cx="8763000" cy="558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AutoNum type="arabicPeriod"/>
            </a:pPr>
            <a:r>
              <a:rPr lang="en-US" altLang="zh-CN" sz="3600" b="1">
                <a:latin typeface="Times New Roman" panose="02020603050405020304" pitchFamily="18" charset="0"/>
              </a:rPr>
              <a:t>His mother k_____ him goodbye every morning when she leaves for work.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altLang="zh-CN" sz="3600" b="1">
                <a:latin typeface="Times New Roman" panose="02020603050405020304" pitchFamily="18" charset="0"/>
              </a:rPr>
              <a:t>A: What do you do when you meet new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        friends?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   B: I say hello and s____ hands with them.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3. If you agree, please n___ your head.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4. Italy is a E________ country. It has a long history.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5. It’s p____ to say “thank you” when someone helps you.</a:t>
            </a:r>
          </a:p>
        </p:txBody>
      </p:sp>
      <p:sp>
        <p:nvSpPr>
          <p:cNvPr id="46136" name="文本框 46135"/>
          <p:cNvSpPr txBox="1">
            <a:spLocks noChangeArrowheads="1"/>
          </p:cNvSpPr>
          <p:nvPr/>
        </p:nvSpPr>
        <p:spPr bwMode="auto">
          <a:xfrm>
            <a:off x="3124200" y="1219200"/>
            <a:ext cx="13716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5000"/>
              </a:lnSpc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isses</a:t>
            </a:r>
          </a:p>
        </p:txBody>
      </p:sp>
      <p:sp>
        <p:nvSpPr>
          <p:cNvPr id="46137" name="文本框 46136"/>
          <p:cNvSpPr txBox="1">
            <a:spLocks noChangeArrowheads="1"/>
          </p:cNvSpPr>
          <p:nvPr/>
        </p:nvSpPr>
        <p:spPr bwMode="auto">
          <a:xfrm>
            <a:off x="4191000" y="3457575"/>
            <a:ext cx="25908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5000"/>
              </a:lnSpc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hake</a:t>
            </a:r>
          </a:p>
        </p:txBody>
      </p:sp>
      <p:sp>
        <p:nvSpPr>
          <p:cNvPr id="46138" name="文本框 46137"/>
          <p:cNvSpPr txBox="1">
            <a:spLocks noChangeArrowheads="1"/>
          </p:cNvSpPr>
          <p:nvPr/>
        </p:nvSpPr>
        <p:spPr bwMode="auto">
          <a:xfrm>
            <a:off x="4800600" y="3886200"/>
            <a:ext cx="68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od</a:t>
            </a:r>
          </a:p>
        </p:txBody>
      </p:sp>
      <p:sp>
        <p:nvSpPr>
          <p:cNvPr id="46139" name="文本框 46138"/>
          <p:cNvSpPr txBox="1">
            <a:spLocks noChangeArrowheads="1"/>
          </p:cNvSpPr>
          <p:nvPr/>
        </p:nvSpPr>
        <p:spPr bwMode="auto">
          <a:xfrm>
            <a:off x="2743200" y="4387850"/>
            <a:ext cx="243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uropean </a:t>
            </a:r>
          </a:p>
        </p:txBody>
      </p:sp>
      <p:sp>
        <p:nvSpPr>
          <p:cNvPr id="46140" name="文本框 46139"/>
          <p:cNvSpPr txBox="1">
            <a:spLocks noChangeArrowheads="1"/>
          </p:cNvSpPr>
          <p:nvPr/>
        </p:nvSpPr>
        <p:spPr bwMode="auto">
          <a:xfrm>
            <a:off x="1676400" y="5562600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olite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36" grpId="0"/>
      <p:bldP spid="46137" grpId="0"/>
      <p:bldP spid="46138" grpId="0"/>
      <p:bldP spid="46139" grpId="0"/>
      <p:bldP spid="461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48129"/>
          <p:cNvSpPr txBox="1">
            <a:spLocks noChangeArrowheads="1"/>
          </p:cNvSpPr>
          <p:nvPr/>
        </p:nvSpPr>
        <p:spPr bwMode="auto">
          <a:xfrm>
            <a:off x="1066800" y="2362200"/>
            <a:ext cx="7315200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600" b="1">
                <a:solidFill>
                  <a:srgbClr val="008000"/>
                </a:solidFill>
                <a:latin typeface="Arial Narrow" panose="020B0606020202030204" pitchFamily="34" charset="0"/>
              </a:rPr>
              <a:t>Different cultures have different body language. Work in groups. One student acts out a kind of body language while the others guess the meaning.</a:t>
            </a:r>
          </a:p>
        </p:txBody>
      </p:sp>
      <p:sp>
        <p:nvSpPr>
          <p:cNvPr id="14338" name="矩形 48136"/>
          <p:cNvSpPr>
            <a:spLocks noChangeArrowheads="1" noChangeShapeType="1" noTextEdit="1"/>
          </p:cNvSpPr>
          <p:nvPr/>
        </p:nvSpPr>
        <p:spPr bwMode="auto">
          <a:xfrm>
            <a:off x="2667000" y="1295400"/>
            <a:ext cx="3733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00FF00"/>
                  </a:solidFill>
                  <a:round/>
                </a:ln>
                <a:solidFill>
                  <a:srgbClr val="FFFF99"/>
                </a:solidFill>
                <a:latin typeface="Arial" panose="020B0604020202020204"/>
                <a:cs typeface="Arial" panose="020B0604020202020204"/>
              </a:rPr>
              <a:t>Let's practice</a:t>
            </a:r>
            <a:endParaRPr lang="zh-CN" altLang="en-US" sz="3600" b="1" kern="10">
              <a:ln w="9525">
                <a:solidFill>
                  <a:srgbClr val="00FF00"/>
                </a:solidFill>
                <a:round/>
              </a:ln>
              <a:solidFill>
                <a:srgbClr val="FFFF99"/>
              </a:solidFill>
              <a:latin typeface="Arial" panose="020B0604020202020204"/>
              <a:cs typeface="Arial" panose="020B0604020202020204"/>
            </a:endParaRPr>
          </a:p>
        </p:txBody>
      </p:sp>
      <p:pic>
        <p:nvPicPr>
          <p:cNvPr id="14339" name="图片 48137" descr="图片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4876800"/>
            <a:ext cx="1676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8193"/>
          <p:cNvSpPr>
            <a:spLocks noChangeArrowheads="1" noChangeShapeType="1" noTextEdit="1"/>
          </p:cNvSpPr>
          <p:nvPr/>
        </p:nvSpPr>
        <p:spPr bwMode="auto">
          <a:xfrm>
            <a:off x="1219200" y="1905000"/>
            <a:ext cx="60198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Language Points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20482"/>
          <p:cNvSpPr txBox="1">
            <a:spLocks noChangeArrowheads="1"/>
          </p:cNvSpPr>
          <p:nvPr/>
        </p:nvSpPr>
        <p:spPr bwMode="auto">
          <a:xfrm>
            <a:off x="609600" y="914400"/>
            <a:ext cx="7467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solidFill>
                  <a:srgbClr val="006600"/>
                </a:solidFill>
                <a:latin typeface="Arial Narrow" panose="020B0606020202030204" pitchFamily="34" charset="0"/>
              </a:rPr>
              <a:t>shake hands    </a:t>
            </a:r>
            <a:r>
              <a:rPr lang="zh-CN" altLang="en-US" sz="3600" b="1" dirty="0">
                <a:solidFill>
                  <a:srgbClr val="006600"/>
                </a:solidFill>
                <a:latin typeface="Arial Narrow" panose="020B0606020202030204" pitchFamily="34" charset="0"/>
              </a:rPr>
              <a:t>握手</a:t>
            </a:r>
          </a:p>
          <a:p>
            <a:r>
              <a:rPr lang="zh-CN" altLang="en-US" sz="3600" b="1" dirty="0">
                <a:solidFill>
                  <a:srgbClr val="006600"/>
                </a:solidFill>
                <a:latin typeface="Arial Narrow" panose="020B0606020202030204" pitchFamily="34" charset="0"/>
              </a:rPr>
              <a:t>   </a:t>
            </a:r>
            <a:r>
              <a:rPr lang="en-US" altLang="zh-CN" sz="3600" b="1" dirty="0">
                <a:solidFill>
                  <a:srgbClr val="006600"/>
                </a:solidFill>
                <a:latin typeface="Arial Narrow" panose="020B0606020202030204" pitchFamily="34" charset="0"/>
              </a:rPr>
              <a:t>shake hands with sb.   </a:t>
            </a:r>
            <a:r>
              <a:rPr lang="zh-CN" altLang="en-US" sz="3600" b="1" dirty="0">
                <a:solidFill>
                  <a:srgbClr val="006600"/>
                </a:solidFill>
                <a:latin typeface="Arial Narrow" panose="020B0606020202030204" pitchFamily="34" charset="0"/>
              </a:rPr>
              <a:t>与</a:t>
            </a:r>
            <a:r>
              <a:rPr lang="en-US" altLang="zh-CN" sz="3600" b="1" dirty="0">
                <a:solidFill>
                  <a:srgbClr val="006600"/>
                </a:solidFill>
                <a:latin typeface="Arial Narrow" panose="020B0606020202030204" pitchFamily="34" charset="0"/>
              </a:rPr>
              <a:t>……</a:t>
            </a:r>
            <a:r>
              <a:rPr lang="zh-CN" altLang="en-US" sz="3600" b="1" dirty="0">
                <a:solidFill>
                  <a:srgbClr val="006600"/>
                </a:solidFill>
                <a:latin typeface="Arial Narrow" panose="020B0606020202030204" pitchFamily="34" charset="0"/>
              </a:rPr>
              <a:t>握手 </a:t>
            </a:r>
          </a:p>
        </p:txBody>
      </p:sp>
      <p:sp>
        <p:nvSpPr>
          <p:cNvPr id="20484" name="矩形 20483"/>
          <p:cNvSpPr>
            <a:spLocks noChangeArrowheads="1"/>
          </p:cNvSpPr>
          <p:nvPr/>
        </p:nvSpPr>
        <p:spPr bwMode="auto">
          <a:xfrm>
            <a:off x="762000" y="2456369"/>
            <a:ext cx="76962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Men, women, and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children shake hands</a:t>
            </a:r>
            <a:r>
              <a:rPr lang="en-US" altLang="zh-CN" sz="3200" b="1" dirty="0">
                <a:latin typeface="Times New Roman" panose="02020603050405020304" pitchFamily="18" charset="0"/>
              </a:rPr>
              <a:t> all the time.</a:t>
            </a:r>
          </a:p>
          <a:p>
            <a:r>
              <a:rPr lang="zh-CN" altLang="en-US" sz="3200" b="1" dirty="0">
                <a:latin typeface="Times New Roman" panose="02020603050405020304" pitchFamily="18" charset="0"/>
              </a:rPr>
              <a:t>男人、女人、小孩、时时刻刻都在握手。</a:t>
            </a:r>
            <a:endParaRPr lang="zh-CN" altLang="en-US" sz="32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He waited in the lobby to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shake hands with</a:t>
            </a:r>
            <a:r>
              <a:rPr lang="en-US" altLang="zh-CN" sz="3200" b="1" dirty="0">
                <a:latin typeface="Times New Roman" panose="02020603050405020304" pitchFamily="18" charset="0"/>
              </a:rPr>
              <a:t> prospective customers. </a:t>
            </a:r>
          </a:p>
          <a:p>
            <a:r>
              <a:rPr lang="zh-CN" altLang="en-US" sz="3200" b="1" dirty="0">
                <a:latin typeface="Times New Roman" panose="02020603050405020304" pitchFamily="18" charset="0"/>
              </a:rPr>
              <a:t>他在大厅等着与贵客握手。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本框 21507"/>
          <p:cNvSpPr txBox="1">
            <a:spLocks noChangeArrowheads="1"/>
          </p:cNvSpPr>
          <p:nvPr/>
        </p:nvSpPr>
        <p:spPr bwMode="auto">
          <a:xfrm>
            <a:off x="381000" y="942975"/>
            <a:ext cx="8001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6600"/>
                </a:solidFill>
                <a:latin typeface="Arial Narrow" panose="020B0606020202030204" pitchFamily="34" charset="0"/>
              </a:rPr>
              <a:t>2. In China and some other countries, friends shake hands to </a:t>
            </a:r>
            <a:r>
              <a:rPr lang="en-US" altLang="zh-CN" sz="3600" b="1" dirty="0">
                <a:solidFill>
                  <a:srgbClr val="FF0000"/>
                </a:solidFill>
                <a:latin typeface="Arial Narrow" panose="020B0606020202030204" pitchFamily="34" charset="0"/>
              </a:rPr>
              <a:t>greet </a:t>
            </a:r>
            <a:r>
              <a:rPr lang="en-US" altLang="zh-CN" sz="3600" b="1" dirty="0">
                <a:solidFill>
                  <a:srgbClr val="006600"/>
                </a:solidFill>
                <a:latin typeface="Arial Narrow" panose="020B0606020202030204" pitchFamily="34" charset="0"/>
              </a:rPr>
              <a:t>each other.</a:t>
            </a:r>
          </a:p>
        </p:txBody>
      </p:sp>
      <p:sp>
        <p:nvSpPr>
          <p:cNvPr id="21509" name="矩形 21508"/>
          <p:cNvSpPr>
            <a:spLocks noChangeArrowheads="1"/>
          </p:cNvSpPr>
          <p:nvPr/>
        </p:nvSpPr>
        <p:spPr bwMode="auto">
          <a:xfrm>
            <a:off x="762000" y="2163763"/>
            <a:ext cx="80772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greet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向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致敬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或致意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；问候；</a:t>
            </a:r>
          </a:p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greet sb. with… </a:t>
            </a:r>
          </a:p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以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方式向某人问候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打招呼</a:t>
            </a:r>
          </a:p>
        </p:txBody>
      </p:sp>
      <p:sp>
        <p:nvSpPr>
          <p:cNvPr id="17411" name="文本框 21509"/>
          <p:cNvSpPr txBox="1">
            <a:spLocks noChangeArrowheads="1"/>
          </p:cNvSpPr>
          <p:nvPr/>
        </p:nvSpPr>
        <p:spPr bwMode="auto">
          <a:xfrm>
            <a:off x="838200" y="4114800"/>
            <a:ext cx="76200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He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greeted</a:t>
            </a:r>
            <a:r>
              <a:rPr lang="en-US" altLang="zh-CN" sz="3600" b="1" dirty="0">
                <a:latin typeface="Times New Roman" panose="02020603050405020304" pitchFamily="18" charset="0"/>
              </a:rPr>
              <a:t> me at the door.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The teacher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greeted each child with</a:t>
            </a:r>
            <a:r>
              <a:rPr lang="en-US" altLang="zh-CN" sz="3600" b="1" dirty="0">
                <a:latin typeface="Times New Roman" panose="02020603050405020304" pitchFamily="18" charset="0"/>
              </a:rPr>
              <a:t> a friendly “Hello!”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文本框 22531"/>
          <p:cNvSpPr txBox="1">
            <a:spLocks noChangeArrowheads="1"/>
          </p:cNvSpPr>
          <p:nvPr/>
        </p:nvSpPr>
        <p:spPr bwMode="auto">
          <a:xfrm>
            <a:off x="381000" y="942975"/>
            <a:ext cx="8001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6600"/>
                </a:solidFill>
                <a:latin typeface="Arial Narrow" panose="020B0606020202030204" pitchFamily="34" charset="0"/>
              </a:rPr>
              <a:t>3. It’s another way to show friendship and love.</a:t>
            </a:r>
          </a:p>
        </p:txBody>
      </p:sp>
      <p:sp>
        <p:nvSpPr>
          <p:cNvPr id="22533" name="矩形 22532"/>
          <p:cNvSpPr>
            <a:spLocks noChangeArrowheads="1"/>
          </p:cNvSpPr>
          <p:nvPr/>
        </p:nvSpPr>
        <p:spPr bwMode="auto">
          <a:xfrm>
            <a:off x="762000" y="2133600"/>
            <a:ext cx="80772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动词不定式</a:t>
            </a:r>
            <a:r>
              <a:rPr lang="zh-CN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“</a:t>
            </a:r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to show friendship and love”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修饰</a:t>
            </a:r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another way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，作后置定语。该句中二者为同位关系。</a:t>
            </a:r>
          </a:p>
        </p:txBody>
      </p:sp>
      <p:sp>
        <p:nvSpPr>
          <p:cNvPr id="22534" name="文本框 22533"/>
          <p:cNvSpPr txBox="1">
            <a:spLocks noChangeArrowheads="1"/>
          </p:cNvSpPr>
          <p:nvPr/>
        </p:nvSpPr>
        <p:spPr bwMode="auto">
          <a:xfrm>
            <a:off x="838200" y="4114800"/>
            <a:ext cx="7620000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</a:rPr>
              <a:t>我们制定了一个向雷锋学习的计划。 </a:t>
            </a:r>
            <a:r>
              <a:rPr lang="en-US" altLang="zh-CN" sz="3600" b="1" dirty="0">
                <a:latin typeface="Times New Roman" panose="02020603050405020304" pitchFamily="18" charset="0"/>
              </a:rPr>
              <a:t>We have made </a:t>
            </a:r>
            <a:r>
              <a:rPr lang="en-US" altLang="zh-CN" sz="36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a plan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 learn from Lei </a:t>
            </a:r>
            <a:r>
              <a:rPr lang="en-US" altLang="zh-CN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Feng</a:t>
            </a:r>
            <a:r>
              <a:rPr lang="en-US" altLang="zh-CN" sz="3600" b="1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文本框 24579"/>
          <p:cNvSpPr txBox="1">
            <a:spLocks noChangeArrowheads="1"/>
          </p:cNvSpPr>
          <p:nvPr/>
        </p:nvSpPr>
        <p:spPr bwMode="auto">
          <a:xfrm>
            <a:off x="381000" y="609600"/>
            <a:ext cx="8534400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1. He was too ______ (</a:t>
            </a:r>
            <a:r>
              <a:rPr lang="zh-CN" altLang="en-US" sz="3600" b="1" dirty="0">
                <a:latin typeface="Times New Roman" panose="02020603050405020304" pitchFamily="18" charset="0"/>
              </a:rPr>
              <a:t>有礼貌的</a:t>
            </a:r>
            <a:r>
              <a:rPr lang="en-US" altLang="zh-CN" sz="3600" b="1" dirty="0">
                <a:latin typeface="Times New Roman" panose="02020603050405020304" pitchFamily="18" charset="0"/>
              </a:rPr>
              <a:t>) to point out my mistake.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2. It’s _____ (</a:t>
            </a:r>
            <a:r>
              <a:rPr lang="zh-CN" altLang="en-US" sz="3600" b="1" dirty="0">
                <a:latin typeface="Times New Roman" panose="02020603050405020304" pitchFamily="18" charset="0"/>
              </a:rPr>
              <a:t>粗鲁的</a:t>
            </a:r>
            <a:r>
              <a:rPr lang="en-US" altLang="zh-CN" sz="3600" b="1" dirty="0">
                <a:latin typeface="Times New Roman" panose="02020603050405020304" pitchFamily="18" charset="0"/>
              </a:rPr>
              <a:t>) not to say “Thank you” when you are given something. 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3. She looked up and ______ (</a:t>
            </a:r>
            <a:r>
              <a:rPr lang="zh-CN" altLang="en-US" sz="3600" b="1" dirty="0">
                <a:latin typeface="Times New Roman" panose="02020603050405020304" pitchFamily="18" charset="0"/>
              </a:rPr>
              <a:t>点头</a:t>
            </a:r>
            <a:r>
              <a:rPr lang="en-US" altLang="zh-CN" sz="3600" b="1" dirty="0">
                <a:latin typeface="Times New Roman" panose="02020603050405020304" pitchFamily="18" charset="0"/>
              </a:rPr>
              <a:t>) for me to come in. 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4. He _____ (</a:t>
            </a:r>
            <a:r>
              <a:rPr lang="zh-CN" altLang="en-US" sz="3600" b="1" dirty="0">
                <a:latin typeface="Times New Roman" panose="02020603050405020304" pitchFamily="18" charset="0"/>
              </a:rPr>
              <a:t>吻</a:t>
            </a:r>
            <a:r>
              <a:rPr lang="en-US" altLang="zh-CN" sz="3600" b="1" dirty="0">
                <a:latin typeface="Times New Roman" panose="02020603050405020304" pitchFamily="18" charset="0"/>
              </a:rPr>
              <a:t>)the children goodbye every morning. 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5. He embraced her, kissing her on both _______ (</a:t>
            </a:r>
            <a:r>
              <a:rPr lang="zh-CN" altLang="en-US" sz="3600" b="1" dirty="0">
                <a:latin typeface="Times New Roman" panose="02020603050405020304" pitchFamily="18" charset="0"/>
              </a:rPr>
              <a:t>脸颊</a:t>
            </a:r>
            <a:r>
              <a:rPr lang="en-US" altLang="zh-CN" sz="3600" b="1" dirty="0">
                <a:latin typeface="Times New Roman" panose="02020603050405020304" pitchFamily="18" charset="0"/>
              </a:rPr>
              <a:t>). 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6. He pushed out his lower ___ (</a:t>
            </a:r>
            <a:r>
              <a:rPr lang="zh-CN" altLang="en-US" sz="3600" b="1" dirty="0">
                <a:latin typeface="Times New Roman" panose="02020603050405020304" pitchFamily="18" charset="0"/>
              </a:rPr>
              <a:t>嘴唇</a:t>
            </a:r>
            <a:r>
              <a:rPr lang="en-US" altLang="zh-CN" sz="3600" b="1" dirty="0">
                <a:latin typeface="Times New Roman" panose="02020603050405020304" pitchFamily="18" charset="0"/>
              </a:rPr>
              <a:t>).</a:t>
            </a:r>
          </a:p>
        </p:txBody>
      </p:sp>
      <p:sp>
        <p:nvSpPr>
          <p:cNvPr id="24581" name="文本框 24580"/>
          <p:cNvSpPr txBox="1">
            <a:spLocks noChangeArrowheads="1"/>
          </p:cNvSpPr>
          <p:nvPr/>
        </p:nvSpPr>
        <p:spPr bwMode="auto">
          <a:xfrm>
            <a:off x="1447800" y="3886200"/>
            <a:ext cx="1301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kisses</a:t>
            </a:r>
          </a:p>
        </p:txBody>
      </p:sp>
      <p:sp>
        <p:nvSpPr>
          <p:cNvPr id="24582" name="文本框 24581"/>
          <p:cNvSpPr txBox="1">
            <a:spLocks noChangeArrowheads="1"/>
          </p:cNvSpPr>
          <p:nvPr/>
        </p:nvSpPr>
        <p:spPr bwMode="auto">
          <a:xfrm>
            <a:off x="381000" y="5562600"/>
            <a:ext cx="1479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cheeks</a:t>
            </a:r>
          </a:p>
        </p:txBody>
      </p:sp>
      <p:sp>
        <p:nvSpPr>
          <p:cNvPr id="19460" name="文本框 24582"/>
          <p:cNvSpPr txBox="1">
            <a:spLocks noChangeArrowheads="1"/>
          </p:cNvSpPr>
          <p:nvPr/>
        </p:nvSpPr>
        <p:spPr bwMode="auto">
          <a:xfrm>
            <a:off x="2743200" y="0"/>
            <a:ext cx="533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6600"/>
                </a:solidFill>
              </a:rPr>
              <a:t>Fill in the blanks.</a:t>
            </a:r>
          </a:p>
        </p:txBody>
      </p:sp>
      <p:sp>
        <p:nvSpPr>
          <p:cNvPr id="24584" name="文本框 24583"/>
          <p:cNvSpPr txBox="1">
            <a:spLocks noChangeArrowheads="1"/>
          </p:cNvSpPr>
          <p:nvPr/>
        </p:nvSpPr>
        <p:spPr bwMode="auto">
          <a:xfrm>
            <a:off x="4495800" y="2743200"/>
            <a:ext cx="1631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nodded</a:t>
            </a:r>
          </a:p>
        </p:txBody>
      </p:sp>
      <p:sp>
        <p:nvSpPr>
          <p:cNvPr id="24586" name="文本框 24585"/>
          <p:cNvSpPr txBox="1">
            <a:spLocks noChangeArrowheads="1"/>
          </p:cNvSpPr>
          <p:nvPr/>
        </p:nvSpPr>
        <p:spPr bwMode="auto">
          <a:xfrm>
            <a:off x="3200400" y="533400"/>
            <a:ext cx="1276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polite</a:t>
            </a:r>
          </a:p>
        </p:txBody>
      </p:sp>
      <p:sp>
        <p:nvSpPr>
          <p:cNvPr id="24587" name="文本框 24586"/>
          <p:cNvSpPr txBox="1">
            <a:spLocks noChangeArrowheads="1"/>
          </p:cNvSpPr>
          <p:nvPr/>
        </p:nvSpPr>
        <p:spPr bwMode="auto">
          <a:xfrm>
            <a:off x="1676400" y="1676400"/>
            <a:ext cx="144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rude</a:t>
            </a:r>
          </a:p>
        </p:txBody>
      </p:sp>
      <p:sp>
        <p:nvSpPr>
          <p:cNvPr id="24589" name="文本框 24588"/>
          <p:cNvSpPr txBox="1">
            <a:spLocks noChangeArrowheads="1"/>
          </p:cNvSpPr>
          <p:nvPr/>
        </p:nvSpPr>
        <p:spPr bwMode="auto">
          <a:xfrm>
            <a:off x="5715000" y="6064250"/>
            <a:ext cx="692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lip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2" grpId="0"/>
      <p:bldP spid="24584" grpId="0"/>
      <p:bldP spid="24586" grpId="0"/>
      <p:bldP spid="24587" grpId="0"/>
      <p:bldP spid="2458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图片 10241" descr="165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125538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482" name="组合 10242"/>
          <p:cNvGrpSpPr/>
          <p:nvPr/>
        </p:nvGrpSpPr>
        <p:grpSpPr bwMode="auto">
          <a:xfrm>
            <a:off x="2133600" y="1049338"/>
            <a:ext cx="4668838" cy="1022350"/>
            <a:chOff x="1481" y="1132"/>
            <a:chExt cx="2941" cy="644"/>
          </a:xfrm>
        </p:grpSpPr>
        <p:pic>
          <p:nvPicPr>
            <p:cNvPr id="20483" name="图片 10243" descr="frame4"/>
            <p:cNvPicPr preferRelativeResize="0"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481" y="1132"/>
              <a:ext cx="2941" cy="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84" name="矩形 10244"/>
            <p:cNvSpPr>
              <a:spLocks noChangeArrowheads="1" noChangeShapeType="1" noTextEdit="1"/>
            </p:cNvSpPr>
            <p:nvPr/>
          </p:nvSpPr>
          <p:spPr bwMode="auto">
            <a:xfrm>
              <a:off x="1701" y="1298"/>
              <a:ext cx="2585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b="1" kern="10">
                  <a:ln w="9525">
                    <a:solidFill>
                      <a:srgbClr val="00FFFF"/>
                    </a:solidFill>
                    <a:round/>
                  </a:ln>
                  <a:solidFill>
                    <a:srgbClr val="FFFF99"/>
                  </a:solidFill>
                  <a:latin typeface="Arial" panose="020B0604020202020204"/>
                  <a:cs typeface="Arial" panose="020B0604020202020204"/>
                </a:rPr>
                <a:t>Time for Reflection </a:t>
              </a:r>
              <a:endParaRPr lang="zh-CN" altLang="en-US" sz="3600" b="1" kern="10">
                <a:ln w="9525">
                  <a:solidFill>
                    <a:srgbClr val="00FFFF"/>
                  </a:solidFill>
                  <a:round/>
                </a:ln>
                <a:solidFill>
                  <a:srgbClr val="FFFF99"/>
                </a:solidFill>
                <a:latin typeface="Arial" panose="020B0604020202020204"/>
                <a:cs typeface="Arial" panose="020B0604020202020204"/>
              </a:endParaRPr>
            </a:p>
          </p:txBody>
        </p:sp>
      </p:grpSp>
      <p:sp>
        <p:nvSpPr>
          <p:cNvPr id="20485" name="文本框 10245"/>
          <p:cNvSpPr txBox="1">
            <a:spLocks noChangeArrowheads="1"/>
          </p:cNvSpPr>
          <p:nvPr/>
        </p:nvSpPr>
        <p:spPr bwMode="auto">
          <a:xfrm>
            <a:off x="609600" y="2554288"/>
            <a:ext cx="4343400" cy="220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  <a:spcBef>
                <a:spcPct val="2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shake hands</a:t>
            </a:r>
          </a:p>
          <a:p>
            <a:pPr>
              <a:lnSpc>
                <a:spcPct val="115000"/>
              </a:lnSpc>
              <a:spcBef>
                <a:spcPct val="2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shake hands with sb.</a:t>
            </a:r>
          </a:p>
          <a:p>
            <a:pPr>
              <a:lnSpc>
                <a:spcPct val="115000"/>
              </a:lnSpc>
              <a:spcBef>
                <a:spcPct val="2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greet sb. with…</a:t>
            </a:r>
          </a:p>
        </p:txBody>
      </p:sp>
      <p:sp>
        <p:nvSpPr>
          <p:cNvPr id="10247" name="文本框 10246"/>
          <p:cNvSpPr txBox="1">
            <a:spLocks noChangeArrowheads="1"/>
          </p:cNvSpPr>
          <p:nvPr/>
        </p:nvSpPr>
        <p:spPr bwMode="auto">
          <a:xfrm>
            <a:off x="4800600" y="2495550"/>
            <a:ext cx="39624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 b="1">
                <a:latin typeface="Times New Roman" panose="02020603050405020304" pitchFamily="18" charset="0"/>
              </a:rPr>
              <a:t>握手</a:t>
            </a:r>
          </a:p>
          <a:p>
            <a:pPr>
              <a:spcBef>
                <a:spcPct val="50000"/>
              </a:spcBef>
            </a:pPr>
            <a:r>
              <a:rPr lang="zh-CN" altLang="en-US" sz="3600" b="1">
                <a:latin typeface="Times New Roman" panose="02020603050405020304" pitchFamily="18" charset="0"/>
              </a:rPr>
              <a:t>与</a:t>
            </a:r>
            <a:r>
              <a:rPr lang="en-US" altLang="zh-CN" sz="3600" b="1">
                <a:latin typeface="Times New Roman" panose="02020603050405020304" pitchFamily="18" charset="0"/>
              </a:rPr>
              <a:t>……</a:t>
            </a:r>
            <a:r>
              <a:rPr lang="zh-CN" altLang="en-US" sz="3600" b="1">
                <a:latin typeface="Times New Roman" panose="02020603050405020304" pitchFamily="18" charset="0"/>
              </a:rPr>
              <a:t>握手</a:t>
            </a:r>
          </a:p>
          <a:p>
            <a:pPr>
              <a:spcBef>
                <a:spcPct val="50000"/>
              </a:spcBef>
            </a:pPr>
            <a:r>
              <a:rPr lang="zh-CN" altLang="en-US" sz="3600" b="1">
                <a:latin typeface="Times New Roman" panose="02020603050405020304" pitchFamily="18" charset="0"/>
              </a:rPr>
              <a:t>以</a:t>
            </a:r>
            <a:r>
              <a:rPr lang="en-US" altLang="zh-CN" sz="3600" b="1">
                <a:latin typeface="Times New Roman" panose="02020603050405020304" pitchFamily="18" charset="0"/>
              </a:rPr>
              <a:t>……</a:t>
            </a:r>
            <a:r>
              <a:rPr lang="zh-CN" altLang="en-US" sz="3600" b="1">
                <a:latin typeface="Times New Roman" panose="02020603050405020304" pitchFamily="18" charset="0"/>
              </a:rPr>
              <a:t>方式向某人问候</a:t>
            </a:r>
            <a:r>
              <a:rPr lang="en-US" altLang="zh-CN" sz="3600" b="1">
                <a:latin typeface="Times New Roman" panose="02020603050405020304" pitchFamily="18" charset="0"/>
              </a:rPr>
              <a:t>/</a:t>
            </a:r>
            <a:r>
              <a:rPr lang="zh-CN" altLang="en-US" sz="3600" b="1">
                <a:latin typeface="Times New Roman" panose="02020603050405020304" pitchFamily="18" charset="0"/>
              </a:rPr>
              <a:t>打招呼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文本框 11265"/>
          <p:cNvSpPr txBox="1">
            <a:spLocks noChangeArrowheads="1"/>
          </p:cNvSpPr>
          <p:nvPr/>
        </p:nvSpPr>
        <p:spPr bwMode="auto">
          <a:xfrm>
            <a:off x="1828800" y="1524000"/>
            <a:ext cx="60960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4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Homework</a:t>
            </a:r>
          </a:p>
          <a:p>
            <a:pPr algn="ctr">
              <a:lnSpc>
                <a:spcPct val="120000"/>
              </a:lnSpc>
            </a:pPr>
            <a:endParaRPr lang="en-US" altLang="zh-CN" sz="48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1506" name="图片 11266" descr="homework啊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762000"/>
            <a:ext cx="18288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文本框 11267"/>
          <p:cNvSpPr txBox="1">
            <a:spLocks noChangeArrowheads="1"/>
          </p:cNvSpPr>
          <p:nvPr/>
        </p:nvSpPr>
        <p:spPr bwMode="auto">
          <a:xfrm>
            <a:off x="1371600" y="3124200"/>
            <a:ext cx="6934200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  <a:buFont typeface="Arial" panose="020B0604020202020204" pitchFamily="34" charset="0"/>
              <a:buAutoNum type="arabicPeriod"/>
            </a:pPr>
            <a:r>
              <a:rPr lang="en-US" altLang="zh-CN" sz="4000" b="1" dirty="0">
                <a:latin typeface="Times New Roman" panose="02020603050405020304" pitchFamily="18" charset="0"/>
              </a:rPr>
              <a:t> Review Lesson 40. </a:t>
            </a:r>
          </a:p>
          <a:p>
            <a:pPr>
              <a:lnSpc>
                <a:spcPct val="115000"/>
              </a:lnSpc>
            </a:pPr>
            <a:r>
              <a:rPr lang="en-US" altLang="zh-CN" sz="4000" b="1" dirty="0">
                <a:latin typeface="Times New Roman" panose="02020603050405020304" pitchFamily="18" charset="0"/>
              </a:rPr>
              <a:t>2. Write a short passage about the body language in your country</a:t>
            </a:r>
            <a:r>
              <a:rPr lang="en-US" altLang="zh-CN" sz="4000" b="1" dirty="0" smtClean="0">
                <a:latin typeface="Times New Roman" panose="02020603050405020304" pitchFamily="18" charset="0"/>
              </a:rPr>
              <a:t>. </a:t>
            </a:r>
            <a:endParaRPr lang="en-US" altLang="zh-CN" sz="40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文本框 40962"/>
          <p:cNvSpPr txBox="1">
            <a:spLocks noChangeArrowheads="1"/>
          </p:cNvSpPr>
          <p:nvPr/>
        </p:nvSpPr>
        <p:spPr bwMode="auto">
          <a:xfrm>
            <a:off x="1143000" y="533400"/>
            <a:ext cx="518160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300" b="1" dirty="0">
                <a:solidFill>
                  <a:srgbClr val="008000"/>
                </a:solidFill>
                <a:latin typeface="Arial Narrow" panose="020B0606020202030204" pitchFamily="34" charset="0"/>
              </a:rPr>
              <a:t>Let’s enjoy the video now.</a:t>
            </a:r>
          </a:p>
        </p:txBody>
      </p:sp>
      <p:pic>
        <p:nvPicPr>
          <p:cNvPr id="4098" name="图片 40963" descr="图片1fgrfgr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20000" y="5486400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图片 4097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1371600"/>
            <a:ext cx="6705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12289"/>
          <p:cNvSpPr>
            <a:spLocks noChangeArrowheads="1" noChangeShapeType="1" noTextEdit="1"/>
          </p:cNvSpPr>
          <p:nvPr/>
        </p:nvSpPr>
        <p:spPr bwMode="auto">
          <a:xfrm>
            <a:off x="2667000" y="838200"/>
            <a:ext cx="3810000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altLang="zh-CN" sz="3600" b="1" dirty="0"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Arial Black" panose="020B0A04020102020204"/>
              </a:rPr>
              <a:t>Preview</a:t>
            </a:r>
            <a:endParaRPr lang="zh-CN" altLang="en-US" sz="3600" b="1" dirty="0"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Arial Black" panose="020B0A04020102020204"/>
            </a:endParaRPr>
          </a:p>
        </p:txBody>
      </p:sp>
      <p:sp>
        <p:nvSpPr>
          <p:cNvPr id="22530" name="文本框 12290"/>
          <p:cNvSpPr txBox="1">
            <a:spLocks noChangeArrowheads="1"/>
          </p:cNvSpPr>
          <p:nvPr/>
        </p:nvSpPr>
        <p:spPr bwMode="auto">
          <a:xfrm>
            <a:off x="1143000" y="2819400"/>
            <a:ext cx="716280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1. Learn the words in Lesson 41 by heart.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2. Read the text in Lesson 41 and underline the useful phrases.</a:t>
            </a:r>
          </a:p>
        </p:txBody>
      </p:sp>
    </p:spTree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5121"/>
          <p:cNvSpPr txBox="1">
            <a:spLocks noChangeArrowheads="1"/>
          </p:cNvSpPr>
          <p:nvPr/>
        </p:nvSpPr>
        <p:spPr bwMode="auto">
          <a:xfrm>
            <a:off x="1219200" y="2667000"/>
            <a:ext cx="6172200" cy="305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zh-CN" sz="3600" b="1" dirty="0">
                <a:latin typeface="Times New Roman" panose="02020603050405020304" pitchFamily="18" charset="0"/>
                <a:ea typeface="楷体_GB2312" pitchFamily="49" charset="-122"/>
              </a:rPr>
              <a:t> To understand the text</a:t>
            </a:r>
            <a:endParaRPr lang="en-US" altLang="zh-CN" sz="3600" b="1" dirty="0">
              <a:solidFill>
                <a:srgbClr val="0000FF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zh-CN" sz="3600" b="1" dirty="0">
                <a:latin typeface="Times New Roman" panose="02020603050405020304" pitchFamily="18" charset="0"/>
                <a:ea typeface="楷体_GB2312" pitchFamily="49" charset="-122"/>
              </a:rPr>
              <a:t> To use the words correctly: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    European, kiss, nod, polite,   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    shake hands</a:t>
            </a:r>
          </a:p>
        </p:txBody>
      </p:sp>
      <p:grpSp>
        <p:nvGrpSpPr>
          <p:cNvPr id="2" name="组合 5122"/>
          <p:cNvGrpSpPr/>
          <p:nvPr/>
        </p:nvGrpSpPr>
        <p:grpSpPr bwMode="auto">
          <a:xfrm>
            <a:off x="1981200" y="762000"/>
            <a:ext cx="4405313" cy="1138238"/>
            <a:chOff x="1344" y="554"/>
            <a:chExt cx="2775" cy="717"/>
          </a:xfrm>
        </p:grpSpPr>
        <p:pic>
          <p:nvPicPr>
            <p:cNvPr id="5123" name="图片 5123" descr="08061123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344" y="554"/>
              <a:ext cx="2775" cy="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4" name="文本框 5124"/>
            <p:cNvSpPr txBox="1">
              <a:spLocks noChangeArrowheads="1"/>
            </p:cNvSpPr>
            <p:nvPr/>
          </p:nvSpPr>
          <p:spPr bwMode="auto">
            <a:xfrm>
              <a:off x="2016" y="720"/>
              <a:ext cx="133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 b="1" dirty="0">
                  <a:latin typeface="Times New Roman" panose="02020603050405020304" pitchFamily="18" charset="0"/>
                </a:rPr>
                <a:t>objectives</a:t>
              </a:r>
            </a:p>
          </p:txBody>
        </p:sp>
      </p:grp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34817" descr="teamwork"/>
          <p:cNvPicPr>
            <a:picLocks noChangeAspect="1" noChangeArrowheads="1"/>
          </p:cNvPicPr>
          <p:nvPr/>
        </p:nvPicPr>
        <p:blipFill>
          <a:blip r:embed="rId2" cstate="email">
            <a:lum contrast="36000"/>
          </a:blip>
          <a:srcRect/>
          <a:stretch>
            <a:fillRect/>
          </a:stretch>
        </p:blipFill>
        <p:spPr bwMode="auto">
          <a:xfrm>
            <a:off x="8147050" y="115888"/>
            <a:ext cx="8524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图片 34818" descr="words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810250"/>
            <a:ext cx="16192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47" name="组合 34819"/>
          <p:cNvGrpSpPr/>
          <p:nvPr/>
        </p:nvGrpSpPr>
        <p:grpSpPr bwMode="auto">
          <a:xfrm>
            <a:off x="468313" y="1987550"/>
            <a:ext cx="5399087" cy="1296988"/>
            <a:chOff x="476" y="1117"/>
            <a:chExt cx="4355" cy="1134"/>
          </a:xfrm>
        </p:grpSpPr>
        <p:sp>
          <p:nvSpPr>
            <p:cNvPr id="6148" name="矩形 34820"/>
            <p:cNvSpPr>
              <a:spLocks noChangeArrowheads="1"/>
            </p:cNvSpPr>
            <p:nvPr/>
          </p:nvSpPr>
          <p:spPr bwMode="auto">
            <a:xfrm>
              <a:off x="476" y="1117"/>
              <a:ext cx="4355" cy="1134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ffectLst>
              <a:outerShdw dist="45791" dir="3378596" algn="ctr" rotWithShape="0">
                <a:srgbClr val="B3B3FF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9" name="矩形 34821"/>
            <p:cNvSpPr>
              <a:spLocks noChangeArrowheads="1"/>
            </p:cNvSpPr>
            <p:nvPr/>
          </p:nvSpPr>
          <p:spPr bwMode="auto">
            <a:xfrm>
              <a:off x="657" y="1298"/>
              <a:ext cx="3992" cy="8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</a:ln>
            <a:effectLst>
              <a:outerShdw dist="45791" dir="3378596" algn="ctr" rotWithShape="0">
                <a:srgbClr val="B3B3FF"/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150" name="文本框 34822"/>
          <p:cNvSpPr txBox="1">
            <a:spLocks noChangeArrowheads="1"/>
          </p:cNvSpPr>
          <p:nvPr/>
        </p:nvSpPr>
        <p:spPr bwMode="auto">
          <a:xfrm>
            <a:off x="1549400" y="2049463"/>
            <a:ext cx="4175125" cy="11890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CFF66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">
              <a:spcBef>
                <a:spcPct val="50000"/>
              </a:spcBef>
            </a:pPr>
            <a:r>
              <a:rPr lang="en-US" altLang="zh-CN" sz="7200" b="1" dirty="0">
                <a:ea typeface="华文细黑" panose="02010600040101010101" pitchFamily="2" charset="-122"/>
              </a:rPr>
              <a:t>Review</a:t>
            </a:r>
          </a:p>
        </p:txBody>
      </p:sp>
      <p:pic>
        <p:nvPicPr>
          <p:cNvPr id="6151" name="图片 34823" descr="plag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EF9"/>
              </a:clrFrom>
              <a:clrTo>
                <a:srgbClr val="FDFE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2189163"/>
            <a:ext cx="11525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矩形 34824"/>
          <p:cNvSpPr>
            <a:spLocks noChangeArrowheads="1"/>
          </p:cNvSpPr>
          <p:nvPr/>
        </p:nvSpPr>
        <p:spPr bwMode="auto">
          <a:xfrm>
            <a:off x="1447800" y="3733800"/>
            <a:ext cx="347027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300" b="1" dirty="0">
                <a:solidFill>
                  <a:srgbClr val="6600FF"/>
                </a:solidFill>
              </a:rPr>
              <a:t>Vocabulary </a:t>
            </a:r>
          </a:p>
        </p:txBody>
      </p:sp>
    </p:spTree>
  </p:cSld>
  <p:clrMapOvr>
    <a:masterClrMapping/>
  </p:clrMapOvr>
  <p:transition>
    <p:blind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文本框 35841"/>
          <p:cNvSpPr txBox="1">
            <a:spLocks noChangeArrowheads="1"/>
          </p:cNvSpPr>
          <p:nvPr/>
        </p:nvSpPr>
        <p:spPr bwMode="auto">
          <a:xfrm>
            <a:off x="685800" y="1447800"/>
            <a:ext cx="2971800" cy="388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greet</a:t>
            </a:r>
          </a:p>
          <a:p>
            <a:pPr algn="r"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European </a:t>
            </a:r>
          </a:p>
          <a:p>
            <a:pPr algn="r">
              <a:lnSpc>
                <a:spcPct val="115000"/>
              </a:lnSpc>
            </a:pPr>
            <a:endParaRPr lang="en-US" altLang="zh-CN" sz="3600" b="1" dirty="0">
              <a:latin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kiss</a:t>
            </a:r>
          </a:p>
          <a:p>
            <a:pPr algn="r"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cheek</a:t>
            </a:r>
          </a:p>
          <a:p>
            <a:pPr algn="r"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nod</a:t>
            </a:r>
          </a:p>
        </p:txBody>
      </p:sp>
      <p:sp>
        <p:nvSpPr>
          <p:cNvPr id="35843" name="文本框 35842"/>
          <p:cNvSpPr txBox="1">
            <a:spLocks noChangeArrowheads="1"/>
          </p:cNvSpPr>
          <p:nvPr/>
        </p:nvSpPr>
        <p:spPr bwMode="auto">
          <a:xfrm>
            <a:off x="3886200" y="1447800"/>
            <a:ext cx="3962400" cy="388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欢迎；迎接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欧洲人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adj.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欧洲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人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的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v.&amp;n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吻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脸颊；脸蛋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点头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文本框 38913"/>
          <p:cNvSpPr txBox="1">
            <a:spLocks noChangeArrowheads="1"/>
          </p:cNvSpPr>
          <p:nvPr/>
        </p:nvSpPr>
        <p:spPr bwMode="auto">
          <a:xfrm>
            <a:off x="457200" y="1295400"/>
            <a:ext cx="29718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thumbs-up</a:t>
            </a:r>
          </a:p>
          <a:p>
            <a:pPr algn="r"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polite</a:t>
            </a:r>
          </a:p>
          <a:p>
            <a:pPr algn="r"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lip</a:t>
            </a:r>
          </a:p>
          <a:p>
            <a:pPr algn="r"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rude</a:t>
            </a:r>
          </a:p>
          <a:p>
            <a:pPr algn="r"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Italian</a:t>
            </a:r>
          </a:p>
          <a:p>
            <a:pPr algn="r">
              <a:lnSpc>
                <a:spcPct val="115000"/>
              </a:lnSpc>
            </a:pPr>
            <a:endParaRPr lang="en-US" altLang="zh-CN" sz="3600" b="1" dirty="0">
              <a:latin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shake hands </a:t>
            </a:r>
          </a:p>
        </p:txBody>
      </p:sp>
      <p:sp>
        <p:nvSpPr>
          <p:cNvPr id="38915" name="文本框 38914"/>
          <p:cNvSpPr txBox="1">
            <a:spLocks noChangeArrowheads="1"/>
          </p:cNvSpPr>
          <p:nvPr/>
        </p:nvSpPr>
        <p:spPr bwMode="auto">
          <a:xfrm>
            <a:off x="3505200" y="1295400"/>
            <a:ext cx="49530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翘拇指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adj.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有礼貌的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嘴唇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adj.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粗鲁的；粗野的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意大利人；意大利语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adj.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意大利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人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的</a:t>
            </a:r>
          </a:p>
          <a:p>
            <a:pPr>
              <a:lnSpc>
                <a:spcPct val="115000"/>
              </a:lnSpc>
            </a:pP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握手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图片 7169" descr="17649cadc8f1abdb6ba88442b0f4bb7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620713"/>
            <a:ext cx="5761037" cy="568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图片 7170" descr="listen_CD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00125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图片 7171" descr="listen-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95738" y="2708275"/>
            <a:ext cx="4679950" cy="2176463"/>
          </a:xfrm>
          <a:prstGeom prst="rect">
            <a:avLst/>
          </a:prstGeom>
          <a:solidFill>
            <a:srgbClr val="FFFFFF">
              <a:alpha val="960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图片 7172" descr="Noname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2000" contrast="42000"/>
          </a:blip>
          <a:srcRect/>
          <a:stretch>
            <a:fillRect/>
          </a:stretch>
        </p:blipFill>
        <p:spPr bwMode="auto">
          <a:xfrm>
            <a:off x="7451725" y="115888"/>
            <a:ext cx="158432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矩形 17409"/>
          <p:cNvSpPr>
            <a:spLocks noChangeArrowheads="1"/>
          </p:cNvSpPr>
          <p:nvPr/>
        </p:nvSpPr>
        <p:spPr bwMode="auto">
          <a:xfrm>
            <a:off x="457200" y="381000"/>
            <a:ext cx="8305800" cy="6096000"/>
          </a:xfrm>
          <a:prstGeom prst="rect">
            <a:avLst/>
          </a:prstGeom>
          <a:solidFill>
            <a:schemeClr val="bg1">
              <a:alpha val="85001"/>
            </a:schemeClr>
          </a:solidFill>
          <a:ln w="9525">
            <a:solidFill>
              <a:srgbClr val="00FFFF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42" name="文本框 17410"/>
          <p:cNvSpPr txBox="1">
            <a:spLocks noChangeArrowheads="1"/>
          </p:cNvSpPr>
          <p:nvPr/>
        </p:nvSpPr>
        <p:spPr bwMode="auto">
          <a:xfrm>
            <a:off x="533400" y="533400"/>
            <a:ext cx="77041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8000"/>
                </a:solidFill>
                <a:latin typeface="Arial Narrow" panose="020B0606020202030204" pitchFamily="34" charset="0"/>
              </a:rPr>
              <a:t>Listen and write true (T) or false (F).</a:t>
            </a:r>
          </a:p>
        </p:txBody>
      </p:sp>
      <p:pic>
        <p:nvPicPr>
          <p:cNvPr id="10243" name="图片 17411" descr="图片1fgrfgr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10400" y="533400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文本框 17420"/>
          <p:cNvSpPr txBox="1">
            <a:spLocks noChangeArrowheads="1"/>
          </p:cNvSpPr>
          <p:nvPr/>
        </p:nvSpPr>
        <p:spPr bwMode="auto">
          <a:xfrm>
            <a:off x="457200" y="1265238"/>
            <a:ext cx="8229600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5000"/>
              </a:lnSpc>
              <a:buFont typeface="Arial" panose="020B0604020202020204" pitchFamily="34" charset="0"/>
              <a:buAutoNum type="arabicPeriod"/>
            </a:pPr>
            <a:r>
              <a:rPr lang="en-US" altLang="zh-CN" sz="3200" b="1">
                <a:latin typeface="Times New Roman" panose="02020603050405020304" pitchFamily="18" charset="0"/>
              </a:rPr>
              <a:t>In some European countries, people like to kiss each other to show friendship and love.</a:t>
            </a:r>
          </a:p>
          <a:p>
            <a:pPr>
              <a:lnSpc>
                <a:spcPct val="10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                                                                (    )</a:t>
            </a:r>
          </a:p>
          <a:p>
            <a:pPr>
              <a:lnSpc>
                <a:spcPct val="10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2. Nodding your head means “yes” and shaking your head means “no” everywhere in the world.                                            (    )</a:t>
            </a:r>
          </a:p>
          <a:p>
            <a:pPr>
              <a:lnSpc>
                <a:spcPct val="10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3. A thumbs-up means “well done” in Germany.                                                 (    )</a:t>
            </a:r>
          </a:p>
          <a:p>
            <a:pPr>
              <a:lnSpc>
                <a:spcPct val="10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4. When Americans wave goodbye, it looks like “no” in some European countries. (    )</a:t>
            </a:r>
          </a:p>
        </p:txBody>
      </p:sp>
      <p:sp>
        <p:nvSpPr>
          <p:cNvPr id="17422" name="文本框 17421"/>
          <p:cNvSpPr txBox="1">
            <a:spLocks noChangeArrowheads="1"/>
          </p:cNvSpPr>
          <p:nvPr/>
        </p:nvSpPr>
        <p:spPr bwMode="auto">
          <a:xfrm>
            <a:off x="7543800" y="2286000"/>
            <a:ext cx="6858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500" b="1">
                <a:solidFill>
                  <a:srgbClr val="FF0066"/>
                </a:solidFill>
                <a:latin typeface="Times New Roman" panose="02020603050405020304" pitchFamily="18" charset="0"/>
              </a:rPr>
              <a:t>T </a:t>
            </a:r>
          </a:p>
        </p:txBody>
      </p:sp>
      <p:sp>
        <p:nvSpPr>
          <p:cNvPr id="17423" name="文本框 17422"/>
          <p:cNvSpPr txBox="1">
            <a:spLocks noChangeArrowheads="1"/>
          </p:cNvSpPr>
          <p:nvPr/>
        </p:nvSpPr>
        <p:spPr bwMode="auto">
          <a:xfrm>
            <a:off x="7620000" y="3810000"/>
            <a:ext cx="6858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500" b="1">
                <a:solidFill>
                  <a:srgbClr val="FF0066"/>
                </a:solidFill>
                <a:latin typeface="Times New Roman" panose="02020603050405020304" pitchFamily="18" charset="0"/>
              </a:rPr>
              <a:t>F </a:t>
            </a:r>
          </a:p>
        </p:txBody>
      </p:sp>
      <p:sp>
        <p:nvSpPr>
          <p:cNvPr id="17424" name="文本框 17423"/>
          <p:cNvSpPr txBox="1">
            <a:spLocks noChangeArrowheads="1"/>
          </p:cNvSpPr>
          <p:nvPr/>
        </p:nvSpPr>
        <p:spPr bwMode="auto">
          <a:xfrm>
            <a:off x="7696200" y="4876800"/>
            <a:ext cx="9906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500" b="1">
                <a:solidFill>
                  <a:srgbClr val="FF0066"/>
                </a:solidFill>
                <a:latin typeface="Times New Roman" panose="02020603050405020304" pitchFamily="18" charset="0"/>
              </a:rPr>
              <a:t>F </a:t>
            </a:r>
          </a:p>
        </p:txBody>
      </p:sp>
      <p:sp>
        <p:nvSpPr>
          <p:cNvPr id="17425" name="文本框 17424"/>
          <p:cNvSpPr txBox="1">
            <a:spLocks noChangeArrowheads="1"/>
          </p:cNvSpPr>
          <p:nvPr/>
        </p:nvSpPr>
        <p:spPr bwMode="auto">
          <a:xfrm>
            <a:off x="7696200" y="5867400"/>
            <a:ext cx="6096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500" b="1">
                <a:solidFill>
                  <a:srgbClr val="FF0066"/>
                </a:solidFill>
                <a:latin typeface="Times New Roman" panose="02020603050405020304" pitchFamily="18" charset="0"/>
              </a:rPr>
              <a:t>T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2" grpId="0"/>
      <p:bldP spid="17423" grpId="0"/>
      <p:bldP spid="17424" grpId="0"/>
      <p:bldP spid="174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43009"/>
          <p:cNvSpPr>
            <a:spLocks noChangeArrowheads="1" noChangeShapeType="1" noTextEdit="1"/>
          </p:cNvSpPr>
          <p:nvPr/>
        </p:nvSpPr>
        <p:spPr bwMode="auto">
          <a:xfrm>
            <a:off x="1219200" y="1905000"/>
            <a:ext cx="60198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Reading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766</Words>
  <Application>Microsoft Office PowerPoint</Application>
  <PresentationFormat>全屏显示(4:3)</PresentationFormat>
  <Paragraphs>137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32" baseType="lpstr">
      <vt:lpstr>华文细黑</vt:lpstr>
      <vt:lpstr>楷体_GB2312</vt:lpstr>
      <vt:lpstr>宋体</vt:lpstr>
      <vt:lpstr>微软雅黑</vt:lpstr>
      <vt:lpstr>Arial</vt:lpstr>
      <vt:lpstr>Arial Black</vt:lpstr>
      <vt:lpstr>Arial Narrow</vt:lpstr>
      <vt:lpstr>Calibri</vt:lpstr>
      <vt:lpstr>Times New Roman</vt:lpstr>
      <vt:lpstr>Wingdings</vt:lpstr>
      <vt:lpstr>WWW.2PPT.COM
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2022-02-10T06:22:38Z</dcterms:created>
  <dcterms:modified xsi:type="dcterms:W3CDTF">2023-01-16T14:59:51Z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C29B862B3EC8418FA548F924244B8DEE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