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8" r:id="rId3"/>
    <p:sldId id="299" r:id="rId4"/>
    <p:sldId id="296" r:id="rId5"/>
    <p:sldId id="295" r:id="rId6"/>
    <p:sldId id="294" r:id="rId7"/>
    <p:sldId id="293" r:id="rId8"/>
    <p:sldId id="297" r:id="rId9"/>
    <p:sldId id="29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DFFB9"/>
    <a:srgbClr val="FF66FF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0CABD-9DD1-449A-8B2C-12547D8DE27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2CD3-BEDD-4678-970A-132CA45843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2CD3-BEDD-4678-970A-132CA458431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17E3-9649-4A86-9A48-FECC2C1D6E0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34BA-3A92-4789-8A2E-899C18CF5AD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3827-2378-403D-AA16-9A4B0FE7A7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8AB9-F991-44EF-ABBB-FF5E0B3361A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FBB5-7645-43B6-AA93-B9F437FF2FA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4E13-285D-40B6-9434-AC4CE4747F6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D219-2670-46A9-B300-EAD6D38CF75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DB52-0AEC-4434-B848-CF073414E5B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C65A-91E3-47B3-8493-332C3420935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59951-634E-44CC-B487-431D05FB9C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3851-2860-4DD0-BD0B-9A1FBEDE174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5FB5-2284-46CE-A2A2-9E36A1F762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C9C657-F9AC-4AA6-892C-7DF3E5370DE7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1160;&#30011;&#23398;&#20064;&#65306;Lilysbedroom.sw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Unit6PartBLetslearnmore&#35838;&#25991;&#24405;&#38899;.mp3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81013" y="1149350"/>
            <a:ext cx="8267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 Unit6 </a:t>
            </a:r>
            <a:r>
              <a:rPr lang="en-US" altLang="zh-CN" sz="4800" dirty="0"/>
              <a:t>Where Is My Eraser</a:t>
            </a:r>
            <a:r>
              <a:rPr lang="en-US" altLang="zh-CN" sz="4800" dirty="0">
                <a:solidFill>
                  <a:schemeClr val="tx2"/>
                </a:solidFill>
              </a:rPr>
              <a:t>?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3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4" name="矩形 13"/>
          <p:cNvSpPr/>
          <p:nvPr/>
        </p:nvSpPr>
        <p:spPr>
          <a:xfrm>
            <a:off x="2967617" y="58019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904875" y="2057400"/>
            <a:ext cx="79184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1. </a:t>
            </a:r>
            <a:r>
              <a:rPr lang="zh-CN" altLang="en-US" sz="3200" dirty="0"/>
              <a:t>运用</a:t>
            </a:r>
            <a:r>
              <a:rPr lang="en-US" sz="3200" dirty="0"/>
              <a:t>“</a:t>
            </a:r>
            <a:r>
              <a:rPr lang="zh-CN" altLang="en-US" sz="3200" dirty="0"/>
              <a:t>四会</a:t>
            </a:r>
            <a:r>
              <a:rPr lang="en-US" sz="3200" dirty="0"/>
              <a:t>”</a:t>
            </a:r>
            <a:r>
              <a:rPr lang="zh-CN" altLang="en-US" sz="3200" dirty="0"/>
              <a:t>单词</a:t>
            </a:r>
            <a:r>
              <a:rPr lang="en-US" altLang="zh-CN" sz="3200" dirty="0"/>
              <a:t>chair, desk, window, door, floor, classroom</a:t>
            </a:r>
            <a:r>
              <a:rPr lang="zh-CN" altLang="en-US" sz="3200" dirty="0"/>
              <a:t>，并用所学单词和句型造句和练习对话。</a:t>
            </a:r>
          </a:p>
          <a:p>
            <a:r>
              <a:rPr lang="en-US" altLang="zh-CN" sz="3200" dirty="0"/>
              <a:t>2. </a:t>
            </a:r>
            <a:r>
              <a:rPr lang="zh-CN" altLang="en-US" sz="3200" dirty="0"/>
              <a:t>学习</a:t>
            </a:r>
            <a:r>
              <a:rPr lang="en-US" altLang="zh-CN" sz="3200" dirty="0"/>
              <a:t>Where are my …</a:t>
            </a:r>
            <a:r>
              <a:rPr lang="zh-CN" altLang="en-US" sz="3200" dirty="0"/>
              <a:t>？句型及其回答。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/>
              <a:t>动画学习：</a:t>
            </a:r>
            <a:endParaRPr lang="en-US" altLang="zh-CN" sz="4800"/>
          </a:p>
          <a:p>
            <a:pPr algn="ctr" eaLnBrk="1" hangingPunct="1"/>
            <a:r>
              <a:rPr lang="en-US" altLang="zh-CN" sz="4800"/>
              <a:t>Lily’s bedroom</a:t>
            </a:r>
            <a:endParaRPr lang="zh-CN" altLang="en-US" sz="4800"/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5126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5127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5130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pic>
        <p:nvPicPr>
          <p:cNvPr id="5129" name="Picture 2" descr="C:\Documents and Settings\Administrator\桌面\Unit6\素材\动画学习：Lilysbedroom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2100" y="2852738"/>
            <a:ext cx="402907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366838" y="1665288"/>
            <a:ext cx="7326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Excuse me, Where is my …?</a:t>
            </a:r>
            <a:endParaRPr lang="zh-CN" altLang="en-US" sz="3600" dirty="0"/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1377950" y="2976563"/>
            <a:ext cx="73263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Look. It’s there, on/in the...</a:t>
            </a:r>
            <a:endParaRPr lang="zh-CN" altLang="en-US" sz="3600" dirty="0"/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341438" y="4176713"/>
            <a:ext cx="7326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Thank you. / Thanks.</a:t>
            </a:r>
            <a:endParaRPr lang="zh-CN" altLang="en-US" sz="3600" dirty="0"/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2987675" y="830263"/>
            <a:ext cx="2771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/>
              <a:t>对话复习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038225" y="979488"/>
            <a:ext cx="69754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听录音</a:t>
            </a:r>
            <a:r>
              <a:rPr lang="en-US" altLang="zh-CN" sz="3600" dirty="0"/>
              <a:t>Part B</a:t>
            </a:r>
            <a:r>
              <a:rPr lang="zh-CN" altLang="en-US" sz="3600" dirty="0"/>
              <a:t>，</a:t>
            </a:r>
            <a:r>
              <a:rPr lang="en-US" altLang="zh-CN" sz="3600" dirty="0"/>
              <a:t>Let’s learn more.</a:t>
            </a:r>
            <a:r>
              <a:rPr lang="zh-CN" altLang="en-US" sz="3600" dirty="0"/>
              <a:t>说出自己听到了什么。</a:t>
            </a:r>
          </a:p>
          <a:p>
            <a:pPr eaLnBrk="1" hangingPunct="1"/>
            <a:endParaRPr lang="zh-CN" altLang="en-US" sz="3600" dirty="0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082800" y="341313"/>
            <a:ext cx="492125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B</a:t>
            </a:r>
            <a:r>
              <a:rPr lang="zh-CN" altLang="en-US" sz="3600" dirty="0"/>
              <a:t> </a:t>
            </a:r>
            <a:r>
              <a:rPr lang="en-US" altLang="zh-CN" sz="3600" dirty="0">
                <a:hlinkClick r:id="rId2" action="ppaction://hlinkfile"/>
              </a:rPr>
              <a:t>Let’s learn more</a:t>
            </a:r>
            <a:endParaRPr lang="zh-CN" altLang="en-US" sz="36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2124075"/>
            <a:ext cx="3760788" cy="47339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404813" y="1316038"/>
            <a:ext cx="82772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小组合作用转换方位介词</a:t>
            </a:r>
            <a:r>
              <a:rPr lang="en-US" altLang="zh-CN" sz="3600" dirty="0"/>
              <a:t>under</a:t>
            </a:r>
            <a:r>
              <a:rPr lang="zh-CN" altLang="en-US" sz="3600" dirty="0"/>
              <a:t>、</a:t>
            </a:r>
            <a:r>
              <a:rPr lang="en-US" sz="3600" dirty="0"/>
              <a:t> </a:t>
            </a:r>
            <a:r>
              <a:rPr lang="en-US" altLang="zh-CN" sz="3600" dirty="0"/>
              <a:t>near</a:t>
            </a:r>
            <a:r>
              <a:rPr lang="zh-CN" altLang="en-US" sz="3600" dirty="0"/>
              <a:t>造句， 理解其意思。</a:t>
            </a:r>
            <a:endParaRPr lang="en-US" altLang="zh-CN" sz="3600" dirty="0"/>
          </a:p>
          <a:p>
            <a:pPr algn="ctr" eaLnBrk="1" hangingPunct="1"/>
            <a:r>
              <a:rPr lang="en-US" altLang="zh-CN" sz="3600" dirty="0"/>
              <a:t>under </a:t>
            </a:r>
            <a:r>
              <a:rPr lang="zh-CN" altLang="en-US" sz="3600" dirty="0"/>
              <a:t>在</a:t>
            </a:r>
            <a:r>
              <a:rPr lang="en-US" altLang="zh-CN" sz="3600" dirty="0"/>
              <a:t>…</a:t>
            </a:r>
            <a:r>
              <a:rPr lang="zh-CN" altLang="en-US" sz="3600" dirty="0"/>
              <a:t>下面</a:t>
            </a:r>
            <a:endParaRPr lang="en-US" altLang="zh-CN" sz="3600" dirty="0"/>
          </a:p>
          <a:p>
            <a:pPr algn="ctr" eaLnBrk="1" hangingPunct="1"/>
            <a:r>
              <a:rPr lang="en-US" altLang="zh-CN" sz="3600" dirty="0"/>
              <a:t>near </a:t>
            </a:r>
            <a:r>
              <a:rPr lang="zh-CN" altLang="en-US" sz="3600" dirty="0"/>
              <a:t>在</a:t>
            </a:r>
            <a:r>
              <a:rPr lang="en-US" altLang="zh-CN" sz="3600" dirty="0"/>
              <a:t>…</a:t>
            </a:r>
            <a:r>
              <a:rPr lang="zh-CN" altLang="en-US" sz="3600" dirty="0"/>
              <a:t>附近</a:t>
            </a:r>
          </a:p>
          <a:p>
            <a:pPr eaLnBrk="1" hangingPunct="1"/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1357313" y="1219200"/>
            <a:ext cx="65325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小组内练习用英语询问东西所放的位置，自己编写对话。</a:t>
            </a:r>
            <a:endParaRPr lang="en-US" altLang="zh-CN" sz="3600" dirty="0"/>
          </a:p>
          <a:p>
            <a:pPr eaLnBrk="1" hangingPunct="1"/>
            <a:r>
              <a:rPr lang="en-US" altLang="zh-CN" sz="3600" dirty="0"/>
              <a:t>under </a:t>
            </a:r>
            <a:r>
              <a:rPr lang="zh-CN" altLang="en-US" sz="3600" dirty="0"/>
              <a:t>在</a:t>
            </a:r>
            <a:r>
              <a:rPr lang="en-US" altLang="zh-CN" sz="3600" dirty="0"/>
              <a:t>…</a:t>
            </a:r>
            <a:r>
              <a:rPr lang="zh-CN" altLang="en-US" sz="3600" dirty="0"/>
              <a:t>下面</a:t>
            </a:r>
            <a:endParaRPr lang="en-US" altLang="zh-CN" sz="3600" dirty="0"/>
          </a:p>
          <a:p>
            <a:pPr eaLnBrk="1" hangingPunct="1"/>
            <a:r>
              <a:rPr lang="en-US" altLang="zh-CN" sz="3600" dirty="0"/>
              <a:t>near </a:t>
            </a:r>
            <a:r>
              <a:rPr lang="zh-CN" altLang="en-US" sz="3600" dirty="0"/>
              <a:t>在</a:t>
            </a:r>
            <a:r>
              <a:rPr lang="en-US" altLang="zh-CN" sz="3600" dirty="0"/>
              <a:t>…</a:t>
            </a:r>
            <a:r>
              <a:rPr lang="zh-CN" altLang="en-US" sz="3600" dirty="0"/>
              <a:t>附近</a:t>
            </a:r>
            <a:endParaRPr lang="en-US" altLang="zh-CN" sz="3600" dirty="0"/>
          </a:p>
          <a:p>
            <a:pPr eaLnBrk="1" hangingPunct="1"/>
            <a:r>
              <a:rPr lang="en-US" altLang="zh-CN" sz="3600" dirty="0"/>
              <a:t>on </a:t>
            </a:r>
            <a:r>
              <a:rPr lang="zh-CN" altLang="en-US" sz="3600" dirty="0"/>
              <a:t>在</a:t>
            </a:r>
            <a:r>
              <a:rPr lang="en-US" altLang="zh-CN" sz="3600" dirty="0"/>
              <a:t>…</a:t>
            </a:r>
            <a:r>
              <a:rPr lang="zh-CN" altLang="en-US" sz="3600" dirty="0"/>
              <a:t>上</a:t>
            </a:r>
            <a:r>
              <a:rPr lang="zh-CN" altLang="en-US" sz="3600" dirty="0" smtClean="0"/>
              <a:t>面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1055688" y="606425"/>
            <a:ext cx="76073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/>
              <a:t>作业当堂清</a:t>
            </a:r>
          </a:p>
          <a:p>
            <a:pPr eaLnBrk="1" hangingPunct="1"/>
            <a:endParaRPr lang="en-US" altLang="zh-CN" sz="3600" dirty="0"/>
          </a:p>
          <a:p>
            <a:pPr eaLnBrk="1" hangingPunct="1"/>
            <a:r>
              <a:rPr lang="en-US" altLang="zh-CN" sz="3600" dirty="0"/>
              <a:t>1.</a:t>
            </a:r>
            <a:r>
              <a:rPr lang="zh-CN" altLang="en-US" sz="3600" dirty="0"/>
              <a:t>单词拼写并说出汉语意思</a:t>
            </a:r>
            <a:r>
              <a:rPr lang="en-US" sz="3600" dirty="0"/>
              <a:t>	</a:t>
            </a:r>
            <a:endParaRPr lang="zh-CN" altLang="en-US" sz="3600" dirty="0"/>
          </a:p>
          <a:p>
            <a:pPr eaLnBrk="1" hangingPunct="1"/>
            <a:r>
              <a:rPr lang="en-US" altLang="zh-CN" sz="3600" dirty="0" err="1"/>
              <a:t>ch</a:t>
            </a:r>
            <a:r>
              <a:rPr lang="en-US" altLang="zh-CN" sz="3600" dirty="0"/>
              <a:t> _ i _      </a:t>
            </a:r>
          </a:p>
          <a:p>
            <a:pPr eaLnBrk="1" hangingPunct="1"/>
            <a:r>
              <a:rPr lang="en-US" altLang="zh-CN" sz="3600" dirty="0"/>
              <a:t>d_ _k     </a:t>
            </a:r>
          </a:p>
          <a:p>
            <a:pPr eaLnBrk="1" hangingPunct="1"/>
            <a:r>
              <a:rPr lang="en-US" altLang="zh-CN" sz="3600" dirty="0"/>
              <a:t>w _</a:t>
            </a:r>
            <a:r>
              <a:rPr lang="en-US" altLang="zh-CN" sz="3600" dirty="0" err="1"/>
              <a:t>n_o</a:t>
            </a:r>
            <a:r>
              <a:rPr lang="en-US" altLang="zh-CN" sz="3600" dirty="0"/>
              <a:t>_      </a:t>
            </a:r>
          </a:p>
          <a:p>
            <a:pPr eaLnBrk="1" hangingPunct="1"/>
            <a:r>
              <a:rPr lang="en-US" altLang="zh-CN" sz="3600" dirty="0"/>
              <a:t>d_ _r      </a:t>
            </a:r>
            <a:endParaRPr lang="zh-CN" altLang="en-US" sz="3600" dirty="0"/>
          </a:p>
          <a:p>
            <a:pPr eaLnBrk="1" hangingPunct="1"/>
            <a:r>
              <a:rPr lang="en-US" altLang="zh-CN" sz="3600" dirty="0" err="1"/>
              <a:t>fl</a:t>
            </a:r>
            <a:r>
              <a:rPr lang="en-US" altLang="zh-CN" sz="3600" dirty="0"/>
              <a:t>_ _r    </a:t>
            </a:r>
          </a:p>
          <a:p>
            <a:pPr eaLnBrk="1" hangingPunct="1"/>
            <a:r>
              <a:rPr lang="en-US" altLang="zh-CN" sz="3600" dirty="0" err="1"/>
              <a:t>cl_ssr</a:t>
            </a:r>
            <a:r>
              <a:rPr lang="en-US" altLang="zh-CN" sz="3600" dirty="0"/>
              <a:t>_ _m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1035050" y="819091"/>
            <a:ext cx="76073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2. </a:t>
            </a:r>
            <a:r>
              <a:rPr lang="zh-CN" altLang="en-US" sz="3200" dirty="0"/>
              <a:t>挑战自我</a:t>
            </a:r>
            <a:r>
              <a:rPr lang="en-US" altLang="zh-CN" sz="3200" dirty="0"/>
              <a:t>---Look and choose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in    on    near    under 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1. The cat is ______ the box.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2. The dog is ______the floor.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3. The socks are ______ the chair.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4. A: Where is the desk?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    B: It’s_______ the window.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5. A: Where are the balls?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    B: They are _____ the desk</a:t>
            </a:r>
            <a:r>
              <a:rPr lang="en-US" altLang="zh-CN" sz="3200" dirty="0" smtClean="0"/>
              <a:t>.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全屏显示(4:3)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华文细黑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2023-01-16T15:00:01Z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ED8C3D377D6B457E9EF985A81AEDABE2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