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21" r:id="rId3"/>
    <p:sldId id="260" r:id="rId4"/>
    <p:sldId id="324" r:id="rId5"/>
    <p:sldId id="331" r:id="rId6"/>
    <p:sldId id="301" r:id="rId7"/>
    <p:sldId id="328" r:id="rId8"/>
    <p:sldId id="303" r:id="rId9"/>
    <p:sldId id="305" r:id="rId10"/>
    <p:sldId id="332" r:id="rId11"/>
    <p:sldId id="333" r:id="rId12"/>
    <p:sldId id="330" r:id="rId13"/>
  </p:sldIdLst>
  <p:sldSz cx="9144000" cy="6858000" type="screen4x3"/>
  <p:notesSz cx="6858000" cy="9144000"/>
  <p:defaultTextStyle>
    <a:defPPr>
      <a:defRPr lang="zh-CN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887"/>
    <a:srgbClr val="FFF357"/>
    <a:srgbClr val="31732A"/>
    <a:srgbClr val="2F7029"/>
    <a:srgbClr val="9ECA77"/>
    <a:srgbClr val="45A058"/>
    <a:srgbClr val="9DC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9"/>
    <p:restoredTop sz="94677"/>
  </p:normalViewPr>
  <p:slideViewPr>
    <p:cSldViewPr snapToGrid="0" snapToObjects="1" showGuides="1">
      <p:cViewPr>
        <p:scale>
          <a:sx n="60" d="100"/>
          <a:sy n="60" d="100"/>
        </p:scale>
        <p:origin x="-858" y="-108"/>
      </p:cViewPr>
      <p:guideLst>
        <p:guide orient="horz" pos="219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E1C723B-2CFB-4852-9866-790A36A41A2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05E944-A4E3-49C9-B189-54FAC6A1F61D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B25F93-82A2-4771-869F-E7133F620C79}" type="datetimeFigureOut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文本框 6"/>
          <p:cNvSpPr txBox="1"/>
          <p:nvPr/>
        </p:nvSpPr>
        <p:spPr>
          <a:xfrm>
            <a:off x="2312988" y="1427163"/>
            <a:ext cx="410051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第六章   数据的分析</a:t>
            </a:r>
          </a:p>
        </p:txBody>
      </p:sp>
      <p:sp>
        <p:nvSpPr>
          <p:cNvPr id="3076" name="文本框 7"/>
          <p:cNvSpPr txBox="1"/>
          <p:nvPr/>
        </p:nvSpPr>
        <p:spPr>
          <a:xfrm>
            <a:off x="762000" y="2770188"/>
            <a:ext cx="6105525" cy="179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40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0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课时</a:t>
            </a:r>
            <a:r>
              <a:rPr lang="en-US" altLang="zh-CN" sz="40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方差在数据分析</a:t>
            </a:r>
            <a:endParaRPr lang="en-US" altLang="zh-CN" sz="4000" b="1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40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40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中的应用</a:t>
            </a:r>
            <a:endParaRPr lang="en-US" altLang="zh-CN" sz="4000" b="1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078" name="组合 3"/>
          <p:cNvGrpSpPr/>
          <p:nvPr/>
        </p:nvGrpSpPr>
        <p:grpSpPr>
          <a:xfrm>
            <a:off x="7062788" y="369888"/>
            <a:ext cx="1765300" cy="633412"/>
            <a:chOff x="7126018" y="385327"/>
            <a:chExt cx="1765731" cy="634371"/>
          </a:xfrm>
        </p:grpSpPr>
        <p:sp>
          <p:nvSpPr>
            <p:cNvPr id="8" name="矩形 7"/>
            <p:cNvSpPr/>
            <p:nvPr/>
          </p:nvSpPr>
          <p:spPr>
            <a:xfrm>
              <a:off x="7126018" y="385327"/>
              <a:ext cx="1749852" cy="634371"/>
            </a:xfrm>
            <a:prstGeom prst="rect">
              <a:avLst/>
            </a:prstGeom>
            <a:gradFill>
              <a:gsLst>
                <a:gs pos="1000">
                  <a:schemeClr val="accent6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80" name="TextBox 2"/>
            <p:cNvSpPr txBox="1"/>
            <p:nvPr/>
          </p:nvSpPr>
          <p:spPr>
            <a:xfrm>
              <a:off x="7252135" y="403391"/>
              <a:ext cx="1639614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latin typeface="Arial" panose="020B0604020202020204" pitchFamily="34" charset="0"/>
                </a:rPr>
                <a:t>习题课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5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17625" y="1420813"/>
            <a:ext cx="7461250" cy="4408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457200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该班级女生收看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两会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新闻次数的平均数为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3(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</a:p>
          <a:p>
            <a:pPr marR="0" defTabSz="457200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女生收看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两会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新闻次数的方差为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[2×(1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5×(2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6×(3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5×(4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2×(5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.</a:t>
            </a:r>
            <a:endParaRPr kumimoji="0" lang="zh-CN" altLang="zh-CN" sz="2400" b="1" kern="1200" cap="none" spc="0" normalizeH="0" baseline="0" noProof="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因为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＞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，所以男生比女生的波动大．</a:t>
            </a:r>
          </a:p>
        </p:txBody>
      </p:sp>
      <p:sp>
        <p:nvSpPr>
          <p:cNvPr id="12298" name="矩形 7"/>
          <p:cNvSpPr/>
          <p:nvPr/>
        </p:nvSpPr>
        <p:spPr>
          <a:xfrm>
            <a:off x="746125" y="1693863"/>
            <a:ext cx="80486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1381125" y="2235200"/>
          <a:ext cx="39370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5" imgW="1967865" imgH="393700" progId="Equation.DSMT4">
                  <p:embed/>
                </p:oleObj>
              </mc:Choice>
              <mc:Fallback>
                <p:oleObj r:id="rId5" imgW="1967865" imgH="3937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81125" y="2235200"/>
                        <a:ext cx="3937000" cy="792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473200" y="3724275"/>
          <a:ext cx="4572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7" imgW="228600" imgH="393700" progId="Equation.DSMT4">
                  <p:embed/>
                </p:oleObj>
              </mc:Choice>
              <mc:Fallback>
                <p:oleObj r:id="rId7" imgW="228600" imgH="3937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3200" y="3724275"/>
                        <a:ext cx="457200" cy="792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578225" y="4429125"/>
          <a:ext cx="4318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9" imgW="215900" imgH="393065" progId="Equation.DSMT4">
                  <p:embed/>
                </p:oleObj>
              </mc:Choice>
              <mc:Fallback>
                <p:oleObj r:id="rId9" imgW="215900" imgH="393065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78225" y="4429125"/>
                        <a:ext cx="431800" cy="792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563813" y="5176838"/>
          <a:ext cx="4318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11" imgW="215900" imgH="393065" progId="Equation.DSMT4">
                  <p:embed/>
                </p:oleObj>
              </mc:Choice>
              <mc:Fallback>
                <p:oleObj r:id="rId11" imgW="215900" imgH="393065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63813" y="5176838"/>
                        <a:ext cx="431800" cy="7921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319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1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0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0" name="Rectangle 31"/>
          <p:cNvSpPr/>
          <p:nvPr/>
        </p:nvSpPr>
        <p:spPr>
          <a:xfrm>
            <a:off x="1046163" y="2009775"/>
            <a:ext cx="7346950" cy="2862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数据分析的方法：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理解平均数、中位数、众数反映的是数据的集中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趋势，方差与标准差反映的是数据的波动程度．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在具体问题中，根据实际问题灵活选择合适的数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据解决相关问题．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322" name="图片 23" descr="图片2.png"/>
          <p:cNvPicPr>
            <a:picLocks noChangeAspect="1"/>
          </p:cNvPicPr>
          <p:nvPr/>
        </p:nvPicPr>
        <p:blipFill>
          <a:blip r:embed="rId4"/>
          <a:srcRect l="9978" t="27808" r="12335" b="17467"/>
          <a:stretch>
            <a:fillRect/>
          </a:stretch>
        </p:blipFill>
        <p:spPr>
          <a:xfrm>
            <a:off x="3063875" y="369888"/>
            <a:ext cx="2573338" cy="606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/>
          <p:nvPr/>
        </p:nvSpPr>
        <p:spPr>
          <a:xfrm flipH="1">
            <a:off x="2120900" y="1485900"/>
            <a:ext cx="4629150" cy="441325"/>
          </a:xfrm>
          <a:prstGeom prst="roundRect">
            <a:avLst>
              <a:gd name="adj" fmla="val 47681"/>
            </a:avLst>
          </a:prstGeom>
          <a:solidFill>
            <a:srgbClr val="00800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pic>
        <p:nvPicPr>
          <p:cNvPr id="409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AutoShape 2"/>
          <p:cNvSpPr/>
          <p:nvPr/>
        </p:nvSpPr>
        <p:spPr>
          <a:xfrm flipH="1">
            <a:off x="808038" y="1485900"/>
            <a:ext cx="1397000" cy="4413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4102" name="AutoShape 11"/>
          <p:cNvSpPr/>
          <p:nvPr/>
        </p:nvSpPr>
        <p:spPr>
          <a:xfrm>
            <a:off x="1789113" y="1300163"/>
            <a:ext cx="777875" cy="777875"/>
          </a:xfrm>
          <a:prstGeom prst="diamond">
            <a:avLst/>
          </a:prstGeom>
          <a:solidFill>
            <a:srgbClr val="FF6600"/>
          </a:solidFill>
          <a:ln w="381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ko-KR" sz="2800" b="1">
                <a:solidFill>
                  <a:srgbClr val="FFFFFF"/>
                </a:solidFill>
                <a:ea typeface="Gulim" pitchFamily="34" charset="-127"/>
              </a:rPr>
              <a:t>1</a:t>
            </a:r>
          </a:p>
        </p:txBody>
      </p:sp>
      <p:sp>
        <p:nvSpPr>
          <p:cNvPr id="4103" name="文本框 27"/>
          <p:cNvSpPr txBox="1"/>
          <p:nvPr/>
        </p:nvSpPr>
        <p:spPr>
          <a:xfrm>
            <a:off x="881063" y="1485900"/>
            <a:ext cx="871537" cy="492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6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类型</a:t>
            </a:r>
          </a:p>
        </p:txBody>
      </p:sp>
      <p:sp>
        <p:nvSpPr>
          <p:cNvPr id="4104" name="文本框 28"/>
          <p:cNvSpPr txBox="1"/>
          <p:nvPr/>
        </p:nvSpPr>
        <p:spPr>
          <a:xfrm>
            <a:off x="2543175" y="1431925"/>
            <a:ext cx="3870325" cy="492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方差与平均数的综合应用</a:t>
            </a:r>
            <a:endParaRPr lang="en-US" altLang="zh-CN" sz="2600" b="1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8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1" name="TextBox 26"/>
          <p:cNvSpPr txBox="1">
            <a:spLocks noChangeArrowheads="1"/>
          </p:cNvSpPr>
          <p:nvPr/>
        </p:nvSpPr>
        <p:spPr bwMode="auto">
          <a:xfrm>
            <a:off x="885825" y="2230438"/>
            <a:ext cx="7475538" cy="1587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</a:t>
            </a:r>
            <a:r>
              <a:rPr kumimoji="0" lang="en-US" altLang="zh-CN" sz="2400" b="1" kern="1200" cap="none" spc="0" normalizeH="0" baseline="0" noProof="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2016·</a:t>
            </a:r>
            <a:r>
              <a:rPr kumimoji="0" lang="zh-CN" altLang="en-US" sz="2400" b="1" kern="1200" cap="none" spc="0" normalizeH="0" baseline="0" noProof="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内蒙古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某射击队为从甲、乙两名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运动员</a:t>
            </a:r>
            <a:endParaRPr kumimoji="0" lang="en-US" altLang="zh-CN" sz="2400" b="1" kern="1200" cap="none" spc="0" normalizeH="0" baseline="0" noProof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选拔一人参加全国比赛，对他们进行了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测</a:t>
            </a:r>
            <a:endParaRPr kumimoji="0" lang="en-US" altLang="zh-CN" sz="2400" b="1" kern="1200" cap="none" spc="0" normalizeH="0" baseline="0" noProof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试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，测试成绩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单位：环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如下表：</a:t>
            </a:r>
            <a:endParaRPr kumimoji="0" lang="zh-CN" altLang="zh-CN" sz="2400" b="1" kern="1200" cap="none" spc="0" normalizeH="0" baseline="0" noProof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47838" y="3995738"/>
          <a:ext cx="5899150" cy="20637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36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36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第一次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第二次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第三次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第四次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第五次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第六次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第七次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第八次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乙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1" name="TextBox 26"/>
          <p:cNvSpPr txBox="1">
            <a:spLocks noChangeArrowheads="1"/>
          </p:cNvSpPr>
          <p:nvPr/>
        </p:nvSpPr>
        <p:spPr bwMode="auto">
          <a:xfrm>
            <a:off x="1147763" y="1470025"/>
            <a:ext cx="7475538" cy="175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根据表格中的数据，计算出甲的平均成绩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</a:t>
            </a:r>
            <a:endParaRPr kumimoji="0" lang="en-US" altLang="zh-CN" sz="2400" b="1" kern="1200" cap="none" spc="0" normalizeH="0" baseline="0" noProof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________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环，乙的平均成绩是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环．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分别计算甲、乙两名运动员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次测试成绩的方差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endParaRPr kumimoji="0" lang="zh-CN" altLang="en-US" sz="2400" b="1" kern="1200" cap="none" spc="0" normalizeH="0" baseline="0" noProof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122488" y="1954213"/>
            <a:ext cx="33813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84888" y="1985963"/>
            <a:ext cx="33813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00138" y="3276600"/>
            <a:ext cx="746125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甲的方差为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zh-CN" altLang="zh-CN" sz="2400" b="1" kern="1200" cap="none" spc="0" normalizeH="0" baseline="-25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甲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[(10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(8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(9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(8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(10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(9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(10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(8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0.75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乙的方差为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zh-CN" altLang="zh-CN" sz="2400" b="1" kern="1200" cap="none" spc="0" normalizeH="0" baseline="-25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乙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[(10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(7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(10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(10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(9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(8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(8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(10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1.25.</a:t>
            </a:r>
            <a:endParaRPr kumimoji="0" lang="zh-CN" altLang="zh-CN" sz="2400" b="1" kern="1200" cap="none" spc="0" normalizeH="0" baseline="0" noProof="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32" name="矩形 7"/>
          <p:cNvSpPr/>
          <p:nvPr/>
        </p:nvSpPr>
        <p:spPr>
          <a:xfrm>
            <a:off x="573088" y="3365500"/>
            <a:ext cx="804862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3524250" y="3216275"/>
          <a:ext cx="279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5" imgW="139700" imgH="393700" progId="Equation.DSMT4">
                  <p:embed/>
                </p:oleObj>
              </mc:Choice>
              <mc:Fallback>
                <p:oleObj r:id="rId5" imgW="139700" imgH="3937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24250" y="3216275"/>
                        <a:ext cx="279400" cy="792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584575" y="4313238"/>
          <a:ext cx="2794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7" imgW="139700" imgH="393700" progId="Equation.DSMT4">
                  <p:embed/>
                </p:oleObj>
              </mc:Choice>
              <mc:Fallback>
                <p:oleObj r:id="rId7" imgW="139700" imgH="3937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4575" y="4313238"/>
                        <a:ext cx="279400" cy="7921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159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1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1" name="TextBox 26"/>
          <p:cNvSpPr txBox="1">
            <a:spLocks noChangeArrowheads="1"/>
          </p:cNvSpPr>
          <p:nvPr/>
        </p:nvSpPr>
        <p:spPr bwMode="auto">
          <a:xfrm>
            <a:off x="1163638" y="1722438"/>
            <a:ext cx="690245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根据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(1)(2)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计算的结果，你认为推荐谁参加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全国</a:t>
            </a:r>
            <a:endParaRPr kumimoji="0" lang="en-US" altLang="zh-CN" sz="2400" b="1" kern="1200" cap="none" spc="0" normalizeH="0" baseline="0" noProof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比赛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更合适？并说明理由．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63638" y="2944813"/>
            <a:ext cx="7461250" cy="1130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(1)(2)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可知甲、乙的平均成绩相等，甲的方差小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甲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比较稳定，故选甲参加全国比赛更合适．</a:t>
            </a:r>
            <a:endParaRPr kumimoji="0" lang="zh-CN" altLang="zh-CN" sz="2400" b="1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55" name="矩形 7"/>
          <p:cNvSpPr/>
          <p:nvPr/>
        </p:nvSpPr>
        <p:spPr>
          <a:xfrm>
            <a:off x="650875" y="3081338"/>
            <a:ext cx="80486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/>
          <p:nvPr/>
        </p:nvSpPr>
        <p:spPr>
          <a:xfrm flipH="1">
            <a:off x="2136775" y="1438275"/>
            <a:ext cx="4862513" cy="441325"/>
          </a:xfrm>
          <a:prstGeom prst="roundRect">
            <a:avLst>
              <a:gd name="adj" fmla="val 47681"/>
            </a:avLst>
          </a:prstGeom>
          <a:solidFill>
            <a:srgbClr val="00800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pic>
        <p:nvPicPr>
          <p:cNvPr id="7171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969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173" name="AutoShape 2"/>
          <p:cNvSpPr/>
          <p:nvPr/>
        </p:nvSpPr>
        <p:spPr>
          <a:xfrm flipH="1">
            <a:off x="823913" y="1438275"/>
            <a:ext cx="1397000" cy="4413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7174" name="AutoShape 11"/>
          <p:cNvSpPr/>
          <p:nvPr/>
        </p:nvSpPr>
        <p:spPr>
          <a:xfrm>
            <a:off x="1804988" y="1252538"/>
            <a:ext cx="777875" cy="777875"/>
          </a:xfrm>
          <a:prstGeom prst="diamond">
            <a:avLst/>
          </a:prstGeom>
          <a:solidFill>
            <a:srgbClr val="FF6600"/>
          </a:solidFill>
          <a:ln w="381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ko-KR" sz="2800" b="1">
                <a:solidFill>
                  <a:srgbClr val="FFFFFF"/>
                </a:solidFill>
                <a:ea typeface="Gulim" pitchFamily="34" charset="-127"/>
              </a:rPr>
              <a:t>2</a:t>
            </a:r>
          </a:p>
        </p:txBody>
      </p:sp>
      <p:sp>
        <p:nvSpPr>
          <p:cNvPr id="7175" name="文本框 28"/>
          <p:cNvSpPr txBox="1"/>
          <p:nvPr/>
        </p:nvSpPr>
        <p:spPr>
          <a:xfrm>
            <a:off x="2592388" y="1368425"/>
            <a:ext cx="4038600" cy="492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方差与中位数的综合应用</a:t>
            </a:r>
            <a:endParaRPr lang="en-US" altLang="zh-CN" sz="2600" b="1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9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0" name="文本框 27"/>
          <p:cNvSpPr txBox="1"/>
          <p:nvPr/>
        </p:nvSpPr>
        <p:spPr>
          <a:xfrm>
            <a:off x="896938" y="1438275"/>
            <a:ext cx="871537" cy="492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6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类型</a:t>
            </a:r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873125" y="2173288"/>
            <a:ext cx="7410450" cy="2913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41325" marR="0" indent="-441325" algn="just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．我校准备挑选一名跳高运动员参加江东区中学生运动会，对跳高运动队的甲、乙两名运动员进行了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次选拔比赛，他们的成绩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单位：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cm)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如下：</a:t>
            </a:r>
          </a:p>
          <a:p>
            <a:pPr marL="441325" marR="0" indent="-441325" algn="just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zh-CN" altLang="en-US" sz="235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甲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170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165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168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169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172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173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168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167</a:t>
            </a:r>
          </a:p>
          <a:p>
            <a:pPr marL="441325" marR="0" indent="-441325" algn="just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zh-CN" altLang="en-US" sz="235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乙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160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173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172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161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162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171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170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175</a:t>
            </a:r>
          </a:p>
          <a:p>
            <a:pPr marL="441325" marR="0" indent="-441325" algn="just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35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(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甲、乙两名运动员的跳高平均成绩分别是多少</a:t>
            </a:r>
            <a:r>
              <a:rPr kumimoji="0" lang="zh-CN" altLang="en-US" sz="235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？</a:t>
            </a:r>
            <a:endParaRPr kumimoji="0" lang="zh-CN" altLang="en-US" sz="2350" b="1" kern="1200" cap="none" spc="0" normalizeH="0" baseline="0" noProof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74763" y="4962525"/>
            <a:ext cx="4779963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甲的平均成绩为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169 cm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乙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的平均成绩为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168 cm.</a:t>
            </a:r>
            <a:endParaRPr kumimoji="0" lang="zh-CN" altLang="zh-CN" sz="2400" b="1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184" name="矩形 7"/>
          <p:cNvSpPr/>
          <p:nvPr/>
        </p:nvSpPr>
        <p:spPr>
          <a:xfrm>
            <a:off x="762000" y="5099050"/>
            <a:ext cx="80486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969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9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TextBox 26"/>
          <p:cNvSpPr txBox="1">
            <a:spLocks noChangeArrowheads="1"/>
          </p:cNvSpPr>
          <p:nvPr/>
        </p:nvSpPr>
        <p:spPr bwMode="auto">
          <a:xfrm>
            <a:off x="952500" y="1206500"/>
            <a:ext cx="7232650" cy="197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41325" marR="0" indent="-441325" algn="just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35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2)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哪名运动员的成绩更稳定？</a:t>
            </a:r>
          </a:p>
          <a:p>
            <a:pPr marL="441325" marR="0" indent="-441325" algn="just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(3)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若预测，跳过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165 cm(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包含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165 cm)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就很可能获得冠军．该校为了获得冠军，可能选哪名运动员参赛？若预测跳过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170 cm(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包含</a:t>
            </a:r>
            <a:r>
              <a:rPr kumimoji="0" lang="en-US" altLang="zh-CN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170 cm)</a:t>
            </a:r>
            <a:r>
              <a:rPr kumimoji="0" lang="zh-CN" altLang="en-US" sz="235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才能获得冠军呢？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58850" y="3071813"/>
            <a:ext cx="7581900" cy="3082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</a:t>
            </a:r>
            <a:r>
              <a:rPr kumimoji="0" lang="en-US" altLang="zh-CN" sz="2400" b="1" i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zh-CN" altLang="zh-CN" sz="2400" b="1" kern="1200" cap="none" spc="0" normalizeH="0" baseline="-25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甲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zh-CN" altLang="zh-CN" sz="2400" b="1" kern="1200" cap="none" spc="0" normalizeH="0" baseline="-25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乙</a:t>
            </a:r>
            <a:r>
              <a:rPr kumimoji="0" lang="en-US" altLang="zh-CN" sz="2400" b="1" kern="1200" cap="none" spc="0" normalizeH="0" baseline="3000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31.5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，所以甲运动员的成绩更稳定．</a:t>
            </a:r>
          </a:p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(3)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若跳过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165 cm(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包含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165 cm)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就很可能获得冠军，则在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这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次成绩中，甲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次都跳过了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165 cm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，而乙只有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次，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所以应选甲运动员参赛；若跳过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170 cm(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包含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170 cm)</a:t>
            </a:r>
          </a:p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才能获得冠军，则在这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次成绩中，甲只有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次跳过了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170 cm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，而乙有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zh-CN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次，所以应选乙运动员参赛．</a:t>
            </a:r>
          </a:p>
        </p:txBody>
      </p:sp>
      <p:sp>
        <p:nvSpPr>
          <p:cNvPr id="8203" name="矩形 7"/>
          <p:cNvSpPr/>
          <p:nvPr/>
        </p:nvSpPr>
        <p:spPr>
          <a:xfrm>
            <a:off x="446088" y="3208338"/>
            <a:ext cx="804862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/>
          <p:nvPr/>
        </p:nvSpPr>
        <p:spPr>
          <a:xfrm flipH="1">
            <a:off x="1852613" y="1249363"/>
            <a:ext cx="6770687" cy="441325"/>
          </a:xfrm>
          <a:prstGeom prst="roundRect">
            <a:avLst>
              <a:gd name="adj" fmla="val 47681"/>
            </a:avLst>
          </a:prstGeom>
          <a:solidFill>
            <a:srgbClr val="00800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pic>
        <p:nvPicPr>
          <p:cNvPr id="921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302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221" name="AutoShape 2"/>
          <p:cNvSpPr/>
          <p:nvPr/>
        </p:nvSpPr>
        <p:spPr>
          <a:xfrm flipH="1">
            <a:off x="563563" y="1249363"/>
            <a:ext cx="1397000" cy="4413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9222" name="AutoShape 11"/>
          <p:cNvSpPr/>
          <p:nvPr/>
        </p:nvSpPr>
        <p:spPr>
          <a:xfrm>
            <a:off x="1520825" y="1063625"/>
            <a:ext cx="777875" cy="777875"/>
          </a:xfrm>
          <a:prstGeom prst="diamond">
            <a:avLst/>
          </a:prstGeom>
          <a:solidFill>
            <a:srgbClr val="FF6600"/>
          </a:solidFill>
          <a:ln w="381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ko-KR" sz="2800" b="1">
                <a:solidFill>
                  <a:srgbClr val="FFFFFF"/>
                </a:solidFill>
                <a:ea typeface="Gulim" pitchFamily="34" charset="-127"/>
              </a:rPr>
              <a:t>3</a:t>
            </a:r>
          </a:p>
        </p:txBody>
      </p:sp>
      <p:sp>
        <p:nvSpPr>
          <p:cNvPr id="9223" name="文本框 28"/>
          <p:cNvSpPr txBox="1"/>
          <p:nvPr/>
        </p:nvSpPr>
        <p:spPr>
          <a:xfrm>
            <a:off x="2290763" y="1179513"/>
            <a:ext cx="6215062" cy="492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方差与平均数、中位数、众数的综合应用</a:t>
            </a:r>
            <a:endParaRPr lang="zh-CN" altLang="zh-CN" sz="2600" b="1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7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9" name="文本框 27"/>
          <p:cNvSpPr txBox="1"/>
          <p:nvPr/>
        </p:nvSpPr>
        <p:spPr>
          <a:xfrm>
            <a:off x="642938" y="1249363"/>
            <a:ext cx="871537" cy="492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6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类型</a:t>
            </a: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903288" y="2112963"/>
            <a:ext cx="7332663" cy="3738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41325" marR="0" indent="-441325" defTabSz="457200">
              <a:lnSpc>
                <a:spcPct val="12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．为了了解学生关注热点新闻的情况，“两会”期间，小明对班级同学一周内收看“两会”新闻的次数情况作了调查，调查结果统计如图所示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其中男生收看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次的人数没有标出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endParaRPr kumimoji="0" lang="en-US" altLang="zh-CN" sz="2400" b="1" kern="1200" cap="none" spc="0" normalizeH="0" baseline="0" noProof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41325" marR="0" indent="-441325" defTabSz="457200">
              <a:lnSpc>
                <a:spcPct val="125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根据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上述信息，解答下列问题：</a:t>
            </a:r>
          </a:p>
          <a:p>
            <a:pPr marL="441325" marR="0" indent="-441325" defTabSz="457200">
              <a:lnSpc>
                <a:spcPct val="12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(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该班级女生人数是</a:t>
            </a: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400" b="1" kern="1200" cap="none" spc="0" normalizeH="0" baseline="0" noProof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41325" marR="0" indent="-441325" defTabSz="457200">
              <a:lnSpc>
                <a:spcPct val="12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女生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收看“两会”新闻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</a:t>
            </a:r>
            <a:endParaRPr kumimoji="0" lang="en-US" altLang="zh-CN" sz="2400" b="1" kern="1200" cap="none" spc="0" normalizeH="0" baseline="0" noProof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41325" marR="0" indent="-441325" defTabSz="457200">
              <a:lnSpc>
                <a:spcPct val="12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数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的中位数是</a:t>
            </a:r>
            <a:r>
              <a:rPr kumimoji="0" lang="en-US" altLang="zh-CN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</a:t>
            </a:r>
            <a:r>
              <a:rPr kumimoji="0" lang="zh-CN" altLang="en-US" sz="24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endParaRPr kumimoji="0" lang="zh-CN" altLang="en-US" sz="2400" b="1" kern="1200" cap="none" spc="0" normalizeH="0" baseline="0" noProof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231" name="Picture 16" descr="NN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3" y="4456113"/>
            <a:ext cx="3343275" cy="178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矩形 24"/>
          <p:cNvSpPr/>
          <p:nvPr/>
        </p:nvSpPr>
        <p:spPr>
          <a:xfrm>
            <a:off x="4549775" y="4330700"/>
            <a:ext cx="4921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098925" y="5270500"/>
            <a:ext cx="33813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7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1" name="TextBox 26"/>
          <p:cNvSpPr txBox="1">
            <a:spLocks noChangeArrowheads="1"/>
          </p:cNvSpPr>
          <p:nvPr/>
        </p:nvSpPr>
        <p:spPr bwMode="auto">
          <a:xfrm>
            <a:off x="890588" y="1111250"/>
            <a:ext cx="7351713" cy="2530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41325" marR="0" indent="-441325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对于某个群体，我们把一周内收看某热点新闻次数不低于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次的人数占其所在群体总人数的百分比叫做该群体对某热点新闻的“关注指数”．如果该班级男生对“两会”新闻的“关注指数”比女生低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5%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，试求该班级男生人数．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43013" y="3559175"/>
            <a:ext cx="746125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由题意知，该班级女生对“两会”新闻的“关注指数”为      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×100%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65%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，所以男生对“两会”新闻的“关注指数”为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60%.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设该班级的男生有</a:t>
            </a:r>
            <a:r>
              <a:rPr kumimoji="0" lang="en-US" altLang="zh-CN" sz="2400" b="1" i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人，则                         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60%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解得</a:t>
            </a:r>
            <a:r>
              <a:rPr kumimoji="0" lang="en-US" altLang="zh-CN" sz="2400" b="1" i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25.    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所以该班级男生有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人．</a:t>
            </a:r>
          </a:p>
        </p:txBody>
      </p:sp>
      <p:sp>
        <p:nvSpPr>
          <p:cNvPr id="10250" name="矩形 7"/>
          <p:cNvSpPr/>
          <p:nvPr/>
        </p:nvSpPr>
        <p:spPr>
          <a:xfrm>
            <a:off x="746125" y="3681413"/>
            <a:ext cx="80486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1685925" y="4032250"/>
          <a:ext cx="4572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5" imgW="228600" imgH="393700" progId="Equation.DSMT4">
                  <p:embed/>
                </p:oleObj>
              </mc:Choice>
              <mc:Fallback>
                <p:oleObj r:id="rId5" imgW="228600" imgH="3937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5925" y="4032250"/>
                        <a:ext cx="457200" cy="792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973638" y="5149850"/>
          <a:ext cx="17526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7" imgW="875665" imgH="393700" progId="Equation.DSMT4">
                  <p:embed/>
                </p:oleObj>
              </mc:Choice>
              <mc:Fallback>
                <p:oleObj r:id="rId7" imgW="875665" imgH="3937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73638" y="5149850"/>
                        <a:ext cx="1752600" cy="792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/>
          <p:nvPr/>
        </p:nvGrpSpPr>
        <p:grpSpPr>
          <a:xfrm>
            <a:off x="8235751" y="5125852"/>
            <a:ext cx="799328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39" name="直接连接符 12"/>
          <p:cNvCxnSpPr/>
          <p:nvPr/>
        </p:nvCxnSpPr>
        <p:spPr>
          <a:xfrm>
            <a:off x="-26987" y="5837238"/>
            <a:ext cx="904875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1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738" y="6194425"/>
            <a:ext cx="1219200" cy="67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1" name="TextBox 26"/>
          <p:cNvSpPr txBox="1">
            <a:spLocks noChangeArrowheads="1"/>
          </p:cNvSpPr>
          <p:nvPr/>
        </p:nvSpPr>
        <p:spPr bwMode="auto">
          <a:xfrm>
            <a:off x="985838" y="1628775"/>
            <a:ext cx="7351713" cy="1033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41325" marR="0" indent="-441325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为进一步分析该班级男、女生收看“两会”新闻次数的特点，小明给出了男生的部分统计量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如表</a:t>
            </a:r>
            <a:r>
              <a:rPr kumimoji="0" lang="en-US" altLang="zh-CN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81100" y="3089275"/>
          <a:ext cx="6937375" cy="11858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3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统计量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平均数</a:t>
                      </a:r>
                      <a:r>
                        <a:rPr lang="en-US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中位</a:t>
                      </a:r>
                      <a:r>
                        <a:rPr lang="zh-CN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数</a:t>
                      </a:r>
                      <a:r>
                        <a:rPr lang="en-US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众</a:t>
                      </a:r>
                      <a:r>
                        <a:rPr lang="zh-CN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数</a:t>
                      </a:r>
                      <a:r>
                        <a:rPr lang="en-US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4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方差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该班级男生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CN" sz="2400" b="1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1158875" y="4451350"/>
            <a:ext cx="6946900" cy="1589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根据你所学过的统计知识，适当计算女生的有关统计量，进而比较该班级男、女生收看“两会”新闻次数的波动大小．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Microsoft Office PowerPoint</Application>
  <PresentationFormat>全屏显示(4:3)</PresentationFormat>
  <Paragraphs>106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Adobe 黑体 Std R</vt:lpstr>
      <vt:lpstr>Gulim</vt:lpstr>
      <vt:lpstr>黑体</vt:lpstr>
      <vt:lpstr>宋体</vt:lpstr>
      <vt:lpstr>Arial</vt:lpstr>
      <vt:lpstr>Calibri</vt:lpstr>
      <vt:lpstr>Times New Roman</vt:lpstr>
      <vt:lpstr>Office 主题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2015-12-14T01:43:00Z</dcterms:created>
  <dcterms:modified xsi:type="dcterms:W3CDTF">2023-01-13T15:54:29Z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8CAD526FC9844EA3BFEBFC0BE80710A0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