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9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578" name="页眉占位符 143257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432579" name="日期占位符 143257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4100" name="幻灯片图像占位符 1432579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文本占位符 1432580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432582" name="页脚占位符 143258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432583" name="灯片编号占位符 143258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59F3FED-8F84-407D-BC2A-753F2C6DE74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9458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 smtClean="0">
              <a:ea typeface="宋体" panose="02010600030101010101" pitchFamily="2" charset="-122"/>
            </a:endParaRPr>
          </a:p>
        </p:txBody>
      </p:sp>
      <p:sp>
        <p:nvSpPr>
          <p:cNvPr id="19459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2457BD00-D6F1-4BAB-9C34-CAA3B96B23EA}" type="slidenum">
              <a:rPr lang="zh-CN" altLang="en-US" sz="1200"/>
              <a:t>14</a:t>
            </a:fld>
            <a:endParaRPr lang="zh-CN" altLang="en-US" sz="1200"/>
          </a:p>
        </p:txBody>
      </p:sp>
      <p:sp>
        <p:nvSpPr>
          <p:cNvPr id="19460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809E6A3-FB4B-4652-855C-B001F921D543}" type="slidenum">
              <a:rPr lang="zh-CN" altLang="en-US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23554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 smtClean="0">
              <a:ea typeface="宋体" panose="02010600030101010101" pitchFamily="2" charset="-122"/>
            </a:endParaRPr>
          </a:p>
        </p:txBody>
      </p:sp>
      <p:sp>
        <p:nvSpPr>
          <p:cNvPr id="23555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78C0ACC-6C2A-4E9E-A59F-9E96C437F0AE}" type="slidenum">
              <a:rPr lang="zh-CN" altLang="en-US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CB620-9877-408D-8BF2-D02B6206511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8EDD8-EFF7-4D91-B744-648EA4D813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174AF-0DD7-4E8C-B5E1-C80430F1AE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CD56-03CD-4193-9146-E91BAE5B894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E23D0-ABA6-4DF0-B8A9-75249DB88A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FFB4C-F05E-42FB-90F6-6F763E4D86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0649E-B608-409D-9CF2-A5E39B797E7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49285-3D35-44D7-9F66-4EE3AD32C91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B6E1E-5230-4016-BB8D-CB48D4CE57E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CAE4E-529F-4EB0-8378-A7E34003917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74778-0369-474D-B359-57AF2C1114C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D5BAF-6A4C-4203-97B3-2FA7E50E65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857BC-37B3-4F8E-AE7E-FC9C99F8A39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73374-251C-4588-9576-161C0877539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942C6-8EE4-4E3F-BF3E-2CAA1C2D7F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C3360-D504-4D5C-A9AF-540C9D0A40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6E6A0-76FC-48C8-9B23-5ACD4AD12DF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756CD-CE08-4E8B-BF61-B02CEE395F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41B69-43B9-4841-A734-08E252DCB4F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97F1B-76FB-448C-94A6-3103AF09CD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19747-1390-4BE9-A8DF-C69224F7E6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BF8A9-5C77-46B7-A942-2ACBFC80B10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28B1C-DCE9-4196-B883-3A2B3F1989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BD971-23F2-42FD-8DB9-F635F00E460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0860C-15C7-4F83-83FD-22033D0C73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505A8-581E-4F57-B22A-CA511C457C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F253E-1B86-4B71-A5A1-B7F710C868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708AE-875E-4D2E-9F87-B6EED1C98FC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D8204-BE88-4599-86BF-34C20117C9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292E2-033B-4026-A10B-3AD29CDC9D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3E35D-8974-4CEF-B788-37E24A10726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AD7CB-F038-47AA-84FD-A155D00BB28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B5580-EABA-4D4B-BA2D-5D1CEC05110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64EDA-2198-404F-879D-D68513CA7B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BA99-D0F9-4CF0-9A9B-3E77C69238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67862-55C8-473B-BDDA-9C95E9232A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2845E-9D29-4A9B-AA74-B2471A56C2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EE2FC-2CE5-4194-9AEA-009A86A974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C8CB8-602C-467B-BA51-9A525E07E5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26D9E-4C71-49B2-A252-3EEAA3BC33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B8DAB-52AB-4B26-8814-D075EBF1BE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BBA1B-A239-4CC2-9304-AC936D3C329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8E49B-05AE-434E-AA59-F2BE4265421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98821-4FA6-4AA6-B5CB-420E865086F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DD039-8084-4112-91C3-508C32FB161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3E853-8E83-447F-95E3-4A7BE2F69A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3689A-ACCF-4080-8E2F-3DB57BDC09D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3CE44-E85B-4616-81D2-1D4369BCC2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DEA2E-8618-475B-9C39-4D35258D49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D04B2-439B-426D-874F-01BD80384C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C1EBA99-D0F9-4CF0-9A9B-3E77C69238C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7BF28790-9704-4F69-8FA1-76663582093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32.bin"/><Relationship Id="rId3" Type="http://schemas.openxmlformats.org/officeDocument/2006/relationships/image" Target="../media/image2.jpeg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32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wmf"/><Relationship Id="rId3" Type="http://schemas.openxmlformats.org/officeDocument/2006/relationships/image" Target="../media/image2.jpe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5.bin"/><Relationship Id="rId3" Type="http://schemas.openxmlformats.org/officeDocument/2006/relationships/image" Target="../media/image2.jpe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30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23.bin"/><Relationship Id="rId3" Type="http://schemas.openxmlformats.org/officeDocument/2006/relationships/image" Target="../media/image2.jpeg"/><Relationship Id="rId21" Type="http://schemas.openxmlformats.org/officeDocument/2006/relationships/image" Target="../media/image26.wmf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31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5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7"/>
          <p:cNvSpPr txBox="1">
            <a:spLocks noChangeArrowheads="1"/>
          </p:cNvSpPr>
          <p:nvPr/>
        </p:nvSpPr>
        <p:spPr bwMode="auto">
          <a:xfrm>
            <a:off x="449263" y="685872"/>
            <a:ext cx="8245475" cy="92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第八章</a:t>
            </a:r>
            <a:r>
              <a:rPr lang="en-US" altLang="zh-CN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4000" dirty="0" smtClean="0">
                <a:solidFill>
                  <a:srgbClr val="F60A75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整</a:t>
            </a:r>
            <a:r>
              <a:rPr lang="zh-CN" altLang="en-US" sz="4000" dirty="0">
                <a:solidFill>
                  <a:srgbClr val="F60A75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式的乘法</a:t>
            </a:r>
          </a:p>
        </p:txBody>
      </p:sp>
      <p:sp>
        <p:nvSpPr>
          <p:cNvPr id="5123" name="TextBox 8"/>
          <p:cNvSpPr txBox="1">
            <a:spLocks noChangeArrowheads="1"/>
          </p:cNvSpPr>
          <p:nvPr/>
        </p:nvSpPr>
        <p:spPr bwMode="auto">
          <a:xfrm>
            <a:off x="0" y="2286030"/>
            <a:ext cx="9144000" cy="1069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8.4 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整式的乘</a:t>
            </a: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571494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6"/>
          <p:cNvSpPr txBox="1">
            <a:spLocks noChangeArrowheads="1"/>
          </p:cNvSpPr>
          <p:nvPr/>
        </p:nvSpPr>
        <p:spPr bwMode="auto">
          <a:xfrm>
            <a:off x="574675" y="760413"/>
            <a:ext cx="170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</a:p>
        </p:txBody>
      </p:sp>
      <p:graphicFrame>
        <p:nvGraphicFramePr>
          <p:cNvPr id="14339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187450" y="1074738"/>
          <a:ext cx="310038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r:id="rId4" imgW="1320165" imgH="393700" progId="Equation.3">
                  <p:embed/>
                </p:oleObj>
              </mc:Choice>
              <mc:Fallback>
                <p:oleObj r:id="rId4" imgW="1320165" imgH="393700" progId="Equation.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074738"/>
                        <a:ext cx="3100388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991100" y="1268413"/>
          <a:ext cx="28352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4" r:id="rId6" imgW="1206500" imgH="228600" progId="Equation.3">
                  <p:embed/>
                </p:oleObj>
              </mc:Choice>
              <mc:Fallback>
                <p:oleObj r:id="rId6" imgW="1206500" imgH="228600" progId="Equation.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1268413"/>
                        <a:ext cx="28352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组合 18"/>
          <p:cNvGrpSpPr/>
          <p:nvPr/>
        </p:nvGrpSpPr>
        <p:grpSpPr bwMode="auto">
          <a:xfrm>
            <a:off x="1208088" y="1712913"/>
            <a:ext cx="3684587" cy="925512"/>
            <a:chOff x="1750" y="3429"/>
            <a:chExt cx="5801" cy="1457"/>
          </a:xfrm>
        </p:grpSpPr>
        <p:sp>
          <p:nvSpPr>
            <p:cNvPr id="14342" name="文本框 7"/>
            <p:cNvSpPr txBox="1">
              <a:spLocks noChangeArrowheads="1"/>
            </p:cNvSpPr>
            <p:nvPr/>
          </p:nvSpPr>
          <p:spPr bwMode="auto">
            <a:xfrm>
              <a:off x="1750" y="3797"/>
              <a:ext cx="124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解：</a:t>
              </a:r>
            </a:p>
          </p:txBody>
        </p:sp>
        <p:graphicFrame>
          <p:nvGraphicFramePr>
            <p:cNvPr id="14343" name="对象 8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2804" y="3429"/>
            <a:ext cx="4747" cy="14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5" r:id="rId8" imgW="1282700" imgH="393700" progId="Equation.3">
                    <p:embed/>
                  </p:oleObj>
                </mc:Choice>
                <mc:Fallback>
                  <p:oleObj r:id="rId8" imgW="1282700" imgH="393700" progId="Equation.3">
                    <p:embed/>
                    <p:pic>
                      <p:nvPicPr>
                        <p:cNvPr id="0" name="对象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4" y="3429"/>
                          <a:ext cx="4747" cy="14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27464" name="对象 1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281238" y="2511425"/>
          <a:ext cx="42989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6" r:id="rId10" imgW="1828800" imgH="393700" progId="Equation.3">
                  <p:embed/>
                </p:oleObj>
              </mc:Choice>
              <mc:Fallback>
                <p:oleObj r:id="rId10" imgW="1828800" imgH="393700" progId="Equation.3">
                  <p:embed/>
                  <p:pic>
                    <p:nvPicPr>
                      <p:cNvPr id="0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8" y="2511425"/>
                        <a:ext cx="429895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7465" name="对象 1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281238" y="3532188"/>
          <a:ext cx="16129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7" r:id="rId12" imgW="685800" imgH="228600" progId="Equation.3">
                  <p:embed/>
                </p:oleObj>
              </mc:Choice>
              <mc:Fallback>
                <p:oleObj r:id="rId12" imgW="685800" imgH="228600" progId="Equation.3">
                  <p:embed/>
                  <p:pic>
                    <p:nvPicPr>
                      <p:cNvPr id="0" name="对象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8" y="3532188"/>
                        <a:ext cx="161290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7466" name="对象 1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714500" y="4176713"/>
          <a:ext cx="274637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8" r:id="rId14" imgW="1168400" imgH="228600" progId="Equation.3">
                  <p:embed/>
                </p:oleObj>
              </mc:Choice>
              <mc:Fallback>
                <p:oleObj r:id="rId14" imgW="1168400" imgH="228600" progId="Equation.3">
                  <p:embed/>
                  <p:pic>
                    <p:nvPicPr>
                      <p:cNvPr id="0" name="对象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4176713"/>
                        <a:ext cx="2746375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7467" name="对象 19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282825" y="4714875"/>
          <a:ext cx="28924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9" r:id="rId16" imgW="1231265" imgH="228600" progId="Equation.3">
                  <p:embed/>
                </p:oleObj>
              </mc:Choice>
              <mc:Fallback>
                <p:oleObj r:id="rId16" imgW="1231265" imgH="228600" progId="Equation.3">
                  <p:embed/>
                  <p:pic>
                    <p:nvPicPr>
                      <p:cNvPr id="0" name="对象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825" y="4714875"/>
                        <a:ext cx="28924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7468" name="对象 2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281238" y="5251450"/>
          <a:ext cx="40608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0" r:id="rId18" imgW="1727200" imgH="228600" progId="Equation.3">
                  <p:embed/>
                </p:oleObj>
              </mc:Choice>
              <mc:Fallback>
                <p:oleObj r:id="rId18" imgW="1727200" imgH="228600" progId="Equation.3">
                  <p:embed/>
                  <p:pic>
                    <p:nvPicPr>
                      <p:cNvPr id="0" name="对象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8" y="5251450"/>
                        <a:ext cx="40608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7469" name="AutoShape 11"/>
          <p:cNvSpPr>
            <a:spLocks noChangeArrowheads="1"/>
          </p:cNvSpPr>
          <p:nvPr/>
        </p:nvSpPr>
        <p:spPr bwMode="auto">
          <a:xfrm>
            <a:off x="6275388" y="3165475"/>
            <a:ext cx="2481262" cy="1257300"/>
          </a:xfrm>
          <a:prstGeom prst="wedgeRoundRectCallout">
            <a:avLst>
              <a:gd name="adj1" fmla="val -55060"/>
              <a:gd name="adj2" fmla="val -156463"/>
              <a:gd name="adj3" fmla="val 16667"/>
            </a:avLst>
          </a:prstGeom>
          <a:noFill/>
          <a:ln w="9525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有积的乘方怎么办？运算时应先算什么？</a:t>
            </a:r>
          </a:p>
        </p:txBody>
      </p:sp>
      <p:grpSp>
        <p:nvGrpSpPr>
          <p:cNvPr id="25" name="组合 31"/>
          <p:cNvGrpSpPr/>
          <p:nvPr/>
        </p:nvGrpSpPr>
        <p:grpSpPr bwMode="auto">
          <a:xfrm>
            <a:off x="849313" y="5643563"/>
            <a:ext cx="6602412" cy="703262"/>
            <a:chOff x="849210" y="5821559"/>
            <a:chExt cx="6603110" cy="703785"/>
          </a:xfrm>
        </p:grpSpPr>
        <p:sp>
          <p:nvSpPr>
            <p:cNvPr id="14351" name="Text Box 9"/>
            <p:cNvSpPr txBox="1">
              <a:spLocks noChangeArrowheads="1"/>
            </p:cNvSpPr>
            <p:nvPr/>
          </p:nvSpPr>
          <p:spPr bwMode="auto">
            <a:xfrm>
              <a:off x="1619672" y="5821559"/>
              <a:ext cx="5832648" cy="640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有乘方运算，先算乘方，再算单项式相乘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.</a:t>
              </a:r>
            </a:p>
          </p:txBody>
        </p:sp>
        <p:grpSp>
          <p:nvGrpSpPr>
            <p:cNvPr id="14352" name="组合 38"/>
            <p:cNvGrpSpPr/>
            <p:nvPr/>
          </p:nvGrpSpPr>
          <p:grpSpPr bwMode="auto">
            <a:xfrm>
              <a:off x="849210" y="5876107"/>
              <a:ext cx="698454" cy="649237"/>
              <a:chOff x="579589" y="5301208"/>
              <a:chExt cx="697627" cy="648072"/>
            </a:xfrm>
          </p:grpSpPr>
          <p:grpSp>
            <p:nvGrpSpPr>
              <p:cNvPr id="14353" name="组合 35"/>
              <p:cNvGrpSpPr/>
              <p:nvPr/>
            </p:nvGrpSpPr>
            <p:grpSpPr bwMode="auto">
              <a:xfrm>
                <a:off x="611560" y="5301208"/>
                <a:ext cx="648072" cy="648072"/>
                <a:chOff x="467544" y="5318792"/>
                <a:chExt cx="648072" cy="648072"/>
              </a:xfrm>
            </p:grpSpPr>
            <p:sp>
              <p:nvSpPr>
                <p:cNvPr id="14354" name="椭圆 33"/>
                <p:cNvSpPr>
                  <a:spLocks noChangeArrowheads="1"/>
                </p:cNvSpPr>
                <p:nvPr/>
              </p:nvSpPr>
              <p:spPr bwMode="auto">
                <a:xfrm>
                  <a:off x="467544" y="5318792"/>
                  <a:ext cx="648072" cy="648072"/>
                </a:xfrm>
                <a:prstGeom prst="ellipse">
                  <a:avLst/>
                </a:prstGeom>
                <a:solidFill>
                  <a:srgbClr val="EB2A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4355" name="椭圆 34"/>
                <p:cNvSpPr>
                  <a:spLocks noChangeArrowheads="1"/>
                </p:cNvSpPr>
                <p:nvPr/>
              </p:nvSpPr>
              <p:spPr bwMode="auto">
                <a:xfrm>
                  <a:off x="539552" y="5318792"/>
                  <a:ext cx="504056" cy="504056"/>
                </a:xfrm>
                <a:prstGeom prst="ellipse">
                  <a:avLst/>
                </a:prstGeom>
                <a:solidFill>
                  <a:srgbClr val="FFCC00">
                    <a:alpha val="62743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</p:grpSp>
          <p:sp>
            <p:nvSpPr>
              <p:cNvPr id="14356" name="TextBox 37"/>
              <p:cNvSpPr txBox="1">
                <a:spLocks noChangeArrowheads="1"/>
              </p:cNvSpPr>
              <p:nvPr/>
            </p:nvSpPr>
            <p:spPr bwMode="auto">
              <a:xfrm>
                <a:off x="579589" y="5373216"/>
                <a:ext cx="69762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>
                    <a:solidFill>
                      <a:srgbClr val="00206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注意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2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2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27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27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2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2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2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42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7469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482" name="文本框 192513"/>
          <p:cNvSpPr txBox="1">
            <a:spLocks noChangeArrowheads="1"/>
          </p:cNvSpPr>
          <p:nvPr/>
        </p:nvSpPr>
        <p:spPr bwMode="auto">
          <a:xfrm>
            <a:off x="673100" y="1870075"/>
            <a:ext cx="7708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单项式乘以单项式中的“一、二、三”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一个不变：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单项式与单项式相乘时，对于只在一个单项式里含有的字母，连同它的指数不变，作为积的因式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二个相乘：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把各个单项式中的系数、相同字母的幂分别相乘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363" name="圆角矩形 31"/>
          <p:cNvSpPr>
            <a:spLocks noChangeArrowheads="1"/>
          </p:cNvSpPr>
          <p:nvPr/>
        </p:nvSpPr>
        <p:spPr bwMode="auto">
          <a:xfrm>
            <a:off x="563563" y="971550"/>
            <a:ext cx="1762125" cy="512763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8482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193537"/>
          <p:cNvSpPr txBox="1">
            <a:spLocks noChangeArrowheads="1"/>
          </p:cNvSpPr>
          <p:nvPr/>
        </p:nvSpPr>
        <p:spPr bwMode="auto">
          <a:xfrm>
            <a:off x="838200" y="1425575"/>
            <a:ext cx="7378700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三个检验：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单项式乘以单项式的结果是否正确，可从以下三个方面来检验：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结果仍是单项式；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结果中含有单项式中的所有字母；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③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结果中每一个字母的指数都等于前面单项式中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同一字母的指数和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80"/>
          <p:cNvSpPr>
            <a:spLocks noChangeArrowheads="1"/>
          </p:cNvSpPr>
          <p:nvPr/>
        </p:nvSpPr>
        <p:spPr bwMode="auto">
          <a:xfrm>
            <a:off x="3638550" y="1041400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>
              <a:solidFill>
                <a:srgbClr val="228B8B"/>
              </a:solidFill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274638" y="1441450"/>
            <a:ext cx="8675687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下面计算结果对不对？如果不对，应当怎样改正？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·2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=6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(          )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改正：</a:t>
            </a:r>
            <a:r>
              <a:rPr lang="zh-CN" altLang="en-US" sz="2400" u="sng">
                <a:latin typeface="黑体" panose="02010609060101010101" pitchFamily="49" charset="-122"/>
                <a:ea typeface="黑体" panose="02010609060101010101" pitchFamily="49" charset="-122"/>
              </a:rPr>
              <a:t>           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(2) 2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·3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=6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4                    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(          )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改正：</a:t>
            </a:r>
            <a:r>
              <a:rPr lang="zh-CN" altLang="en-US" sz="2400" u="sng">
                <a:latin typeface="黑体" panose="02010609060101010101" pitchFamily="49" charset="-122"/>
                <a:ea typeface="黑体" panose="02010609060101010101" pitchFamily="49" charset="-122"/>
              </a:rPr>
              <a:t>           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(3)3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·4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=12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                   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(           )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改正：</a:t>
            </a:r>
            <a:r>
              <a:rPr lang="zh-CN" altLang="en-US" sz="2400" u="sng">
                <a:latin typeface="黑体" panose="02010609060101010101" pitchFamily="49" charset="-122"/>
                <a:ea typeface="黑体" panose="02010609060101010101" pitchFamily="49" charset="-122"/>
              </a:rPr>
              <a:t>          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(4) 5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·3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=15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15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(           )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改正：</a:t>
            </a:r>
            <a:r>
              <a:rPr lang="zh-CN" altLang="en-US" sz="2400" u="sng">
                <a:latin typeface="黑体" panose="02010609060101010101" pitchFamily="49" charset="-122"/>
                <a:ea typeface="黑体" panose="02010609060101010101" pitchFamily="49" charset="-122"/>
              </a:rPr>
              <a:t>           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30533" name="矩形 5"/>
          <p:cNvSpPr>
            <a:spLocks noChangeArrowheads="1"/>
          </p:cNvSpPr>
          <p:nvPr/>
        </p:nvSpPr>
        <p:spPr bwMode="auto">
          <a:xfrm>
            <a:off x="5667375" y="2130425"/>
            <a:ext cx="1847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·2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40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30534" name="矩形 7"/>
          <p:cNvSpPr>
            <a:spLocks noChangeArrowheads="1"/>
          </p:cNvSpPr>
          <p:nvPr/>
        </p:nvSpPr>
        <p:spPr bwMode="auto">
          <a:xfrm>
            <a:off x="5811838" y="3136900"/>
            <a:ext cx="187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·4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endParaRPr lang="en-US" altLang="zh-CN" sz="240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30535" name="矩形 8"/>
          <p:cNvSpPr>
            <a:spLocks noChangeArrowheads="1"/>
          </p:cNvSpPr>
          <p:nvPr/>
        </p:nvSpPr>
        <p:spPr bwMode="auto">
          <a:xfrm>
            <a:off x="5811838" y="3713163"/>
            <a:ext cx="2000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5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·3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=15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30536" name="TextBox 9"/>
          <p:cNvSpPr txBox="1">
            <a:spLocks noChangeArrowheads="1"/>
          </p:cNvSpPr>
          <p:nvPr/>
        </p:nvSpPr>
        <p:spPr bwMode="auto">
          <a:xfrm>
            <a:off x="3779838" y="1985963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430537" name="TextBox 10"/>
          <p:cNvSpPr txBox="1">
            <a:spLocks noChangeArrowheads="1"/>
          </p:cNvSpPr>
          <p:nvPr/>
        </p:nvSpPr>
        <p:spPr bwMode="auto">
          <a:xfrm>
            <a:off x="3924300" y="3136900"/>
            <a:ext cx="646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430538" name="TextBox 11"/>
          <p:cNvSpPr txBox="1">
            <a:spLocks noChangeArrowheads="1"/>
          </p:cNvSpPr>
          <p:nvPr/>
        </p:nvSpPr>
        <p:spPr bwMode="auto">
          <a:xfrm>
            <a:off x="3924300" y="3857625"/>
            <a:ext cx="646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9227" name="任意多边形 13"/>
          <p:cNvSpPr>
            <a:spLocks noChangeArrowheads="1"/>
          </p:cNvSpPr>
          <p:nvPr/>
        </p:nvSpPr>
        <p:spPr bwMode="auto">
          <a:xfrm>
            <a:off x="3975100" y="2778125"/>
            <a:ext cx="331788" cy="295275"/>
          </a:xfrm>
          <a:custGeom>
            <a:avLst/>
            <a:gdLst>
              <a:gd name="T0" fmla="*/ 0 w 494675"/>
              <a:gd name="T1" fmla="*/ 239843 h 449705"/>
              <a:gd name="T2" fmla="*/ 164892 w 494675"/>
              <a:gd name="T3" fmla="*/ 449705 h 449705"/>
              <a:gd name="T4" fmla="*/ 494675 w 494675"/>
              <a:gd name="T5" fmla="*/ 0 h 449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4675" h="449705">
                <a:moveTo>
                  <a:pt x="0" y="239843"/>
                </a:moveTo>
                <a:lnTo>
                  <a:pt x="164892" y="449705"/>
                </a:lnTo>
                <a:lnTo>
                  <a:pt x="494675" y="0"/>
                </a:lnTo>
              </a:path>
            </a:pathLst>
          </a:custGeom>
          <a:solidFill>
            <a:schemeClr val="accent1"/>
          </a:solidFill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0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0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0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0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43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3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0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0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43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0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0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0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0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0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143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0533" grpId="0"/>
      <p:bldP spid="1430534" grpId="0"/>
      <p:bldP spid="1430535" grpId="0"/>
      <p:bldP spid="1430536" grpId="0"/>
      <p:bldP spid="1430537" grpId="0"/>
      <p:bldP spid="14305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395288" y="920750"/>
            <a:ext cx="1339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539750" y="1468438"/>
            <a:ext cx="713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）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·5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；                                   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(2)4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·(-2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xy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468313" y="3873500"/>
            <a:ext cx="7186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）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(-3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·4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(4)(-2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(-3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431557" name="TextBox 6"/>
          <p:cNvSpPr txBox="1">
            <a:spLocks noChangeArrowheads="1"/>
          </p:cNvSpPr>
          <p:nvPr/>
        </p:nvSpPr>
        <p:spPr bwMode="auto">
          <a:xfrm>
            <a:off x="611188" y="2217738"/>
            <a:ext cx="3938587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 原式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3×5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）（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=15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endParaRPr lang="zh-CN" altLang="en-US" sz="2400" b="1" baseline="30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1558" name="TextBox 7"/>
          <p:cNvSpPr txBox="1">
            <a:spLocks noChangeArrowheads="1"/>
          </p:cNvSpPr>
          <p:nvPr/>
        </p:nvSpPr>
        <p:spPr bwMode="auto">
          <a:xfrm>
            <a:off x="4859338" y="2217738"/>
            <a:ext cx="40401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 原式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=[4×(-2)]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y·y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·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=-8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xy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endParaRPr lang="zh-CN" altLang="en-US" sz="2400" b="1" baseline="30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1559" name="TextBox 8"/>
          <p:cNvSpPr txBox="1">
            <a:spLocks noChangeArrowheads="1"/>
          </p:cNvSpPr>
          <p:nvPr/>
        </p:nvSpPr>
        <p:spPr bwMode="auto">
          <a:xfrm>
            <a:off x="636588" y="4467225"/>
            <a:ext cx="3095625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 原式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·4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=(9×4)(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=36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2400" b="1" baseline="30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1560" name="TextBox 9"/>
          <p:cNvSpPr txBox="1">
            <a:spLocks noChangeArrowheads="1"/>
          </p:cNvSpPr>
          <p:nvPr/>
        </p:nvSpPr>
        <p:spPr bwMode="auto">
          <a:xfrm>
            <a:off x="5148263" y="4449763"/>
            <a:ext cx="34639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 原式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=-8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·9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=[(-8)×9](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=-72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1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1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1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1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1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1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1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43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1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1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1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1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43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1557" grpId="0"/>
      <p:bldP spid="1431558" grpId="0"/>
      <p:bldP spid="1431559" grpId="0"/>
      <p:bldP spid="14315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1"/>
          <p:cNvSpPr txBox="1">
            <a:spLocks noChangeArrowheads="1"/>
          </p:cNvSpPr>
          <p:nvPr/>
        </p:nvSpPr>
        <p:spPr bwMode="auto">
          <a:xfrm>
            <a:off x="558800" y="831850"/>
            <a:ext cx="7958138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3.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填空：</a:t>
            </a:r>
          </a:p>
          <a:p>
            <a:pPr>
              <a:lnSpc>
                <a:spcPct val="18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若长方形的宽是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，长是宽的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倍，则长方形的面积为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_____.</a:t>
            </a:r>
          </a:p>
          <a:p>
            <a:pPr>
              <a:lnSpc>
                <a:spcPct val="18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(2)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一个三角形的一边长为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，这条边上的高的长度是它的    那么这个三角形的面积是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_____.</a:t>
            </a:r>
            <a:endParaRPr lang="en-US" altLang="zh-CN" sz="2800" b="1" baseline="30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627" name="文本框 2"/>
          <p:cNvSpPr txBox="1">
            <a:spLocks noChangeArrowheads="1"/>
          </p:cNvSpPr>
          <p:nvPr/>
        </p:nvSpPr>
        <p:spPr bwMode="auto">
          <a:xfrm>
            <a:off x="1757363" y="2600325"/>
            <a:ext cx="654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4</a:t>
            </a:r>
            <a:endParaRPr lang="en-US" altLang="zh-CN" sz="2800" b="1" baseline="30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graphicFrame>
        <p:nvGraphicFramePr>
          <p:cNvPr id="20484" name="对象 12290"/>
          <p:cNvGraphicFramePr>
            <a:graphicFrameLocks noChangeAspect="1"/>
          </p:cNvGraphicFramePr>
          <p:nvPr/>
        </p:nvGraphicFramePr>
        <p:xfrm>
          <a:off x="1731963" y="4100513"/>
          <a:ext cx="33020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r:id="rId4" imgW="279400" imgH="610235" progId="Equation.DSMT4">
                  <p:embed/>
                </p:oleObj>
              </mc:Choice>
              <mc:Fallback>
                <p:oleObj r:id="rId4" imgW="279400" imgH="610235" progId="Equation.DSMT4">
                  <p:embed/>
                  <p:pic>
                    <p:nvPicPr>
                      <p:cNvPr id="0" name="对象 122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1963" y="4100513"/>
                        <a:ext cx="330200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29" name="对象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173788" y="3746500"/>
          <a:ext cx="68580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r:id="rId6" imgW="292100" imgH="393700" progId="Equation.3">
                  <p:embed/>
                </p:oleObj>
              </mc:Choice>
              <mc:Fallback>
                <p:oleObj r:id="rId6" imgW="292100" imgH="393700" progId="Equation.3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3788" y="3746500"/>
                        <a:ext cx="685800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50" name="Text Box 5"/>
          <p:cNvSpPr txBox="1">
            <a:spLocks noChangeArrowheads="1"/>
          </p:cNvSpPr>
          <p:nvPr/>
        </p:nvSpPr>
        <p:spPr bwMode="auto">
          <a:xfrm>
            <a:off x="1042988" y="3303588"/>
            <a:ext cx="80010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为正整数，且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i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，求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·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 i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 i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·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400" i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的值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5651" name="Text Box 5"/>
          <p:cNvSpPr txBox="1">
            <a:spLocks noChangeArrowheads="1"/>
          </p:cNvSpPr>
          <p:nvPr/>
        </p:nvSpPr>
        <p:spPr bwMode="auto">
          <a:xfrm>
            <a:off x="1262063" y="4019550"/>
            <a:ext cx="5038725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 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·</a:t>
            </a:r>
            <a:r>
              <a:rPr lang="en-US" altLang="zh-CN" sz="2400" i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 i="1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i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 i="1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·</a:t>
            </a:r>
            <a:r>
              <a:rPr lang="en-US" altLang="zh-CN" sz="2400" i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400" i="1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=2</a:t>
            </a:r>
            <a:r>
              <a:rPr lang="en-US" altLang="zh-CN" sz="2400" i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en-US" altLang="zh-CN" sz="2400" i="1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i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  <a:r>
              <a:rPr lang="en-US" altLang="zh-CN" sz="2400" i="1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=2(</a:t>
            </a:r>
            <a:r>
              <a:rPr lang="en-US" altLang="zh-CN" sz="2400" i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i="1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400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+(</a:t>
            </a:r>
            <a:r>
              <a:rPr lang="en-US" altLang="zh-CN" sz="2400" i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i="1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400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=2×2</a:t>
            </a:r>
            <a:r>
              <a:rPr lang="en-US" altLang="zh-CN" sz="2400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+2</a:t>
            </a:r>
            <a:r>
              <a:rPr lang="en-US" altLang="zh-CN" sz="2400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=16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原式的值等于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16.</a:t>
            </a:r>
            <a:endParaRPr lang="zh-CN" altLang="en-US" sz="2400">
              <a:solidFill>
                <a:srgbClr val="F8081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592138" y="768350"/>
            <a:ext cx="7086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4.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计算：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     (1)  (-5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)· (-3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) · (-2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435653" name="Text Box 9"/>
          <p:cNvSpPr txBox="1">
            <a:spLocks noChangeArrowheads="1"/>
          </p:cNvSpPr>
          <p:nvPr/>
        </p:nvSpPr>
        <p:spPr bwMode="auto">
          <a:xfrm>
            <a:off x="1262063" y="1960563"/>
            <a:ext cx="57483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解：原式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[(-5)×(-3)×(-2)] (</a:t>
            </a:r>
            <a:r>
              <a:rPr lang="en-US" altLang="zh-CN" sz="2400" i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·a·a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)(</a:t>
            </a:r>
            <a:r>
              <a:rPr lang="en-US" altLang="zh-CN" sz="2400" i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b·b</a:t>
            </a:r>
            <a:r>
              <a:rPr lang="en-US" altLang="zh-CN" sz="2400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)·</a:t>
            </a:r>
            <a:r>
              <a:rPr lang="en-US" altLang="zh-CN" sz="2400" i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= -30 </a:t>
            </a:r>
            <a:r>
              <a:rPr lang="en-US" altLang="zh-CN" sz="2400" i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i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i="1" baseline="300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i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5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5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50" grpId="0" bldLvl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80"/>
          <p:cNvSpPr>
            <a:spLocks noChangeArrowheads="1"/>
          </p:cNvSpPr>
          <p:nvPr/>
        </p:nvSpPr>
        <p:spPr bwMode="auto">
          <a:xfrm>
            <a:off x="469900" y="1009650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</a:p>
        </p:txBody>
      </p:sp>
      <p:sp>
        <p:nvSpPr>
          <p:cNvPr id="1436675" name="文本框 1"/>
          <p:cNvSpPr txBox="1">
            <a:spLocks noChangeArrowheads="1"/>
          </p:cNvSpPr>
          <p:nvPr/>
        </p:nvSpPr>
        <p:spPr bwMode="auto">
          <a:xfrm>
            <a:off x="592138" y="2638425"/>
            <a:ext cx="14509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单项式乘以单项式</a:t>
            </a:r>
          </a:p>
        </p:txBody>
      </p:sp>
      <p:sp>
        <p:nvSpPr>
          <p:cNvPr id="1436676" name="左大括号 2"/>
          <p:cNvSpPr/>
          <p:nvPr/>
        </p:nvSpPr>
        <p:spPr bwMode="auto">
          <a:xfrm>
            <a:off x="2120900" y="1600200"/>
            <a:ext cx="508000" cy="2797175"/>
          </a:xfrm>
          <a:prstGeom prst="leftBrace">
            <a:avLst>
              <a:gd name="adj1" fmla="val 8234"/>
              <a:gd name="adj2" fmla="val 50009"/>
            </a:avLst>
          </a:prstGeom>
          <a:noFill/>
          <a:ln w="28575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36677" name="文本框 3"/>
          <p:cNvSpPr txBox="1">
            <a:spLocks noChangeArrowheads="1"/>
          </p:cNvSpPr>
          <p:nvPr/>
        </p:nvSpPr>
        <p:spPr bwMode="auto">
          <a:xfrm>
            <a:off x="2641600" y="1317625"/>
            <a:ext cx="89376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运算法则</a:t>
            </a:r>
          </a:p>
        </p:txBody>
      </p:sp>
      <p:sp>
        <p:nvSpPr>
          <p:cNvPr id="1436678" name="文本框 4"/>
          <p:cNvSpPr txBox="1">
            <a:spLocks noChangeArrowheads="1"/>
          </p:cNvSpPr>
          <p:nvPr/>
        </p:nvSpPr>
        <p:spPr bwMode="auto">
          <a:xfrm>
            <a:off x="2692400" y="4037013"/>
            <a:ext cx="8937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注意事项</a:t>
            </a:r>
          </a:p>
        </p:txBody>
      </p:sp>
      <p:sp>
        <p:nvSpPr>
          <p:cNvPr id="1436679" name="Text Box 3"/>
          <p:cNvSpPr txBox="1">
            <a:spLocks noChangeArrowheads="1"/>
          </p:cNvSpPr>
          <p:nvPr/>
        </p:nvSpPr>
        <p:spPr bwMode="auto">
          <a:xfrm>
            <a:off x="3797300" y="1409700"/>
            <a:ext cx="460851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实质上是转化为同底数幂的运算</a:t>
            </a:r>
          </a:p>
        </p:txBody>
      </p:sp>
      <p:sp>
        <p:nvSpPr>
          <p:cNvPr id="1436680" name="Text Box 3"/>
          <p:cNvSpPr txBox="1">
            <a:spLocks noChangeArrowheads="1"/>
          </p:cNvSpPr>
          <p:nvPr/>
        </p:nvSpPr>
        <p:spPr bwMode="auto">
          <a:xfrm>
            <a:off x="4214813" y="3108325"/>
            <a:ext cx="3497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计算时要注意符号问题</a:t>
            </a:r>
          </a:p>
        </p:txBody>
      </p:sp>
      <p:sp>
        <p:nvSpPr>
          <p:cNvPr id="1436681" name="Text Box 3"/>
          <p:cNvSpPr txBox="1">
            <a:spLocks noChangeArrowheads="1"/>
          </p:cNvSpPr>
          <p:nvPr/>
        </p:nvSpPr>
        <p:spPr bwMode="auto">
          <a:xfrm>
            <a:off x="4214813" y="4008438"/>
            <a:ext cx="35877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单独的字母不要漏写漏乘</a:t>
            </a:r>
          </a:p>
        </p:txBody>
      </p:sp>
      <p:sp>
        <p:nvSpPr>
          <p:cNvPr id="1436682" name="Text Box 3"/>
          <p:cNvSpPr txBox="1">
            <a:spLocks noChangeArrowheads="1"/>
          </p:cNvSpPr>
          <p:nvPr/>
        </p:nvSpPr>
        <p:spPr bwMode="auto">
          <a:xfrm>
            <a:off x="4214813" y="5000625"/>
            <a:ext cx="358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有乘方时，先算乘方</a:t>
            </a:r>
          </a:p>
        </p:txBody>
      </p:sp>
      <p:sp>
        <p:nvSpPr>
          <p:cNvPr id="1436683" name="左大括号 10"/>
          <p:cNvSpPr/>
          <p:nvPr/>
        </p:nvSpPr>
        <p:spPr bwMode="auto">
          <a:xfrm>
            <a:off x="3630613" y="3409950"/>
            <a:ext cx="477837" cy="2016125"/>
          </a:xfrm>
          <a:prstGeom prst="leftBrace">
            <a:avLst>
              <a:gd name="adj1" fmla="val 8243"/>
              <a:gd name="adj2" fmla="val 50000"/>
            </a:avLst>
          </a:prstGeom>
          <a:noFill/>
          <a:ln w="28575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3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3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3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675" grpId="0"/>
      <p:bldP spid="1436676" grpId="0" bldLvl="0" animBg="1"/>
      <p:bldP spid="1436677" grpId="0"/>
      <p:bldP spid="1436678" grpId="0"/>
      <p:bldP spid="1436679" grpId="0" bldLvl="0"/>
      <p:bldP spid="1436680" grpId="0" bldLvl="0"/>
      <p:bldP spid="1436681" grpId="0" bldLvl="0"/>
      <p:bldP spid="1436682" grpId="0" bldLvl="0"/>
      <p:bldP spid="1436683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271" name="矩形 11"/>
          <p:cNvSpPr>
            <a:spLocks noChangeArrowheads="1"/>
          </p:cNvSpPr>
          <p:nvPr/>
        </p:nvSpPr>
        <p:spPr bwMode="auto">
          <a:xfrm>
            <a:off x="539750" y="2133600"/>
            <a:ext cx="792003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掌握单项式与单项式相乘的运算法则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400" dirty="0">
                <a:ea typeface="黑体" panose="02010609060101010101" pitchFamily="49" charset="-122"/>
                <a:sym typeface="宋体" panose="02010600030101010101" pitchFamily="2" charset="-122"/>
              </a:rPr>
              <a:t>（重点）</a:t>
            </a:r>
            <a:endParaRPr lang="zh-CN" altLang="en-US" sz="2400" dirty="0">
              <a:ea typeface="黑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能够灵活地进行单项式与单项式相乘的运算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400" dirty="0">
                <a:ea typeface="黑体" panose="02010609060101010101" pitchFamily="49" charset="-122"/>
                <a:sym typeface="宋体" panose="02010600030101010101" pitchFamily="2" charset="-122"/>
              </a:rPr>
              <a:t>（难点）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47" name="MH_SubTitle_4"/>
          <p:cNvSpPr txBox="1">
            <a:spLocks noChangeArrowheads="1"/>
          </p:cNvSpPr>
          <p:nvPr/>
        </p:nvSpPr>
        <p:spPr bwMode="auto">
          <a:xfrm>
            <a:off x="3286125" y="1214438"/>
            <a:ext cx="1928813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</a:pPr>
            <a:r>
              <a:rPr lang="zh-CN" altLang="en-US" sz="28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1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92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圆角矩形 31"/>
          <p:cNvSpPr>
            <a:spLocks noChangeArrowheads="1"/>
          </p:cNvSpPr>
          <p:nvPr/>
        </p:nvSpPr>
        <p:spPr bwMode="auto">
          <a:xfrm>
            <a:off x="474663" y="942975"/>
            <a:ext cx="1657350" cy="51117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复习引入</a:t>
            </a:r>
          </a:p>
        </p:txBody>
      </p:sp>
      <p:sp>
        <p:nvSpPr>
          <p:cNvPr id="1420292" name="TextBox 3"/>
          <p:cNvSpPr txBox="1">
            <a:spLocks noChangeArrowheads="1"/>
          </p:cNvSpPr>
          <p:nvPr/>
        </p:nvSpPr>
        <p:spPr bwMode="auto">
          <a:xfrm>
            <a:off x="407988" y="1531938"/>
            <a:ext cx="3878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幂的运算性质有哪几条？</a:t>
            </a:r>
          </a:p>
        </p:txBody>
      </p:sp>
      <p:sp>
        <p:nvSpPr>
          <p:cNvPr id="1420293" name="矩形 4"/>
          <p:cNvSpPr>
            <a:spLocks noChangeArrowheads="1"/>
          </p:cNvSpPr>
          <p:nvPr/>
        </p:nvSpPr>
        <p:spPr bwMode="auto">
          <a:xfrm>
            <a:off x="419100" y="2106613"/>
            <a:ext cx="744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同底数幂的乘法法则：</a:t>
            </a:r>
            <a:r>
              <a:rPr lang="en-US" altLang="zh-C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·a</a:t>
            </a:r>
            <a:r>
              <a:rPr lang="en-US" altLang="zh-CN" sz="2400" b="1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m+n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都是正整数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).</a:t>
            </a:r>
            <a:endParaRPr lang="en-US" altLang="zh-CN" sz="2400" dirty="0"/>
          </a:p>
        </p:txBody>
      </p:sp>
      <p:sp>
        <p:nvSpPr>
          <p:cNvPr id="1420294" name="矩形 5"/>
          <p:cNvSpPr>
            <a:spLocks noChangeArrowheads="1"/>
          </p:cNvSpPr>
          <p:nvPr/>
        </p:nvSpPr>
        <p:spPr bwMode="auto">
          <a:xfrm>
            <a:off x="635000" y="2611438"/>
            <a:ext cx="6235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幂的乘方法则：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4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mn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(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都是正整数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).</a:t>
            </a:r>
            <a:endParaRPr lang="en-US" altLang="zh-CN" sz="2400" dirty="0"/>
          </a:p>
        </p:txBody>
      </p:sp>
      <p:sp>
        <p:nvSpPr>
          <p:cNvPr id="1420295" name="矩形 6"/>
          <p:cNvSpPr>
            <a:spLocks noChangeArrowheads="1"/>
          </p:cNvSpPr>
          <p:nvPr/>
        </p:nvSpPr>
        <p:spPr bwMode="auto">
          <a:xfrm>
            <a:off x="635000" y="3114675"/>
            <a:ext cx="66595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积的乘方法则：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4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="1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(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都是正整数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).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0296" name="TextBox 8"/>
          <p:cNvSpPr txBox="1">
            <a:spLocks noChangeArrowheads="1"/>
          </p:cNvSpPr>
          <p:nvPr/>
        </p:nvSpPr>
        <p:spPr bwMode="auto">
          <a:xfrm>
            <a:off x="407988" y="3733800"/>
            <a:ext cx="81057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计算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：（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·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·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4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</a:t>
            </a:r>
            <a:r>
              <a:rPr lang="en-US" altLang="zh-CN" sz="2400" b="1" u="sng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          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;  (2)(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)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6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 </a:t>
            </a:r>
            <a:r>
              <a:rPr lang="en-US" altLang="zh-CN" sz="2400" b="1" u="sng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 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(3)(-2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4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)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 </a:t>
            </a:r>
            <a:r>
              <a:rPr lang="en-US" altLang="zh-CN" sz="2400" b="1" u="sng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  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; (4) (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)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·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4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 </a:t>
            </a:r>
            <a:r>
              <a:rPr lang="en-US" altLang="zh-CN" sz="2400" b="1" u="sng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；</a:t>
            </a:r>
          </a:p>
          <a:p>
            <a:pPr>
              <a:lnSpc>
                <a:spcPct val="150000"/>
              </a:lnSpc>
            </a:pP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5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                           </a:t>
            </a:r>
            <a:r>
              <a:rPr lang="zh-CN" altLang="en-US" sz="2400" b="1" u="sng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 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20297" name="TextBox 9"/>
          <p:cNvSpPr txBox="1">
            <a:spLocks noChangeArrowheads="1"/>
          </p:cNvSpPr>
          <p:nvPr/>
        </p:nvSpPr>
        <p:spPr bwMode="auto">
          <a:xfrm>
            <a:off x="4008438" y="3906838"/>
            <a:ext cx="452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  <a:endParaRPr lang="en-US" altLang="zh-CN" sz="2400" b="1" baseline="30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0298" name="TextBox 10"/>
          <p:cNvSpPr txBox="1">
            <a:spLocks noChangeArrowheads="1"/>
          </p:cNvSpPr>
          <p:nvPr/>
        </p:nvSpPr>
        <p:spPr bwMode="auto">
          <a:xfrm>
            <a:off x="7105650" y="3906838"/>
            <a:ext cx="542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18</a:t>
            </a:r>
            <a:endParaRPr lang="en-US" altLang="zh-CN" sz="2400" b="1" baseline="30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0299" name="TextBox 12"/>
          <p:cNvSpPr txBox="1">
            <a:spLocks noChangeArrowheads="1"/>
          </p:cNvSpPr>
          <p:nvPr/>
        </p:nvSpPr>
        <p:spPr bwMode="auto">
          <a:xfrm>
            <a:off x="2281238" y="4452938"/>
            <a:ext cx="1055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-8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endParaRPr lang="en-US" altLang="zh-CN" sz="2400" b="1" baseline="30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0300" name="TextBox 13"/>
          <p:cNvSpPr txBox="1">
            <a:spLocks noChangeArrowheads="1"/>
          </p:cNvSpPr>
          <p:nvPr/>
        </p:nvSpPr>
        <p:spPr bwMode="auto">
          <a:xfrm>
            <a:off x="5521325" y="4410075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  <a:endParaRPr lang="en-US" altLang="zh-CN" sz="2400" b="1" baseline="30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20301" name="Object 6"/>
          <p:cNvGraphicFramePr/>
          <p:nvPr/>
        </p:nvGraphicFramePr>
        <p:xfrm>
          <a:off x="1344613" y="5348288"/>
          <a:ext cx="19510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r:id="rId4" imgW="889635" imgH="393700" progId="Equation.DSMT4">
                  <p:embed/>
                </p:oleObj>
              </mc:Choice>
              <mc:Fallback>
                <p:oleObj r:id="rId4" imgW="889635" imgH="393700" progId="Equation.DSMT4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613" y="5348288"/>
                        <a:ext cx="195103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0302" name="TextBox 18"/>
          <p:cNvSpPr txBox="1">
            <a:spLocks noChangeArrowheads="1"/>
          </p:cNvSpPr>
          <p:nvPr/>
        </p:nvSpPr>
        <p:spPr bwMode="auto">
          <a:xfrm>
            <a:off x="3721100" y="5348288"/>
            <a:ext cx="3381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0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0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2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42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42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42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42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2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2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2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42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42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142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0292" grpId="0"/>
      <p:bldP spid="1420293" grpId="0"/>
      <p:bldP spid="1420294" grpId="0"/>
      <p:bldP spid="1420295" grpId="0"/>
      <p:bldP spid="1420296" grpId="0"/>
      <p:bldP spid="1420297" grpId="0"/>
      <p:bldP spid="1420298" grpId="0"/>
      <p:bldP spid="1420299" grpId="0"/>
      <p:bldP spid="1420300" grpId="0"/>
      <p:bldP spid="14203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圆角矩形 31"/>
          <p:cNvSpPr>
            <a:spLocks noChangeArrowheads="1"/>
          </p:cNvSpPr>
          <p:nvPr/>
        </p:nvSpPr>
        <p:spPr bwMode="auto">
          <a:xfrm>
            <a:off x="469900" y="1020763"/>
            <a:ext cx="1657350" cy="51117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问题引入</a:t>
            </a:r>
          </a:p>
        </p:txBody>
      </p:sp>
      <p:graphicFrame>
        <p:nvGraphicFramePr>
          <p:cNvPr id="1421315" name="对象 239684"/>
          <p:cNvGraphicFramePr>
            <a:graphicFrameLocks noChangeAspect="1"/>
          </p:cNvGraphicFramePr>
          <p:nvPr/>
        </p:nvGraphicFramePr>
        <p:xfrm>
          <a:off x="3663950" y="2324100"/>
          <a:ext cx="8397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" r:id="rId4" imgW="191770" imgH="140970" progId="Equation.DSMT4">
                  <p:embed/>
                </p:oleObj>
              </mc:Choice>
              <mc:Fallback>
                <p:oleObj r:id="rId4" imgW="191770" imgH="140970" progId="Equation.DSMT4">
                  <p:embed/>
                  <p:pic>
                    <p:nvPicPr>
                      <p:cNvPr id="0" name="对象 2396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950" y="2324100"/>
                        <a:ext cx="83978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1316" name="对象 239685"/>
          <p:cNvGraphicFramePr>
            <a:graphicFrameLocks noChangeAspect="1"/>
          </p:cNvGraphicFramePr>
          <p:nvPr/>
        </p:nvGraphicFramePr>
        <p:xfrm>
          <a:off x="2724150" y="2324100"/>
          <a:ext cx="9398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5" r:id="rId6" imgW="393700" imgH="139700" progId="Equation.DSMT4">
                  <p:embed/>
                </p:oleObj>
              </mc:Choice>
              <mc:Fallback>
                <p:oleObj r:id="rId6" imgW="393700" imgH="139700" progId="Equation.DSMT4">
                  <p:embed/>
                  <p:pic>
                    <p:nvPicPr>
                      <p:cNvPr id="0" name="对象 2396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2324100"/>
                        <a:ext cx="9398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1317" name="对象 239686"/>
          <p:cNvGraphicFramePr>
            <a:graphicFrameLocks noChangeAspect="1"/>
          </p:cNvGraphicFramePr>
          <p:nvPr/>
        </p:nvGraphicFramePr>
        <p:xfrm>
          <a:off x="2700338" y="3719513"/>
          <a:ext cx="107950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" r:id="rId8" imgW="483870" imgH="178435" progId="Equation.DSMT4">
                  <p:embed/>
                </p:oleObj>
              </mc:Choice>
              <mc:Fallback>
                <p:oleObj r:id="rId8" imgW="483870" imgH="178435" progId="Equation.DSMT4">
                  <p:embed/>
                  <p:pic>
                    <p:nvPicPr>
                      <p:cNvPr id="0" name="对象 2396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719513"/>
                        <a:ext cx="1079500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1318" name="对象 239687"/>
          <p:cNvGraphicFramePr>
            <a:graphicFrameLocks noChangeAspect="1"/>
          </p:cNvGraphicFramePr>
          <p:nvPr/>
        </p:nvGraphicFramePr>
        <p:xfrm>
          <a:off x="3852863" y="3719513"/>
          <a:ext cx="792162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7" r:id="rId10" imgW="280670" imgH="178435" progId="Equation.DSMT4">
                  <p:embed/>
                </p:oleObj>
              </mc:Choice>
              <mc:Fallback>
                <p:oleObj r:id="rId10" imgW="280670" imgH="178435" progId="Equation.DSMT4">
                  <p:embed/>
                  <p:pic>
                    <p:nvPicPr>
                      <p:cNvPr id="0" name="对象 2396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863" y="3719513"/>
                        <a:ext cx="792162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1319" name="对象 239688"/>
          <p:cNvGraphicFramePr>
            <a:graphicFrameLocks noChangeAspect="1"/>
          </p:cNvGraphicFramePr>
          <p:nvPr/>
        </p:nvGraphicFramePr>
        <p:xfrm>
          <a:off x="2270125" y="5159375"/>
          <a:ext cx="1727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8" r:id="rId12" imgW="546100" imgH="177800" progId="Equation.DSMT4">
                  <p:embed/>
                </p:oleObj>
              </mc:Choice>
              <mc:Fallback>
                <p:oleObj r:id="rId12" imgW="546100" imgH="177800" progId="Equation.DSMT4">
                  <p:embed/>
                  <p:pic>
                    <p:nvPicPr>
                      <p:cNvPr id="0" name="对象 2396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5159375"/>
                        <a:ext cx="1727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1320" name="对象 239689"/>
          <p:cNvGraphicFramePr>
            <a:graphicFrameLocks noChangeAspect="1"/>
          </p:cNvGraphicFramePr>
          <p:nvPr/>
        </p:nvGraphicFramePr>
        <p:xfrm>
          <a:off x="3941763" y="5186363"/>
          <a:ext cx="649287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9" r:id="rId14" imgW="267970" imgH="178435" progId="Equation.DSMT4">
                  <p:embed/>
                </p:oleObj>
              </mc:Choice>
              <mc:Fallback>
                <p:oleObj r:id="rId14" imgW="267970" imgH="178435" progId="Equation.DSMT4">
                  <p:embed/>
                  <p:pic>
                    <p:nvPicPr>
                      <p:cNvPr id="0" name="对象 2396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763" y="5186363"/>
                        <a:ext cx="649287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01" name="组合 11"/>
          <p:cNvGrpSpPr/>
          <p:nvPr/>
        </p:nvGrpSpPr>
        <p:grpSpPr bwMode="auto">
          <a:xfrm>
            <a:off x="6953250" y="1462088"/>
            <a:ext cx="1443038" cy="1079500"/>
            <a:chOff x="5985" y="853"/>
            <a:chExt cx="2009" cy="1599"/>
          </a:xfrm>
        </p:grpSpPr>
        <p:grpSp>
          <p:nvGrpSpPr>
            <p:cNvPr id="8202" name="组合 7"/>
            <p:cNvGrpSpPr/>
            <p:nvPr/>
          </p:nvGrpSpPr>
          <p:grpSpPr bwMode="auto">
            <a:xfrm>
              <a:off x="5985" y="1658"/>
              <a:ext cx="2009" cy="794"/>
              <a:chOff x="5985" y="1658"/>
              <a:chExt cx="2009" cy="794"/>
            </a:xfrm>
          </p:grpSpPr>
          <p:sp>
            <p:nvSpPr>
              <p:cNvPr id="8203" name="矩形 3"/>
              <p:cNvSpPr>
                <a:spLocks noChangeArrowheads="1"/>
              </p:cNvSpPr>
              <p:nvPr/>
            </p:nvSpPr>
            <p:spPr bwMode="auto">
              <a:xfrm>
                <a:off x="6633" y="1658"/>
                <a:ext cx="1361" cy="79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grpSp>
            <p:nvGrpSpPr>
              <p:cNvPr id="8204" name="组合 6"/>
              <p:cNvGrpSpPr/>
              <p:nvPr/>
            </p:nvGrpSpPr>
            <p:grpSpPr bwMode="auto">
              <a:xfrm>
                <a:off x="5985" y="1658"/>
                <a:ext cx="539" cy="794"/>
                <a:chOff x="5985" y="1658"/>
                <a:chExt cx="539" cy="794"/>
              </a:xfrm>
            </p:grpSpPr>
            <p:sp>
              <p:nvSpPr>
                <p:cNvPr id="8205" name="文本框 4"/>
                <p:cNvSpPr txBox="1">
                  <a:spLocks noChangeArrowheads="1"/>
                </p:cNvSpPr>
                <p:nvPr/>
              </p:nvSpPr>
              <p:spPr bwMode="auto">
                <a:xfrm>
                  <a:off x="5985" y="1767"/>
                  <a:ext cx="539" cy="5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2000" i="1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8206" name="左大括号 5"/>
                <p:cNvSpPr/>
                <p:nvPr/>
              </p:nvSpPr>
              <p:spPr bwMode="auto">
                <a:xfrm>
                  <a:off x="6401" y="1658"/>
                  <a:ext cx="119" cy="794"/>
                </a:xfrm>
                <a:prstGeom prst="leftBrace">
                  <a:avLst>
                    <a:gd name="adj1" fmla="val 8217"/>
                    <a:gd name="adj2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zh-CN"/>
                </a:p>
              </p:txBody>
            </p:sp>
          </p:grpSp>
        </p:grpSp>
        <p:sp>
          <p:nvSpPr>
            <p:cNvPr id="8207" name="左大括号 8"/>
            <p:cNvSpPr/>
            <p:nvPr/>
          </p:nvSpPr>
          <p:spPr bwMode="auto">
            <a:xfrm rot="5400000">
              <a:off x="7187" y="790"/>
              <a:ext cx="247" cy="1361"/>
            </a:xfrm>
            <a:prstGeom prst="leftBrace">
              <a:avLst>
                <a:gd name="adj1" fmla="val 824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8208" name="文本框 10"/>
            <p:cNvSpPr txBox="1">
              <a:spLocks noChangeArrowheads="1"/>
            </p:cNvSpPr>
            <p:nvPr/>
          </p:nvSpPr>
          <p:spPr bwMode="auto">
            <a:xfrm>
              <a:off x="7144" y="853"/>
              <a:ext cx="539" cy="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x</a:t>
              </a:r>
            </a:p>
          </p:txBody>
        </p:sp>
      </p:grpSp>
      <p:sp>
        <p:nvSpPr>
          <p:cNvPr id="8209" name="文本框 12"/>
          <p:cNvSpPr txBox="1">
            <a:spLocks noChangeArrowheads="1"/>
          </p:cNvSpPr>
          <p:nvPr/>
        </p:nvSpPr>
        <p:spPr bwMode="auto">
          <a:xfrm>
            <a:off x="317500" y="1782763"/>
            <a:ext cx="6608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现有长为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，宽为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的长方形，其面积为多少？       </a:t>
            </a:r>
          </a:p>
        </p:txBody>
      </p:sp>
      <p:sp>
        <p:nvSpPr>
          <p:cNvPr id="8210" name="文本框 13"/>
          <p:cNvSpPr txBox="1">
            <a:spLocks noChangeArrowheads="1"/>
          </p:cNvSpPr>
          <p:nvPr/>
        </p:nvSpPr>
        <p:spPr bwMode="auto">
          <a:xfrm>
            <a:off x="317500" y="3027363"/>
            <a:ext cx="572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长为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，宽为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长方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形，面积为多少？</a:t>
            </a:r>
          </a:p>
        </p:txBody>
      </p:sp>
      <p:sp>
        <p:nvSpPr>
          <p:cNvPr id="8211" name="文本框 14"/>
          <p:cNvSpPr txBox="1">
            <a:spLocks noChangeArrowheads="1"/>
          </p:cNvSpPr>
          <p:nvPr/>
        </p:nvSpPr>
        <p:spPr bwMode="auto">
          <a:xfrm>
            <a:off x="317500" y="4473575"/>
            <a:ext cx="5881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长为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，宽为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长方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形，面积为多少？</a:t>
            </a:r>
          </a:p>
        </p:txBody>
      </p:sp>
      <p:grpSp>
        <p:nvGrpSpPr>
          <p:cNvPr id="8212" name="组合 31"/>
          <p:cNvGrpSpPr/>
          <p:nvPr/>
        </p:nvGrpSpPr>
        <p:grpSpPr bwMode="auto">
          <a:xfrm>
            <a:off x="6881813" y="2484438"/>
            <a:ext cx="1443037" cy="1625600"/>
            <a:chOff x="10837" y="4138"/>
            <a:chExt cx="2273" cy="2561"/>
          </a:xfrm>
        </p:grpSpPr>
        <p:grpSp>
          <p:nvGrpSpPr>
            <p:cNvPr id="8213" name="组合 15"/>
            <p:cNvGrpSpPr/>
            <p:nvPr/>
          </p:nvGrpSpPr>
          <p:grpSpPr bwMode="auto">
            <a:xfrm>
              <a:off x="10837" y="4138"/>
              <a:ext cx="2273" cy="1700"/>
              <a:chOff x="5985" y="853"/>
              <a:chExt cx="2009" cy="1599"/>
            </a:xfrm>
          </p:grpSpPr>
          <p:grpSp>
            <p:nvGrpSpPr>
              <p:cNvPr id="8214" name="组合 16"/>
              <p:cNvGrpSpPr/>
              <p:nvPr/>
            </p:nvGrpSpPr>
            <p:grpSpPr bwMode="auto">
              <a:xfrm>
                <a:off x="5985" y="1658"/>
                <a:ext cx="2009" cy="794"/>
                <a:chOff x="5985" y="1658"/>
                <a:chExt cx="2009" cy="794"/>
              </a:xfrm>
            </p:grpSpPr>
            <p:sp>
              <p:nvSpPr>
                <p:cNvPr id="8215" name="矩形 17"/>
                <p:cNvSpPr>
                  <a:spLocks noChangeArrowheads="1"/>
                </p:cNvSpPr>
                <p:nvPr/>
              </p:nvSpPr>
              <p:spPr bwMode="auto">
                <a:xfrm>
                  <a:off x="6633" y="1658"/>
                  <a:ext cx="1361" cy="794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zh-CN"/>
                </a:p>
              </p:txBody>
            </p:sp>
            <p:grpSp>
              <p:nvGrpSpPr>
                <p:cNvPr id="8216" name="组合 18"/>
                <p:cNvGrpSpPr/>
                <p:nvPr/>
              </p:nvGrpSpPr>
              <p:grpSpPr bwMode="auto">
                <a:xfrm>
                  <a:off x="5985" y="1714"/>
                  <a:ext cx="558" cy="731"/>
                  <a:chOff x="5985" y="1714"/>
                  <a:chExt cx="558" cy="731"/>
                </a:xfrm>
              </p:grpSpPr>
              <p:sp>
                <p:nvSpPr>
                  <p:cNvPr id="8217" name="文本框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85" y="1767"/>
                    <a:ext cx="539" cy="58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altLang="zh-CN" sz="2000" i="1">
                        <a:latin typeface="Times New Roman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8218" name="左大括号 20"/>
                  <p:cNvSpPr/>
                  <p:nvPr/>
                </p:nvSpPr>
                <p:spPr bwMode="auto">
                  <a:xfrm>
                    <a:off x="6401" y="1714"/>
                    <a:ext cx="142" cy="731"/>
                  </a:xfrm>
                  <a:prstGeom prst="leftBrace">
                    <a:avLst>
                      <a:gd name="adj1" fmla="val 8246"/>
                      <a:gd name="adj2" fmla="val 50000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</p:grpSp>
          </p:grpSp>
          <p:sp>
            <p:nvSpPr>
              <p:cNvPr id="8219" name="左大括号 21"/>
              <p:cNvSpPr/>
              <p:nvPr/>
            </p:nvSpPr>
            <p:spPr bwMode="auto">
              <a:xfrm rot="5400000">
                <a:off x="7187" y="790"/>
                <a:ext cx="247" cy="1361"/>
              </a:xfrm>
              <a:prstGeom prst="leftBrace">
                <a:avLst>
                  <a:gd name="adj1" fmla="val 8240"/>
                  <a:gd name="adj2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8220" name="文本框 22"/>
              <p:cNvSpPr txBox="1">
                <a:spLocks noChangeArrowheads="1"/>
              </p:cNvSpPr>
              <p:nvPr/>
            </p:nvSpPr>
            <p:spPr bwMode="auto">
              <a:xfrm>
                <a:off x="7144" y="853"/>
                <a:ext cx="539" cy="5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000" i="1">
                    <a:latin typeface="Times New Roman" panose="02020603050405020304" pitchFamily="18" charset="0"/>
                  </a:rPr>
                  <a:t>x</a:t>
                </a:r>
              </a:p>
            </p:txBody>
          </p:sp>
        </p:grpSp>
        <p:grpSp>
          <p:nvGrpSpPr>
            <p:cNvPr id="8221" name="组合 24"/>
            <p:cNvGrpSpPr/>
            <p:nvPr/>
          </p:nvGrpSpPr>
          <p:grpSpPr bwMode="auto">
            <a:xfrm>
              <a:off x="10837" y="5829"/>
              <a:ext cx="2273" cy="869"/>
              <a:chOff x="5985" y="1767"/>
              <a:chExt cx="2009" cy="818"/>
            </a:xfrm>
          </p:grpSpPr>
          <p:sp>
            <p:nvSpPr>
              <p:cNvPr id="8222" name="矩形 25"/>
              <p:cNvSpPr>
                <a:spLocks noChangeArrowheads="1"/>
              </p:cNvSpPr>
              <p:nvPr/>
            </p:nvSpPr>
            <p:spPr bwMode="auto">
              <a:xfrm>
                <a:off x="6633" y="1772"/>
                <a:ext cx="1361" cy="79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grpSp>
            <p:nvGrpSpPr>
              <p:cNvPr id="8223" name="组合 26"/>
              <p:cNvGrpSpPr/>
              <p:nvPr/>
            </p:nvGrpSpPr>
            <p:grpSpPr bwMode="auto">
              <a:xfrm>
                <a:off x="5985" y="1767"/>
                <a:ext cx="557" cy="818"/>
                <a:chOff x="5985" y="1767"/>
                <a:chExt cx="557" cy="818"/>
              </a:xfrm>
            </p:grpSpPr>
            <p:sp>
              <p:nvSpPr>
                <p:cNvPr id="8224" name="文本框 27"/>
                <p:cNvSpPr txBox="1">
                  <a:spLocks noChangeArrowheads="1"/>
                </p:cNvSpPr>
                <p:nvPr/>
              </p:nvSpPr>
              <p:spPr bwMode="auto">
                <a:xfrm>
                  <a:off x="5985" y="1767"/>
                  <a:ext cx="539" cy="5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2000" i="1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8225" name="左大括号 28"/>
                <p:cNvSpPr/>
                <p:nvPr/>
              </p:nvSpPr>
              <p:spPr bwMode="auto">
                <a:xfrm>
                  <a:off x="6401" y="1791"/>
                  <a:ext cx="141" cy="794"/>
                </a:xfrm>
                <a:prstGeom prst="leftBrace">
                  <a:avLst>
                    <a:gd name="adj1" fmla="val 8238"/>
                    <a:gd name="adj2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zh-CN"/>
                </a:p>
              </p:txBody>
            </p:sp>
          </p:grpSp>
        </p:grpSp>
      </p:grpSp>
      <p:grpSp>
        <p:nvGrpSpPr>
          <p:cNvPr id="8226" name="组合 65"/>
          <p:cNvGrpSpPr/>
          <p:nvPr/>
        </p:nvGrpSpPr>
        <p:grpSpPr bwMode="auto">
          <a:xfrm>
            <a:off x="6270625" y="4108450"/>
            <a:ext cx="2420938" cy="2151063"/>
            <a:chOff x="9875" y="6470"/>
            <a:chExt cx="3812" cy="3388"/>
          </a:xfrm>
        </p:grpSpPr>
        <p:grpSp>
          <p:nvGrpSpPr>
            <p:cNvPr id="8227" name="组合 64"/>
            <p:cNvGrpSpPr/>
            <p:nvPr/>
          </p:nvGrpSpPr>
          <p:grpSpPr bwMode="auto">
            <a:xfrm>
              <a:off x="9875" y="6470"/>
              <a:ext cx="3812" cy="3388"/>
              <a:chOff x="9297" y="6712"/>
              <a:chExt cx="3812" cy="3388"/>
            </a:xfrm>
          </p:grpSpPr>
          <p:grpSp>
            <p:nvGrpSpPr>
              <p:cNvPr id="8228" name="组合 32"/>
              <p:cNvGrpSpPr/>
              <p:nvPr/>
            </p:nvGrpSpPr>
            <p:grpSpPr bwMode="auto">
              <a:xfrm>
                <a:off x="9297" y="6711"/>
                <a:ext cx="3809" cy="3388"/>
                <a:chOff x="10837" y="4138"/>
                <a:chExt cx="3809" cy="3388"/>
              </a:xfrm>
            </p:grpSpPr>
            <p:grpSp>
              <p:nvGrpSpPr>
                <p:cNvPr id="8229" name="组合 33"/>
                <p:cNvGrpSpPr/>
                <p:nvPr/>
              </p:nvGrpSpPr>
              <p:grpSpPr bwMode="auto">
                <a:xfrm>
                  <a:off x="10837" y="4138"/>
                  <a:ext cx="2273" cy="1700"/>
                  <a:chOff x="5985" y="853"/>
                  <a:chExt cx="2009" cy="1599"/>
                </a:xfrm>
              </p:grpSpPr>
              <p:grpSp>
                <p:nvGrpSpPr>
                  <p:cNvPr id="8230" name="组合 34"/>
                  <p:cNvGrpSpPr/>
                  <p:nvPr/>
                </p:nvGrpSpPr>
                <p:grpSpPr bwMode="auto">
                  <a:xfrm>
                    <a:off x="5985" y="1658"/>
                    <a:ext cx="2009" cy="794"/>
                    <a:chOff x="5985" y="1658"/>
                    <a:chExt cx="2009" cy="794"/>
                  </a:xfrm>
                </p:grpSpPr>
                <p:sp>
                  <p:nvSpPr>
                    <p:cNvPr id="8231" name="矩形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633" y="1658"/>
                      <a:ext cx="1361" cy="794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zh-CN"/>
                    </a:p>
                  </p:txBody>
                </p:sp>
                <p:grpSp>
                  <p:nvGrpSpPr>
                    <p:cNvPr id="8232" name="组合 36"/>
                    <p:cNvGrpSpPr/>
                    <p:nvPr/>
                  </p:nvGrpSpPr>
                  <p:grpSpPr bwMode="auto">
                    <a:xfrm>
                      <a:off x="5985" y="1714"/>
                      <a:ext cx="558" cy="731"/>
                      <a:chOff x="5985" y="1714"/>
                      <a:chExt cx="558" cy="731"/>
                    </a:xfrm>
                  </p:grpSpPr>
                  <p:sp>
                    <p:nvSpPr>
                      <p:cNvPr id="8233" name="文本框 3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985" y="1767"/>
                        <a:ext cx="539" cy="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en-US" altLang="zh-CN" sz="2000" i="1">
                            <a:latin typeface="Times New Roman" panose="02020603050405020304" pitchFamily="18" charset="0"/>
                          </a:rPr>
                          <a:t>a</a:t>
                        </a:r>
                      </a:p>
                    </p:txBody>
                  </p:sp>
                  <p:sp>
                    <p:nvSpPr>
                      <p:cNvPr id="8234" name="左大括号 38"/>
                      <p:cNvSpPr/>
                      <p:nvPr/>
                    </p:nvSpPr>
                    <p:spPr bwMode="auto">
                      <a:xfrm>
                        <a:off x="6401" y="1714"/>
                        <a:ext cx="142" cy="731"/>
                      </a:xfrm>
                      <a:prstGeom prst="leftBrace">
                        <a:avLst>
                          <a:gd name="adj1" fmla="val 8246"/>
                          <a:gd name="adj2" fmla="val 50000"/>
                        </a:avLst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zh-CN"/>
                      </a:p>
                    </p:txBody>
                  </p:sp>
                </p:grpSp>
              </p:grpSp>
              <p:sp>
                <p:nvSpPr>
                  <p:cNvPr id="8235" name="左大括号 39"/>
                  <p:cNvSpPr/>
                  <p:nvPr/>
                </p:nvSpPr>
                <p:spPr bwMode="auto">
                  <a:xfrm rot="5400000">
                    <a:off x="7187" y="790"/>
                    <a:ext cx="247" cy="1361"/>
                  </a:xfrm>
                  <a:prstGeom prst="leftBrace">
                    <a:avLst>
                      <a:gd name="adj1" fmla="val 8240"/>
                      <a:gd name="adj2" fmla="val 50000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  <p:sp>
                <p:nvSpPr>
                  <p:cNvPr id="8236" name="文本框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44" y="853"/>
                    <a:ext cx="539" cy="58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altLang="zh-CN" sz="2000" i="1">
                        <a:latin typeface="Times New Roman" panose="02020603050405020304" pitchFamily="18" charset="0"/>
                      </a:rPr>
                      <a:t>x</a:t>
                    </a:r>
                  </a:p>
                </p:txBody>
              </p:sp>
            </p:grpSp>
            <p:grpSp>
              <p:nvGrpSpPr>
                <p:cNvPr id="8237" name="组合 41"/>
                <p:cNvGrpSpPr/>
                <p:nvPr/>
              </p:nvGrpSpPr>
              <p:grpSpPr bwMode="auto">
                <a:xfrm>
                  <a:off x="10837" y="5830"/>
                  <a:ext cx="3809" cy="1696"/>
                  <a:chOff x="5985" y="1767"/>
                  <a:chExt cx="3367" cy="1595"/>
                </a:xfrm>
              </p:grpSpPr>
              <p:sp>
                <p:nvSpPr>
                  <p:cNvPr id="8238" name="矩形 42"/>
                  <p:cNvSpPr>
                    <a:spLocks noChangeArrowheads="1"/>
                  </p:cNvSpPr>
                  <p:nvPr/>
                </p:nvSpPr>
                <p:spPr bwMode="auto">
                  <a:xfrm>
                    <a:off x="6633" y="1772"/>
                    <a:ext cx="1361" cy="794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  <p:grpSp>
                <p:nvGrpSpPr>
                  <p:cNvPr id="8239" name="组合 43"/>
                  <p:cNvGrpSpPr/>
                  <p:nvPr/>
                </p:nvGrpSpPr>
                <p:grpSpPr bwMode="auto">
                  <a:xfrm>
                    <a:off x="5985" y="1767"/>
                    <a:ext cx="557" cy="818"/>
                    <a:chOff x="5985" y="1767"/>
                    <a:chExt cx="557" cy="818"/>
                  </a:xfrm>
                </p:grpSpPr>
                <p:sp>
                  <p:nvSpPr>
                    <p:cNvPr id="8240" name="文本框 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985" y="1767"/>
                      <a:ext cx="539" cy="58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altLang="zh-CN" sz="2000" i="1">
                          <a:latin typeface="Times New Roman" panose="02020603050405020304" pitchFamily="18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8241" name="左大括号 45"/>
                    <p:cNvSpPr/>
                    <p:nvPr/>
                  </p:nvSpPr>
                  <p:spPr bwMode="auto">
                    <a:xfrm>
                      <a:off x="6401" y="1791"/>
                      <a:ext cx="141" cy="794"/>
                    </a:xfrm>
                    <a:prstGeom prst="leftBrace">
                      <a:avLst>
                        <a:gd name="adj1" fmla="val 8238"/>
                        <a:gd name="adj2" fmla="val 50000"/>
                      </a:avLst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zh-CN"/>
                    </a:p>
                  </p:txBody>
                </p:sp>
              </p:grpSp>
              <p:sp>
                <p:nvSpPr>
                  <p:cNvPr id="8242" name="矩形 60"/>
                  <p:cNvSpPr>
                    <a:spLocks noChangeArrowheads="1"/>
                  </p:cNvSpPr>
                  <p:nvPr/>
                </p:nvSpPr>
                <p:spPr bwMode="auto">
                  <a:xfrm>
                    <a:off x="6634" y="2566"/>
                    <a:ext cx="1361" cy="794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  <p:sp>
                <p:nvSpPr>
                  <p:cNvPr id="8243" name="矩形 61"/>
                  <p:cNvSpPr>
                    <a:spLocks noChangeArrowheads="1"/>
                  </p:cNvSpPr>
                  <p:nvPr/>
                </p:nvSpPr>
                <p:spPr bwMode="auto">
                  <a:xfrm>
                    <a:off x="7991" y="2568"/>
                    <a:ext cx="1361" cy="794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</p:grpSp>
          </p:grpSp>
          <p:grpSp>
            <p:nvGrpSpPr>
              <p:cNvPr id="8244" name="组合 46"/>
              <p:cNvGrpSpPr/>
              <p:nvPr/>
            </p:nvGrpSpPr>
            <p:grpSpPr bwMode="auto">
              <a:xfrm>
                <a:off x="10837" y="6712"/>
                <a:ext cx="2273" cy="2542"/>
                <a:chOff x="10837" y="4138"/>
                <a:chExt cx="2273" cy="2541"/>
              </a:xfrm>
            </p:grpSpPr>
            <p:grpSp>
              <p:nvGrpSpPr>
                <p:cNvPr id="8245" name="组合 47"/>
                <p:cNvGrpSpPr/>
                <p:nvPr/>
              </p:nvGrpSpPr>
              <p:grpSpPr bwMode="auto">
                <a:xfrm>
                  <a:off x="11570" y="4138"/>
                  <a:ext cx="1539" cy="1700"/>
                  <a:chOff x="6633" y="853"/>
                  <a:chExt cx="1361" cy="1599"/>
                </a:xfrm>
              </p:grpSpPr>
              <p:sp>
                <p:nvSpPr>
                  <p:cNvPr id="8246" name="矩形 49"/>
                  <p:cNvSpPr>
                    <a:spLocks noChangeArrowheads="1"/>
                  </p:cNvSpPr>
                  <p:nvPr/>
                </p:nvSpPr>
                <p:spPr bwMode="auto">
                  <a:xfrm>
                    <a:off x="6633" y="1658"/>
                    <a:ext cx="1361" cy="794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  <p:sp>
                <p:nvSpPr>
                  <p:cNvPr id="8247" name="左大括号 53"/>
                  <p:cNvSpPr/>
                  <p:nvPr/>
                </p:nvSpPr>
                <p:spPr bwMode="auto">
                  <a:xfrm rot="5400000">
                    <a:off x="7187" y="790"/>
                    <a:ext cx="247" cy="1361"/>
                  </a:xfrm>
                  <a:prstGeom prst="leftBrace">
                    <a:avLst>
                      <a:gd name="adj1" fmla="val 8240"/>
                      <a:gd name="adj2" fmla="val 50000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  <p:sp>
                <p:nvSpPr>
                  <p:cNvPr id="8248" name="文本框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44" y="853"/>
                    <a:ext cx="539" cy="58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altLang="zh-CN" sz="2000" i="1">
                        <a:latin typeface="Times New Roman" panose="02020603050405020304" pitchFamily="18" charset="0"/>
                      </a:rPr>
                      <a:t>x</a:t>
                    </a:r>
                  </a:p>
                </p:txBody>
              </p:sp>
            </p:grpSp>
            <p:grpSp>
              <p:nvGrpSpPr>
                <p:cNvPr id="8249" name="组合 55"/>
                <p:cNvGrpSpPr/>
                <p:nvPr/>
              </p:nvGrpSpPr>
              <p:grpSpPr bwMode="auto">
                <a:xfrm>
                  <a:off x="10837" y="5830"/>
                  <a:ext cx="2273" cy="849"/>
                  <a:chOff x="5985" y="1767"/>
                  <a:chExt cx="2009" cy="799"/>
                </a:xfrm>
              </p:grpSpPr>
              <p:sp>
                <p:nvSpPr>
                  <p:cNvPr id="8250" name="矩形 56"/>
                  <p:cNvSpPr>
                    <a:spLocks noChangeArrowheads="1"/>
                  </p:cNvSpPr>
                  <p:nvPr/>
                </p:nvSpPr>
                <p:spPr bwMode="auto">
                  <a:xfrm>
                    <a:off x="6633" y="1772"/>
                    <a:ext cx="1361" cy="794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  <p:sp>
                <p:nvSpPr>
                  <p:cNvPr id="8251" name="文本框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85" y="1767"/>
                    <a:ext cx="539" cy="58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zh-CN" altLang="zh-CN" sz="2000" i="1"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8252" name="文本框 62"/>
              <p:cNvSpPr txBox="1">
                <a:spLocks noChangeArrowheads="1"/>
              </p:cNvSpPr>
              <p:nvPr/>
            </p:nvSpPr>
            <p:spPr bwMode="auto">
              <a:xfrm>
                <a:off x="9311" y="9309"/>
                <a:ext cx="609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000" i="1">
                    <a:latin typeface="Times New Roman" panose="02020603050405020304" pitchFamily="18" charset="0"/>
                  </a:rPr>
                  <a:t>a</a:t>
                </a:r>
              </a:p>
            </p:txBody>
          </p:sp>
        </p:grpSp>
        <p:sp>
          <p:nvSpPr>
            <p:cNvPr id="8253" name="左大括号 63"/>
            <p:cNvSpPr/>
            <p:nvPr/>
          </p:nvSpPr>
          <p:spPr bwMode="auto">
            <a:xfrm>
              <a:off x="10381" y="9074"/>
              <a:ext cx="126" cy="785"/>
            </a:xfrm>
            <a:prstGeom prst="leftBrace">
              <a:avLst>
                <a:gd name="adj1" fmla="val 822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2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2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2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2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2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2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6147"/>
          <p:cNvGrpSpPr/>
          <p:nvPr/>
        </p:nvGrpSpPr>
        <p:grpSpPr bwMode="auto">
          <a:xfrm>
            <a:off x="477838" y="855663"/>
            <a:ext cx="4046537" cy="822325"/>
            <a:chOff x="0" y="0"/>
            <a:chExt cx="6372" cy="1294"/>
          </a:xfrm>
        </p:grpSpPr>
        <p:sp>
          <p:nvSpPr>
            <p:cNvPr id="9219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1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9222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5495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 </a:t>
              </a: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单项式与单项式相乘</a:t>
              </a:r>
            </a:p>
          </p:txBody>
        </p:sp>
        <p:sp>
          <p:nvSpPr>
            <p:cNvPr id="9223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9224" name="圆角矩形 31"/>
          <p:cNvSpPr>
            <a:spLocks noChangeArrowheads="1"/>
          </p:cNvSpPr>
          <p:nvPr/>
        </p:nvSpPr>
        <p:spPr bwMode="auto">
          <a:xfrm>
            <a:off x="706438" y="1927225"/>
            <a:ext cx="1824037" cy="4699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观察与思考</a:t>
            </a:r>
          </a:p>
        </p:txBody>
      </p:sp>
      <p:sp>
        <p:nvSpPr>
          <p:cNvPr id="1422346" name="Text Box 3"/>
          <p:cNvSpPr txBox="1">
            <a:spLocks noChangeArrowheads="1"/>
          </p:cNvSpPr>
          <p:nvPr/>
        </p:nvSpPr>
        <p:spPr bwMode="auto">
          <a:xfrm>
            <a:off x="839788" y="2743200"/>
            <a:ext cx="73215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光的速度约为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3×10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km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s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，太阳光照射到地球上需要的时间大约是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5×10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，你知道地球与太阳的距离约是多少千米吗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1422347" name="Text Box 5"/>
          <p:cNvSpPr txBox="1">
            <a:spLocks noChangeArrowheads="1"/>
          </p:cNvSpPr>
          <p:nvPr/>
        </p:nvSpPr>
        <p:spPr bwMode="auto">
          <a:xfrm>
            <a:off x="839788" y="4806950"/>
            <a:ext cx="738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地球与太阳的距离约是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(3×10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)×(5×10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)km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2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223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2346" grpId="0"/>
      <p:bldP spid="14223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62" name="Text Box 7"/>
          <p:cNvSpPr txBox="1">
            <a:spLocks noChangeArrowheads="1"/>
          </p:cNvSpPr>
          <p:nvPr/>
        </p:nvSpPr>
        <p:spPr bwMode="auto">
          <a:xfrm>
            <a:off x="534988" y="2149475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）利用乘法交换律和结合律有：</a:t>
            </a:r>
          </a:p>
        </p:txBody>
      </p:sp>
      <p:sp>
        <p:nvSpPr>
          <p:cNvPr id="1423363" name="Text Box 8"/>
          <p:cNvSpPr txBox="1">
            <a:spLocks noChangeArrowheads="1"/>
          </p:cNvSpPr>
          <p:nvPr/>
        </p:nvSpPr>
        <p:spPr bwMode="auto">
          <a:xfrm>
            <a:off x="763588" y="2873375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(3×10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)×(5×10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)=(3×5)×(10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×10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)=15×10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244" name="文本框 27"/>
          <p:cNvSpPr txBox="1">
            <a:spLocks noChangeArrowheads="1"/>
          </p:cNvSpPr>
          <p:nvPr/>
        </p:nvSpPr>
        <p:spPr bwMode="auto">
          <a:xfrm>
            <a:off x="350838" y="762000"/>
            <a:ext cx="8043862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想一想</a:t>
            </a:r>
            <a:r>
              <a:rPr lang="zh-CN" altLang="en-US" sz="2400" dirty="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怎样计算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 ×10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5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×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5 ×10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）？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计算过程中用到了哪些运算律及运算性质？</a:t>
            </a:r>
            <a:endParaRPr lang="zh-CN" altLang="en-US" sz="2400" dirty="0"/>
          </a:p>
        </p:txBody>
      </p:sp>
      <p:sp>
        <p:nvSpPr>
          <p:cNvPr id="10245" name="文本框 8"/>
          <p:cNvSpPr txBox="1">
            <a:spLocks noChangeArrowheads="1"/>
          </p:cNvSpPr>
          <p:nvPr/>
        </p:nvSpPr>
        <p:spPr bwMode="auto">
          <a:xfrm>
            <a:off x="534988" y="3657600"/>
            <a:ext cx="77581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如果将上式中的数字改为字母，比如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ac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5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·3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bc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怎样计算这个式子？</a:t>
            </a:r>
            <a:endParaRPr lang="zh-CN" altLang="en-US" sz="2400" dirty="0"/>
          </a:p>
        </p:txBody>
      </p:sp>
      <p:sp>
        <p:nvSpPr>
          <p:cNvPr id="1423366" name="矩形 4"/>
          <p:cNvSpPr>
            <a:spLocks noChangeArrowheads="1"/>
          </p:cNvSpPr>
          <p:nvPr/>
        </p:nvSpPr>
        <p:spPr bwMode="auto">
          <a:xfrm>
            <a:off x="700088" y="4845050"/>
            <a:ext cx="8293100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2ac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5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·3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bc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=(2×3)(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 ·b)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·(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5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·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)    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乘法交换律、结合律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=6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abc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5+2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同底数幂的乘法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=6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abc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7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  <a:endParaRPr lang="en-US" altLang="zh-CN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23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23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6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23366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23366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23366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6">
                                            <p:txEl>
                                              <p:charRg st="44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23366">
                                            <p:txEl>
                                              <p:charRg st="44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6">
                                            <p:txEl>
                                              <p:charRg st="90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423366">
                                            <p:txEl>
                                              <p:charRg st="90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62" grpId="0"/>
      <p:bldP spid="14233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4386" name="Rectangle 2"/>
          <p:cNvSpPr>
            <a:spLocks noChangeArrowheads="1"/>
          </p:cNvSpPr>
          <p:nvPr/>
        </p:nvSpPr>
        <p:spPr bwMode="auto">
          <a:xfrm>
            <a:off x="428625" y="2257425"/>
            <a:ext cx="78771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单项式与单项式相乘，把它们的系数、相同字母的幂分别相乘，其余字母连同它们的指数作为积的一个因式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4" name="组合 13"/>
          <p:cNvGrpSpPr/>
          <p:nvPr/>
        </p:nvGrpSpPr>
        <p:grpSpPr bwMode="auto">
          <a:xfrm>
            <a:off x="536575" y="4081463"/>
            <a:ext cx="7092950" cy="1736725"/>
            <a:chOff x="142875" y="4365104"/>
            <a:chExt cx="7093421" cy="1737497"/>
          </a:xfrm>
        </p:grpSpPr>
        <p:sp>
          <p:nvSpPr>
            <p:cNvPr id="11268" name="Rectangle 7"/>
            <p:cNvSpPr>
              <a:spLocks noChangeArrowheads="1"/>
            </p:cNvSpPr>
            <p:nvPr/>
          </p:nvSpPr>
          <p:spPr bwMode="auto">
            <a:xfrm>
              <a:off x="142875" y="4365104"/>
              <a:ext cx="7093421" cy="1737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>
                  <a:ea typeface="黑体" panose="02010609060101010101" pitchFamily="49" charset="-122"/>
                </a:rPr>
                <a:t>        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  <a:r>
                <a:rPr lang="zh-CN" altLang="en-US" sz="2400">
                  <a:ea typeface="黑体" panose="02010609060101010101" pitchFamily="49" charset="-122"/>
                </a:rPr>
                <a:t>系数相乘；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  <a:r>
                <a:rPr lang="zh-CN" altLang="en-US" sz="2400">
                  <a:ea typeface="黑体" panose="02010609060101010101" pitchFamily="49" charset="-122"/>
                </a:rPr>
                <a:t>相同字母的幂相乘；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  <a:r>
                <a:rPr lang="zh-CN" altLang="en-US" sz="2400">
                  <a:ea typeface="黑体" panose="02010609060101010101" pitchFamily="49" charset="-122"/>
                </a:rPr>
                <a:t>其余字母连同它的指数不变，作为积的因式</a:t>
              </a:r>
              <a:r>
                <a:rPr lang="en-US" altLang="zh-CN" sz="2400">
                  <a:ea typeface="黑体" panose="02010609060101010101" pitchFamily="49" charset="-122"/>
                </a:rPr>
                <a:t>.</a:t>
              </a:r>
            </a:p>
          </p:txBody>
        </p:sp>
        <p:grpSp>
          <p:nvGrpSpPr>
            <p:cNvPr id="11269" name="组合 38"/>
            <p:cNvGrpSpPr/>
            <p:nvPr/>
          </p:nvGrpSpPr>
          <p:grpSpPr bwMode="auto">
            <a:xfrm>
              <a:off x="179512" y="4435896"/>
              <a:ext cx="698500" cy="649288"/>
              <a:chOff x="579589" y="5301208"/>
              <a:chExt cx="697627" cy="648072"/>
            </a:xfrm>
          </p:grpSpPr>
          <p:grpSp>
            <p:nvGrpSpPr>
              <p:cNvPr id="11270" name="组合 35"/>
              <p:cNvGrpSpPr/>
              <p:nvPr/>
            </p:nvGrpSpPr>
            <p:grpSpPr bwMode="auto">
              <a:xfrm>
                <a:off x="611560" y="5301208"/>
                <a:ext cx="648072" cy="648072"/>
                <a:chOff x="467544" y="5318792"/>
                <a:chExt cx="648072" cy="648072"/>
              </a:xfrm>
            </p:grpSpPr>
            <p:sp>
              <p:nvSpPr>
                <p:cNvPr id="11271" name="椭圆 33"/>
                <p:cNvSpPr>
                  <a:spLocks noChangeArrowheads="1"/>
                </p:cNvSpPr>
                <p:nvPr/>
              </p:nvSpPr>
              <p:spPr bwMode="auto">
                <a:xfrm>
                  <a:off x="467544" y="5318792"/>
                  <a:ext cx="648072" cy="648072"/>
                </a:xfrm>
                <a:prstGeom prst="ellipse">
                  <a:avLst/>
                </a:prstGeom>
                <a:solidFill>
                  <a:srgbClr val="EB2A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1272" name="椭圆 34"/>
                <p:cNvSpPr>
                  <a:spLocks noChangeArrowheads="1"/>
                </p:cNvSpPr>
                <p:nvPr/>
              </p:nvSpPr>
              <p:spPr bwMode="auto">
                <a:xfrm>
                  <a:off x="539552" y="5318792"/>
                  <a:ext cx="504056" cy="504056"/>
                </a:xfrm>
                <a:prstGeom prst="ellipse">
                  <a:avLst/>
                </a:prstGeom>
                <a:solidFill>
                  <a:srgbClr val="FFCC00">
                    <a:alpha val="62743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</p:grpSp>
          <p:sp>
            <p:nvSpPr>
              <p:cNvPr id="11273" name="TextBox 37"/>
              <p:cNvSpPr txBox="1">
                <a:spLocks noChangeArrowheads="1"/>
              </p:cNvSpPr>
              <p:nvPr/>
            </p:nvSpPr>
            <p:spPr bwMode="auto">
              <a:xfrm>
                <a:off x="579589" y="5373216"/>
                <a:ext cx="69762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>
                    <a:solidFill>
                      <a:srgbClr val="00206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注意</a:t>
                </a:r>
              </a:p>
            </p:txBody>
          </p:sp>
        </p:grpSp>
      </p:grpSp>
      <p:sp>
        <p:nvSpPr>
          <p:cNvPr id="11274" name="圆角矩形 31"/>
          <p:cNvSpPr>
            <a:spLocks noChangeArrowheads="1"/>
          </p:cNvSpPr>
          <p:nvPr/>
        </p:nvSpPr>
        <p:spPr bwMode="auto">
          <a:xfrm>
            <a:off x="428625" y="858838"/>
            <a:ext cx="1647825" cy="4794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  <p:sp>
        <p:nvSpPr>
          <p:cNvPr id="11275" name="文本框 1"/>
          <p:cNvSpPr txBox="1">
            <a:spLocks noChangeArrowheads="1"/>
          </p:cNvSpPr>
          <p:nvPr/>
        </p:nvSpPr>
        <p:spPr bwMode="auto">
          <a:xfrm>
            <a:off x="428625" y="1338263"/>
            <a:ext cx="29257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ea typeface="黑体" panose="02010609060101010101" pitchFamily="49" charset="-122"/>
              </a:rPr>
              <a:t>单项式与单项式相乘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4386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5410" name="椭圆 25"/>
          <p:cNvSpPr>
            <a:spLocks noChangeArrowheads="1"/>
          </p:cNvSpPr>
          <p:nvPr/>
        </p:nvSpPr>
        <p:spPr bwMode="auto">
          <a:xfrm>
            <a:off x="2586038" y="5724525"/>
            <a:ext cx="1006475" cy="7207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25411" name="椭圆 24"/>
          <p:cNvSpPr>
            <a:spLocks noChangeArrowheads="1"/>
          </p:cNvSpPr>
          <p:nvPr/>
        </p:nvSpPr>
        <p:spPr bwMode="auto">
          <a:xfrm>
            <a:off x="2586038" y="3765550"/>
            <a:ext cx="1006475" cy="7191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25412" name="椭圆 23"/>
          <p:cNvSpPr>
            <a:spLocks noChangeArrowheads="1"/>
          </p:cNvSpPr>
          <p:nvPr/>
        </p:nvSpPr>
        <p:spPr bwMode="auto">
          <a:xfrm>
            <a:off x="5456238" y="5080000"/>
            <a:ext cx="287337" cy="7191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25413" name="椭圆 22"/>
          <p:cNvSpPr>
            <a:spLocks noChangeArrowheads="1"/>
          </p:cNvSpPr>
          <p:nvPr/>
        </p:nvSpPr>
        <p:spPr bwMode="auto">
          <a:xfrm>
            <a:off x="4422775" y="3194050"/>
            <a:ext cx="288925" cy="7207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2294" name="圆角矩形 31"/>
          <p:cNvSpPr>
            <a:spLocks noChangeArrowheads="1"/>
          </p:cNvSpPr>
          <p:nvPr/>
        </p:nvSpPr>
        <p:spPr bwMode="auto">
          <a:xfrm>
            <a:off x="406400" y="920750"/>
            <a:ext cx="1762125" cy="512763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585788" y="1608138"/>
            <a:ext cx="170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</a:p>
        </p:txBody>
      </p:sp>
      <p:graphicFrame>
        <p:nvGraphicFramePr>
          <p:cNvPr id="12296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169988" y="2120900"/>
          <a:ext cx="1550987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r:id="rId4" imgW="660400" imgH="203200" progId="Equation.3">
                  <p:embed/>
                </p:oleObj>
              </mc:Choice>
              <mc:Fallback>
                <p:oleObj r:id="rId4" imgW="660400" imgH="203200" progId="Equation.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8" y="2120900"/>
                        <a:ext cx="1550987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592513" y="2090738"/>
          <a:ext cx="2655887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r:id="rId6" imgW="1130300" imgH="228600" progId="Equation.3">
                  <p:embed/>
                </p:oleObj>
              </mc:Choice>
              <mc:Fallback>
                <p:oleObj r:id="rId6" imgW="1130300" imgH="228600" progId="Equation.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513" y="2090738"/>
                        <a:ext cx="2655887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组合 18"/>
          <p:cNvGrpSpPr/>
          <p:nvPr/>
        </p:nvGrpSpPr>
        <p:grpSpPr bwMode="auto">
          <a:xfrm>
            <a:off x="1187450" y="2716213"/>
            <a:ext cx="2168525" cy="477837"/>
            <a:chOff x="1750" y="3797"/>
            <a:chExt cx="3416" cy="752"/>
          </a:xfrm>
        </p:grpSpPr>
        <p:sp>
          <p:nvSpPr>
            <p:cNvPr id="12299" name="文本框 4"/>
            <p:cNvSpPr txBox="1">
              <a:spLocks noChangeArrowheads="1"/>
            </p:cNvSpPr>
            <p:nvPr/>
          </p:nvSpPr>
          <p:spPr bwMode="auto">
            <a:xfrm>
              <a:off x="1750" y="3797"/>
              <a:ext cx="124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解：</a:t>
              </a:r>
            </a:p>
          </p:txBody>
        </p:sp>
        <p:graphicFrame>
          <p:nvGraphicFramePr>
            <p:cNvPr id="12300" name="对象 5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2864" y="3797"/>
            <a:ext cx="2303" cy="7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6" r:id="rId8" imgW="622300" imgH="203200" progId="Equation.3">
                    <p:embed/>
                  </p:oleObj>
                </mc:Choice>
                <mc:Fallback>
                  <p:oleObj r:id="rId8" imgW="622300" imgH="203200" progId="Equation.3">
                    <p:embed/>
                    <p:pic>
                      <p:nvPicPr>
                        <p:cNvPr id="0" name="对象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4" y="3797"/>
                          <a:ext cx="2303" cy="7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25421" name="对象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293938" y="3314700"/>
          <a:ext cx="2417762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r:id="rId10" imgW="1028700" imgH="203200" progId="Equation.3">
                  <p:embed/>
                </p:oleObj>
              </mc:Choice>
              <mc:Fallback>
                <p:oleObj r:id="rId10" imgW="1028700" imgH="203200" progId="Equation.3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8" y="3314700"/>
                        <a:ext cx="2417762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5422" name="对象 1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279650" y="3856038"/>
          <a:ext cx="131286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r:id="rId12" imgW="558800" imgH="228600" progId="Equation.3">
                  <p:embed/>
                </p:oleObj>
              </mc:Choice>
              <mc:Fallback>
                <p:oleObj r:id="rId12" imgW="558800" imgH="228600" progId="Equation.3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3856038"/>
                        <a:ext cx="1312863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5423" name="对象 1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924050" y="4394200"/>
          <a:ext cx="25971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r:id="rId14" imgW="1104900" imgH="228600" progId="Equation.3">
                  <p:embed/>
                </p:oleObj>
              </mc:Choice>
              <mc:Fallback>
                <p:oleObj r:id="rId14" imgW="1104900" imgH="228600" progId="Equation.3">
                  <p:embed/>
                  <p:pic>
                    <p:nvPicPr>
                      <p:cNvPr id="0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4394200"/>
                        <a:ext cx="25971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5424" name="对象 1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312988" y="5080000"/>
          <a:ext cx="343058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r:id="rId16" imgW="1459865" imgH="228600" progId="Equation.3">
                  <p:embed/>
                </p:oleObj>
              </mc:Choice>
              <mc:Fallback>
                <p:oleObj r:id="rId16" imgW="1459865" imgH="228600" progId="Equation.3">
                  <p:embed/>
                  <p:pic>
                    <p:nvPicPr>
                      <p:cNvPr id="0" name="对象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5080000"/>
                        <a:ext cx="343058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5425" name="对象 1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312988" y="5816600"/>
          <a:ext cx="113506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r:id="rId18" imgW="482600" imgH="228600" progId="Equation.3">
                  <p:embed/>
                </p:oleObj>
              </mc:Choice>
              <mc:Fallback>
                <p:oleObj r:id="rId18" imgW="482600" imgH="228600" progId="Equation.3">
                  <p:embed/>
                  <p:pic>
                    <p:nvPicPr>
                      <p:cNvPr id="0" name="对象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5816600"/>
                        <a:ext cx="1135062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5426" name="云形标注 12"/>
          <p:cNvSpPr>
            <a:spLocks noChangeArrowheads="1"/>
          </p:cNvSpPr>
          <p:nvPr/>
        </p:nvSpPr>
        <p:spPr bwMode="auto">
          <a:xfrm>
            <a:off x="5743575" y="2546350"/>
            <a:ext cx="3025775" cy="1368425"/>
          </a:xfrm>
          <a:prstGeom prst="cloudCallout">
            <a:avLst>
              <a:gd name="adj1" fmla="val -96736"/>
              <a:gd name="adj2" fmla="val 73574"/>
            </a:avLst>
          </a:prstGeom>
          <a:noFill/>
          <a:ln w="9525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单项式相乘的结果仍是单项式</a:t>
            </a:r>
          </a:p>
        </p:txBody>
      </p:sp>
      <p:sp>
        <p:nvSpPr>
          <p:cNvPr id="1425427" name="云形标注 21"/>
          <p:cNvSpPr>
            <a:spLocks noChangeArrowheads="1"/>
          </p:cNvSpPr>
          <p:nvPr/>
        </p:nvSpPr>
        <p:spPr bwMode="auto">
          <a:xfrm>
            <a:off x="4381500" y="5910263"/>
            <a:ext cx="4806950" cy="769937"/>
          </a:xfrm>
          <a:prstGeom prst="cloudCallout">
            <a:avLst>
              <a:gd name="adj1" fmla="val -22046"/>
              <a:gd name="adj2" fmla="val -11268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单独因式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别漏乘漏写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2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2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2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2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2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2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42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2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42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42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42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5410" grpId="0" bldLvl="0"/>
      <p:bldP spid="1425411" grpId="0" bldLvl="0"/>
      <p:bldP spid="1425412" grpId="0"/>
      <p:bldP spid="1425413" grpId="0"/>
      <p:bldP spid="1425426" grpId="0" bldLvl="0" animBg="1"/>
      <p:bldP spid="1425427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85863" y="1168400"/>
            <a:ext cx="547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比一比：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看谁做的又快又准！</a:t>
            </a:r>
          </a:p>
        </p:txBody>
      </p:sp>
      <p:graphicFrame>
        <p:nvGraphicFramePr>
          <p:cNvPr id="13315" name="对象 191490"/>
          <p:cNvGraphicFramePr>
            <a:graphicFrameLocks noChangeAspect="1"/>
          </p:cNvGraphicFramePr>
          <p:nvPr/>
        </p:nvGraphicFramePr>
        <p:xfrm>
          <a:off x="1187450" y="2060575"/>
          <a:ext cx="3525838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r:id="rId4" imgW="1081405" imgH="394335" progId="Equation.DSMT4">
                  <p:embed/>
                </p:oleObj>
              </mc:Choice>
              <mc:Fallback>
                <p:oleObj r:id="rId4" imgW="1081405" imgH="394335" progId="Equation.DSMT4">
                  <p:embed/>
                  <p:pic>
                    <p:nvPicPr>
                      <p:cNvPr id="0" name="对象 1914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060575"/>
                        <a:ext cx="3525838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对象 191492"/>
          <p:cNvGraphicFramePr>
            <a:graphicFrameLocks noChangeAspect="1"/>
          </p:cNvGraphicFramePr>
          <p:nvPr/>
        </p:nvGraphicFramePr>
        <p:xfrm>
          <a:off x="1187450" y="3141663"/>
          <a:ext cx="32400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r:id="rId6" imgW="1145540" imgH="229235" progId="Equation.DSMT4">
                  <p:embed/>
                </p:oleObj>
              </mc:Choice>
              <mc:Fallback>
                <p:oleObj r:id="rId6" imgW="1145540" imgH="229235" progId="Equation.DSMT4">
                  <p:embed/>
                  <p:pic>
                    <p:nvPicPr>
                      <p:cNvPr id="0" name="对象 1914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141663"/>
                        <a:ext cx="324008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对象 191494"/>
          <p:cNvGraphicFramePr>
            <a:graphicFrameLocks noChangeAspect="1"/>
          </p:cNvGraphicFramePr>
          <p:nvPr/>
        </p:nvGraphicFramePr>
        <p:xfrm>
          <a:off x="1189038" y="3979863"/>
          <a:ext cx="330993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r:id="rId8" imgW="1233805" imgH="229235" progId="Equation.DSMT4">
                  <p:embed/>
                </p:oleObj>
              </mc:Choice>
              <mc:Fallback>
                <p:oleObj r:id="rId8" imgW="1233805" imgH="229235" progId="Equation.DSMT4">
                  <p:embed/>
                  <p:pic>
                    <p:nvPicPr>
                      <p:cNvPr id="0" name="对象 1914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3979863"/>
                        <a:ext cx="330993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对象 191496"/>
          <p:cNvGraphicFramePr>
            <a:graphicFrameLocks noChangeAspect="1"/>
          </p:cNvGraphicFramePr>
          <p:nvPr/>
        </p:nvGraphicFramePr>
        <p:xfrm>
          <a:off x="1185863" y="4794250"/>
          <a:ext cx="358457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r:id="rId10" imgW="1349375" imgH="229235" progId="Equation.DSMT4">
                  <p:embed/>
                </p:oleObj>
              </mc:Choice>
              <mc:Fallback>
                <p:oleObj r:id="rId10" imgW="1349375" imgH="229235" progId="Equation.DSMT4">
                  <p:embed/>
                  <p:pic>
                    <p:nvPicPr>
                      <p:cNvPr id="0" name="对象 1914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4794250"/>
                        <a:ext cx="358457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对象 191498"/>
          <p:cNvGraphicFramePr/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r:id="rId12" imgW="114300" imgH="215900" progId="Equations">
                  <p:embed/>
                </p:oleObj>
              </mc:Choice>
              <mc:Fallback>
                <p:oleObj r:id="rId12" imgW="114300" imgH="215900" progId="Equations">
                  <p:embed/>
                  <p:pic>
                    <p:nvPicPr>
                      <p:cNvPr id="0" name="对象 191498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6440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491038" y="2263775"/>
          <a:ext cx="112712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r:id="rId14" imgW="431800" imgH="228600" progId="Equation.3">
                  <p:embed/>
                </p:oleObj>
              </mc:Choice>
              <mc:Fallback>
                <p:oleObj r:id="rId14" imgW="431800" imgH="228600" progId="Equation.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038" y="2263775"/>
                        <a:ext cx="112712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6441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292600" y="3130550"/>
          <a:ext cx="132556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r:id="rId16" imgW="508000" imgH="228600" progId="Equation.3">
                  <p:embed/>
                </p:oleObj>
              </mc:Choice>
              <mc:Fallback>
                <p:oleObj r:id="rId16" imgW="508000" imgH="228600" progId="Equation.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600" y="3130550"/>
                        <a:ext cx="132556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6442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491038" y="3979863"/>
          <a:ext cx="1128712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r:id="rId18" imgW="431800" imgH="228600" progId="Equation.3">
                  <p:embed/>
                </p:oleObj>
              </mc:Choice>
              <mc:Fallback>
                <p:oleObj r:id="rId18" imgW="431800" imgH="228600" progId="Equation.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038" y="3979863"/>
                        <a:ext cx="1128712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6443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737100" y="4872038"/>
          <a:ext cx="14605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r:id="rId20" imgW="558800" imgH="203200" progId="Equation.3">
                  <p:embed/>
                </p:oleObj>
              </mc:Choice>
              <mc:Fallback>
                <p:oleObj r:id="rId20" imgW="558800" imgH="203200" progId="Equation.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4872038"/>
                        <a:ext cx="146050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2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2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2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2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963</Words>
  <Application>Microsoft Office PowerPoint</Application>
  <PresentationFormat>全屏显示(4:3)</PresentationFormat>
  <Paragraphs>122</Paragraphs>
  <Slides>17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32" baseType="lpstr">
      <vt:lpstr>方正姚体</vt:lpstr>
      <vt:lpstr>黑体</vt:lpstr>
      <vt:lpstr>华文楷体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
</vt:lpstr>
      <vt:lpstr>自定义设计方案</vt:lpstr>
      <vt:lpstr>Equation.DSMT4</vt:lpstr>
      <vt:lpstr>Equation.3</vt:lpstr>
      <vt:lpstr>Equations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2018-11-30T10:37:00Z</dcterms:created>
  <dcterms:modified xsi:type="dcterms:W3CDTF">2023-01-16T15:00:51Z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F986D12DC0564430B8606128D29F31AC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