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3" r:id="rId2"/>
    <p:sldId id="257" r:id="rId3"/>
    <p:sldId id="258" r:id="rId4"/>
    <p:sldId id="259" r:id="rId5"/>
    <p:sldId id="262" r:id="rId6"/>
    <p:sldId id="275" r:id="rId7"/>
    <p:sldId id="279" r:id="rId8"/>
    <p:sldId id="261" r:id="rId9"/>
    <p:sldId id="264" r:id="rId10"/>
    <p:sldId id="265" r:id="rId11"/>
    <p:sldId id="272" r:id="rId12"/>
    <p:sldId id="267" r:id="rId13"/>
    <p:sldId id="268" r:id="rId14"/>
    <p:sldId id="270" r:id="rId15"/>
    <p:sldId id="282" r:id="rId16"/>
    <p:sldId id="269" r:id="rId17"/>
    <p:sldId id="281" r:id="rId18"/>
    <p:sldId id="274" r:id="rId19"/>
    <p:sldId id="276" r:id="rId20"/>
    <p:sldId id="271" r:id="rId21"/>
    <p:sldId id="277" r:id="rId22"/>
    <p:sldId id="266" r:id="rId23"/>
    <p:sldId id="273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F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ECD45-DE00-44CF-8287-40051DCF06E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0FACB-97F8-496C-8830-4FC98AED45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0FACB-97F8-496C-8830-4FC98AED450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18A70-818C-499B-97EC-C2D13299163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E23756-C528-46C2-8FE8-D4C0396BF68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9B186-4B3D-499A-AF73-C659E17217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DECADF-A137-4D4E-B085-9DBA24273B0A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4793C9-4BA4-4479-92AE-36610B440A8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1EC6-650F-47B8-8249-A4A57C3CD0CE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7FF9E6-A93A-4B35-A39E-244FAE87A8A3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C747F0-F5E2-4F0C-B5D0-8B1F2009F95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7CAE3A-310F-44F6-B4C9-05F3F5234DB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BDD46-DE2E-43B8-923C-E79B443984A9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3A327C-BAD5-4B58-9535-454AE0B11D6E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D08C3B-7BED-4604-8CD8-A0E3205FB20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 panose="05020102010507070707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514598" y="3657594"/>
            <a:ext cx="3990975" cy="833178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zh-CN" altLang="en-US" sz="4800" b="1" dirty="0">
                <a:solidFill>
                  <a:srgbClr val="002060"/>
                </a:solidFill>
                <a:ea typeface="华文新魏" panose="02010800040101010101" pitchFamily="2" charset="-122"/>
              </a:rPr>
              <a:t>圆柱的认</a:t>
            </a:r>
            <a:r>
              <a:rPr lang="zh-CN" altLang="en-US" sz="4800" b="1" dirty="0" smtClean="0">
                <a:solidFill>
                  <a:srgbClr val="002060"/>
                </a:solidFill>
                <a:ea typeface="华文新魏" panose="02010800040101010101" pitchFamily="2" charset="-122"/>
              </a:rPr>
              <a:t>识</a:t>
            </a:r>
            <a:endParaRPr lang="zh-CN" altLang="en-US" sz="4800" b="1" dirty="0">
              <a:solidFill>
                <a:srgbClr val="002060"/>
              </a:solidFill>
              <a:ea typeface="华文新魏" panose="02010800040101010101" pitchFamily="2" charset="-122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143090" y="505013"/>
            <a:ext cx="69340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rgbClr val="002060"/>
                </a:solidFill>
              </a:rPr>
              <a:t>青岛版六年级数学下册  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十</a:t>
            </a:r>
            <a:r>
              <a:rPr lang="zh-CN" altLang="en-US" sz="2800" b="1" dirty="0">
                <a:solidFill>
                  <a:srgbClr val="002060"/>
                </a:solidFill>
              </a:rPr>
              <a:t>二册</a:t>
            </a:r>
          </a:p>
        </p:txBody>
      </p:sp>
      <p:sp>
        <p:nvSpPr>
          <p:cNvPr id="5" name="矩形 4"/>
          <p:cNvSpPr/>
          <p:nvPr/>
        </p:nvSpPr>
        <p:spPr>
          <a:xfrm>
            <a:off x="2603956" y="544829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13489" y="2092060"/>
            <a:ext cx="559319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solidFill>
                  <a:srgbClr val="002060"/>
                </a:solidFill>
                <a:latin typeface="汉真广标" pitchFamily="49" charset="-122"/>
                <a:ea typeface="汉真广标" pitchFamily="49" charset="-122"/>
              </a:rPr>
              <a:t>冰淇淋盒有多大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 descr="图片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33425" y="933450"/>
            <a:ext cx="3851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 dirty="0">
                <a:ea typeface="楷体_GB2312" pitchFamily="49" charset="-122"/>
              </a:rPr>
              <a:t>圆柱有什么特征？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081338" y="1628775"/>
            <a:ext cx="2555875" cy="1566863"/>
          </a:xfrm>
          <a:prstGeom prst="wedgeEllipseCallout">
            <a:avLst>
              <a:gd name="adj1" fmla="val 56648"/>
              <a:gd name="adj2" fmla="val 7157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lIns="90000" tIns="46800" rIns="90000" bIns="46800" anchor="ctr"/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372225" y="1449388"/>
            <a:ext cx="2568575" cy="1420812"/>
          </a:xfrm>
          <a:prstGeom prst="cloudCallout">
            <a:avLst>
              <a:gd name="adj1" fmla="val -25093"/>
              <a:gd name="adj2" fmla="val 140389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 lIns="90000" tIns="46800" rIns="90000" bIns="46800" anchor="ctr"/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435725" y="1577975"/>
            <a:ext cx="23241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2800" b="1" dirty="0">
                <a:ea typeface="楷体_GB2312" pitchFamily="49" charset="-122"/>
              </a:rPr>
              <a:t>圆柱有一个侧</a:t>
            </a:r>
          </a:p>
          <a:p>
            <a:pPr algn="ctr"/>
            <a:r>
              <a:rPr lang="zh-CN" altLang="en-US" sz="2800" b="1" dirty="0">
                <a:ea typeface="楷体_GB2312" pitchFamily="49" charset="-122"/>
              </a:rPr>
              <a:t>面是个曲面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379788" y="1717675"/>
            <a:ext cx="199548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zh-CN" altLang="en-US" sz="2800" b="1" dirty="0">
                <a:ea typeface="楷体_GB2312" pitchFamily="49" charset="-122"/>
              </a:rPr>
              <a:t>圆柱上下两</a:t>
            </a:r>
          </a:p>
          <a:p>
            <a:pPr algn="ctr"/>
            <a:r>
              <a:rPr lang="zh-CN" altLang="en-US" sz="2800" b="1" dirty="0">
                <a:ea typeface="楷体_GB2312" pitchFamily="49" charset="-122"/>
              </a:rPr>
              <a:t>个面是完全</a:t>
            </a:r>
          </a:p>
          <a:p>
            <a:pPr algn="ctr"/>
            <a:r>
              <a:rPr lang="zh-CN" altLang="en-US" sz="2800" b="1" dirty="0">
                <a:ea typeface="楷体_GB2312" pitchFamily="49" charset="-122"/>
              </a:rPr>
              <a:t>相同的圆形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786063" y="3597275"/>
            <a:ext cx="1871662" cy="1058863"/>
          </a:xfrm>
          <a:prstGeom prst="wedgeRoundRectCallout">
            <a:avLst>
              <a:gd name="adj1" fmla="val 86472"/>
              <a:gd name="adj2" fmla="val 7908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lIns="90000" tIns="46800" rIns="90000" bIns="46800" anchor="ctr"/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778125" y="3665538"/>
            <a:ext cx="17176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zh-CN" altLang="en-US" sz="2800" b="1" dirty="0">
                <a:ea typeface="楷体_GB2312" pitchFamily="49" charset="-122"/>
              </a:rPr>
              <a:t>圆柱有无数条高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9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/>
      <p:bldP spid="13319" grpId="0"/>
      <p:bldP spid="13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 descr="5%"/>
          <p:cNvSpPr>
            <a:spLocks noChangeArrowheads="1"/>
          </p:cNvSpPr>
          <p:nvPr/>
        </p:nvSpPr>
        <p:spPr bwMode="auto">
          <a:xfrm>
            <a:off x="0" y="620713"/>
            <a:ext cx="9144000" cy="5903912"/>
          </a:xfrm>
          <a:prstGeom prst="rect">
            <a:avLst/>
          </a:prstGeom>
          <a:pattFill prst="pct5">
            <a:fgClr>
              <a:srgbClr val="6699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 sz="2800" b="1">
              <a:ea typeface="楷体_GB2312" pitchFamily="49" charset="-12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4211638" y="3024188"/>
            <a:ext cx="3765550" cy="1917700"/>
            <a:chOff x="3833" y="1451"/>
            <a:chExt cx="2372" cy="1208"/>
          </a:xfrm>
        </p:grpSpPr>
        <p:sp>
          <p:nvSpPr>
            <p:cNvPr id="12291" name="AutoShape 4" descr="深色木质"/>
            <p:cNvSpPr>
              <a:spLocks noChangeArrowheads="1"/>
            </p:cNvSpPr>
            <p:nvPr/>
          </p:nvSpPr>
          <p:spPr bwMode="auto">
            <a:xfrm rot="-5400000">
              <a:off x="4421" y="875"/>
              <a:ext cx="1207" cy="2358"/>
            </a:xfrm>
            <a:prstGeom prst="can">
              <a:avLst>
                <a:gd name="adj" fmla="val 25614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2" name="Oval 5" descr="胡桃"/>
            <p:cNvSpPr>
              <a:spLocks noChangeArrowheads="1"/>
            </p:cNvSpPr>
            <p:nvPr/>
          </p:nvSpPr>
          <p:spPr bwMode="auto">
            <a:xfrm>
              <a:off x="3833" y="1452"/>
              <a:ext cx="354" cy="1207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486" name="AutoShape 6" descr="深色木质"/>
          <p:cNvSpPr>
            <a:spLocks noChangeArrowheads="1"/>
          </p:cNvSpPr>
          <p:nvPr/>
        </p:nvSpPr>
        <p:spPr bwMode="auto">
          <a:xfrm rot="-5400000">
            <a:off x="1956595" y="2037556"/>
            <a:ext cx="1916112" cy="3889375"/>
          </a:xfrm>
          <a:prstGeom prst="can">
            <a:avLst>
              <a:gd name="adj" fmla="val 2661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476375" y="869950"/>
            <a:ext cx="59039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zh-CN" altLang="en-US" sz="3600" b="1">
                <a:solidFill>
                  <a:srgbClr val="A50021"/>
                </a:solidFill>
                <a:ea typeface="华文新魏" panose="02010800040101010101" pitchFamily="2" charset="-122"/>
              </a:rPr>
              <a:t>一根圆木把它从中间截开，横截面是什么形状呢？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07864 -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5503 -7.40741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338" y="620713"/>
            <a:ext cx="8823325" cy="598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5288" y="836613"/>
            <a:ext cx="795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a typeface="华文新魏" panose="02010800040101010101" pitchFamily="2" charset="-122"/>
              </a:rPr>
              <a:t>圆柱在木板上滚过的轨迹是什么形状？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2"/>
          <p:cNvGrpSpPr/>
          <p:nvPr/>
        </p:nvGrpSpPr>
        <p:grpSpPr bwMode="auto">
          <a:xfrm>
            <a:off x="179388" y="620713"/>
            <a:ext cx="8820150" cy="5976937"/>
            <a:chOff x="111" y="391"/>
            <a:chExt cx="5539" cy="3765"/>
          </a:xfrm>
        </p:grpSpPr>
        <p:pic>
          <p:nvPicPr>
            <p:cNvPr id="14338" name="Picture 3" descr="sgh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1" y="391"/>
              <a:ext cx="5539" cy="3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39" name="Rectangle 4"/>
            <p:cNvSpPr>
              <a:spLocks noChangeArrowheads="1"/>
            </p:cNvSpPr>
            <p:nvPr/>
          </p:nvSpPr>
          <p:spPr bwMode="auto">
            <a:xfrm>
              <a:off x="4876" y="3974"/>
              <a:ext cx="680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3059113" y="1600200"/>
            <a:ext cx="2305050" cy="4095750"/>
          </a:xfrm>
          <a:prstGeom prst="can">
            <a:avLst>
              <a:gd name="adj" fmla="val 44421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3059113" y="1600200"/>
            <a:ext cx="2305050" cy="102393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4343" name="Oval 8"/>
          <p:cNvSpPr>
            <a:spLocks noChangeArrowheads="1"/>
          </p:cNvSpPr>
          <p:nvPr/>
        </p:nvSpPr>
        <p:spPr bwMode="auto">
          <a:xfrm>
            <a:off x="3059113" y="4652963"/>
            <a:ext cx="2305050" cy="1023937"/>
          </a:xfrm>
          <a:prstGeom prst="ellipse">
            <a:avLst/>
          </a:prstGeom>
          <a:solidFill>
            <a:srgbClr val="99CC00">
              <a:alpha val="56078"/>
            </a:srgbClr>
          </a:solidFill>
          <a:ln w="9525">
            <a:solidFill>
              <a:schemeClr val="bg2"/>
            </a:solidFill>
            <a:prstDash val="dash"/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211638" y="2708275"/>
            <a:ext cx="0" cy="2952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6394" name="Picture 10" descr="TO041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273010" flipH="1">
            <a:off x="3698875" y="1022350"/>
            <a:ext cx="9445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8981 L 0.00226 0.5729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323850" y="609600"/>
            <a:ext cx="8820150" cy="597693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pic>
        <p:nvPicPr>
          <p:cNvPr id="15365" name="Picture 6" descr="rty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76400"/>
            <a:ext cx="267652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457308" y="381080"/>
            <a:ext cx="464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思考讨论：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4800600" y="2438400"/>
            <a:ext cx="35814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将圆柱的侧面沿高剪开得到一个什么图形？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这个图形与原来图形各部分之间有什么关系？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4800600" y="4343400"/>
            <a:ext cx="396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3.</a:t>
            </a:r>
            <a:r>
              <a:rPr lang="zh-CN" altLang="en-US" sz="2400" b="1" dirty="0"/>
              <a:t>将圆柱的侧面展开还能得到什么图形呢？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4635500"/>
            <a:ext cx="32766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645025"/>
            <a:ext cx="6191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4645025"/>
            <a:ext cx="6191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549275"/>
            <a:ext cx="3552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5038" y="4597400"/>
            <a:ext cx="39243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7088" y="2636838"/>
            <a:ext cx="44577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2636838"/>
            <a:ext cx="3552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5638772" y="1511300"/>
            <a:ext cx="3181378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9900CC"/>
                </a:solidFill>
              </a:rPr>
              <a:t>       </a:t>
            </a:r>
            <a:r>
              <a:rPr lang="zh-CN" altLang="en-US" sz="2800" b="1" dirty="0">
                <a:solidFill>
                  <a:srgbClr val="9900CC"/>
                </a:solidFill>
              </a:rPr>
              <a:t>侧面展开有长方形，有平行四边形，有任意图形，那我们究竟应该研究哪一种图形呢？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9900CC"/>
                </a:solidFill>
              </a:rPr>
              <a:t>      能不能把它们都转化成同一种图形呢？ </a:t>
            </a:r>
          </a:p>
        </p:txBody>
      </p:sp>
      <p:sp>
        <p:nvSpPr>
          <p:cNvPr id="16393" name="WordArt 10"/>
          <p:cNvSpPr>
            <a:spLocks noChangeArrowheads="1" noChangeShapeType="1" noTextEdit="1"/>
          </p:cNvSpPr>
          <p:nvPr/>
        </p:nvSpPr>
        <p:spPr bwMode="auto">
          <a:xfrm>
            <a:off x="6096000" y="0"/>
            <a:ext cx="1846263" cy="1431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Top"/>
              <a:lightRig rig="legacyFlat3" dir="b"/>
            </a:scene3d>
            <a:sp3d extrusionH="887400" prstMaterial="legacyMatte">
              <a:extrusionClr>
                <a:srgbClr val="FF0000"/>
              </a:extrusionClr>
            </a:sp3d>
          </a:bodyPr>
          <a:lstStyle/>
          <a:p>
            <a:pPr algn="ctr"/>
            <a:r>
              <a:rPr lang="zh-CN" altLang="en-US" sz="3600" spc="-360" dirty="0">
                <a:gradFill rotWithShape="1">
                  <a:gsLst>
                    <a:gs pos="0">
                      <a:srgbClr val="FF0000"/>
                    </a:gs>
                    <a:gs pos="100000">
                      <a:srgbClr val="FFFF66"/>
                    </a:gs>
                  </a:gsLst>
                  <a:lin ang="27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8208E-6 L 0.396 0.0006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 descr="rty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308" y="1409684"/>
            <a:ext cx="267652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3352832" y="2743200"/>
            <a:ext cx="53340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长方形的长  </a:t>
            </a:r>
            <a:r>
              <a:rPr lang="en-US" altLang="zh-CN" sz="2800" b="1" dirty="0"/>
              <a:t>=  </a:t>
            </a:r>
            <a:r>
              <a:rPr lang="zh-CN" altLang="en-US" sz="2800" b="1" dirty="0"/>
              <a:t>圆柱的底面周长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长方形的宽  </a:t>
            </a:r>
            <a:r>
              <a:rPr lang="en-US" altLang="zh-CN" sz="2800" b="1" dirty="0"/>
              <a:t>=  </a:t>
            </a:r>
            <a:r>
              <a:rPr lang="zh-CN" altLang="en-US" sz="2800" b="1" dirty="0"/>
              <a:t>圆柱的高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长方形的面积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圆柱的侧面积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5903912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 sz="2800" b="1">
              <a:ea typeface="楷体_GB2312" pitchFamily="49" charset="-122"/>
            </a:endParaRP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7454900" y="5805488"/>
            <a:ext cx="11112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9933"/>
                  </a:solidFill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小结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827088" y="1049338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圆柱的特征：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308350" y="1093788"/>
            <a:ext cx="594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、有两个底面：</a:t>
            </a:r>
            <a:endParaRPr lang="zh-CN" altLang="en-US" sz="3600" dirty="0">
              <a:solidFill>
                <a:srgbClr val="00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124200" y="3200400"/>
            <a:ext cx="556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、一个侧面：</a:t>
            </a:r>
            <a:endParaRPr lang="zh-CN" altLang="en-US" sz="3600" dirty="0">
              <a:solidFill>
                <a:srgbClr val="00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3352800" y="4343400"/>
            <a:ext cx="3657600" cy="914400"/>
          </a:xfrm>
          <a:prstGeom prst="rect">
            <a:avLst/>
          </a:prstGeom>
          <a:solidFill>
            <a:srgbClr val="0066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Oval 9"/>
          <p:cNvSpPr>
            <a:spLocks noChangeArrowheads="1"/>
          </p:cNvSpPr>
          <p:nvPr/>
        </p:nvSpPr>
        <p:spPr bwMode="auto">
          <a:xfrm>
            <a:off x="4495800" y="1981200"/>
            <a:ext cx="1150938" cy="1150938"/>
          </a:xfrm>
          <a:prstGeom prst="ellipse">
            <a:avLst/>
          </a:prstGeom>
          <a:solidFill>
            <a:srgbClr val="FCD9D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Oval 10"/>
          <p:cNvSpPr>
            <a:spLocks noChangeArrowheads="1"/>
          </p:cNvSpPr>
          <p:nvPr/>
        </p:nvSpPr>
        <p:spPr bwMode="auto">
          <a:xfrm>
            <a:off x="2819400" y="1981200"/>
            <a:ext cx="1184275" cy="1184275"/>
          </a:xfrm>
          <a:prstGeom prst="ellipse">
            <a:avLst/>
          </a:prstGeom>
          <a:solidFill>
            <a:srgbClr val="FCD9D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2" name="AutoShape 11"/>
          <p:cNvSpPr>
            <a:spLocks noChangeArrowheads="1"/>
          </p:cNvSpPr>
          <p:nvPr/>
        </p:nvSpPr>
        <p:spPr bwMode="auto">
          <a:xfrm>
            <a:off x="1219200" y="1828800"/>
            <a:ext cx="1311275" cy="1770063"/>
          </a:xfrm>
          <a:prstGeom prst="can">
            <a:avLst>
              <a:gd name="adj" fmla="val 33747"/>
            </a:avLst>
          </a:prstGeom>
          <a:solidFill>
            <a:srgbClr val="0066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3" name="Oval 12"/>
          <p:cNvSpPr>
            <a:spLocks noChangeArrowheads="1"/>
          </p:cNvSpPr>
          <p:nvPr/>
        </p:nvSpPr>
        <p:spPr bwMode="auto">
          <a:xfrm>
            <a:off x="1219200" y="1828800"/>
            <a:ext cx="1311275" cy="458788"/>
          </a:xfrm>
          <a:prstGeom prst="ellipse">
            <a:avLst/>
          </a:prstGeom>
          <a:solidFill>
            <a:srgbClr val="FCD9D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5943600" y="22860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面积相等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276600" y="4572000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宽</a:t>
            </a:r>
            <a:endParaRPr lang="zh-CN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4648200" y="4267200"/>
            <a:ext cx="83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长</a:t>
            </a:r>
            <a:endParaRPr lang="zh-CN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2895600" y="4495800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高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3810000" y="38100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长</a:t>
            </a:r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底面周长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3124200" y="55626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FFFF"/>
                </a:solidFill>
              </a:rPr>
              <a:t>3.</a:t>
            </a:r>
            <a:r>
              <a:rPr lang="zh-CN" altLang="en-US" sz="3600" b="1" dirty="0">
                <a:solidFill>
                  <a:srgbClr val="00FFFF"/>
                </a:solidFill>
              </a:rPr>
              <a:t>有无数条高</a:t>
            </a: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11275" y="1225550"/>
            <a:ext cx="50609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9600">
                <a:solidFill>
                  <a:srgbClr val="FF33CC"/>
                </a:solidFill>
                <a:ea typeface="华文彩云" panose="02010800040101010101" pitchFamily="2" charset="-122"/>
              </a:rPr>
              <a:t>智慧城堡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529138" y="3213100"/>
            <a:ext cx="3895725" cy="2519363"/>
            <a:chOff x="2853" y="2024"/>
            <a:chExt cx="2454" cy="1587"/>
          </a:xfrm>
        </p:grpSpPr>
        <p:sp>
          <p:nvSpPr>
            <p:cNvPr id="19459" name="Text Box 5"/>
            <p:cNvSpPr txBox="1">
              <a:spLocks noChangeArrowheads="1"/>
            </p:cNvSpPr>
            <p:nvPr/>
          </p:nvSpPr>
          <p:spPr bwMode="auto">
            <a:xfrm>
              <a:off x="2853" y="3022"/>
              <a:ext cx="1524" cy="482"/>
            </a:xfrm>
            <a:prstGeom prst="rect">
              <a:avLst/>
            </a:prstGeom>
            <a:noFill/>
            <a:ln w="31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4400">
                  <a:solidFill>
                    <a:srgbClr val="0000FF"/>
                  </a:solidFill>
                  <a:latin typeface="方正舒体" panose="02010601030101010101" charset="-122"/>
                  <a:ea typeface="方正舒体" panose="02010601030101010101" charset="-122"/>
                </a:rPr>
                <a:t>加油啊！</a:t>
              </a:r>
            </a:p>
          </p:txBody>
        </p:sp>
        <p:pic>
          <p:nvPicPr>
            <p:cNvPr id="19460" name="Picture 6" descr="女孩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13" y="2024"/>
              <a:ext cx="794" cy="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grpSp>
        <p:nvGrpSpPr>
          <p:cNvPr id="20482" name="Group 3"/>
          <p:cNvGrpSpPr/>
          <p:nvPr/>
        </p:nvGrpSpPr>
        <p:grpSpPr bwMode="auto">
          <a:xfrm>
            <a:off x="522288" y="463550"/>
            <a:ext cx="4429125" cy="1295400"/>
            <a:chOff x="138" y="192"/>
            <a:chExt cx="2790" cy="816"/>
          </a:xfrm>
        </p:grpSpPr>
        <p:pic>
          <p:nvPicPr>
            <p:cNvPr id="20483" name="Picture 4" descr="BD07248_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38" y="192"/>
              <a:ext cx="726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4" name="Text Box 5"/>
            <p:cNvSpPr txBox="1">
              <a:spLocks noChangeArrowheads="1"/>
            </p:cNvSpPr>
            <p:nvPr/>
          </p:nvSpPr>
          <p:spPr bwMode="auto">
            <a:xfrm>
              <a:off x="1152" y="384"/>
              <a:ext cx="177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 sz="4400" b="1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219200" y="1676400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</a:rPr>
              <a:t>判断对错。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33400" y="2705100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1.  </a:t>
            </a: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圆柱的高只有一条。  （          ）</a:t>
            </a:r>
          </a:p>
        </p:txBody>
      </p:sp>
      <p:grpSp>
        <p:nvGrpSpPr>
          <p:cNvPr id="3" name="Group 8"/>
          <p:cNvGrpSpPr/>
          <p:nvPr/>
        </p:nvGrpSpPr>
        <p:grpSpPr bwMode="auto">
          <a:xfrm>
            <a:off x="7239000" y="3657600"/>
            <a:ext cx="914400" cy="609600"/>
            <a:chOff x="1200" y="3456"/>
            <a:chExt cx="576" cy="384"/>
          </a:xfrm>
        </p:grpSpPr>
        <p:sp>
          <p:nvSpPr>
            <p:cNvPr id="20488" name="Line 9"/>
            <p:cNvSpPr>
              <a:spLocks noChangeShapeType="1"/>
            </p:cNvSpPr>
            <p:nvPr/>
          </p:nvSpPr>
          <p:spPr bwMode="auto">
            <a:xfrm>
              <a:off x="1200" y="3648"/>
              <a:ext cx="192" cy="192"/>
            </a:xfrm>
            <a:prstGeom prst="line">
              <a:avLst/>
            </a:prstGeom>
            <a:noFill/>
            <a:ln w="76200">
              <a:solidFill>
                <a:srgbClr val="FF505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 flipV="1">
              <a:off x="1392" y="3456"/>
              <a:ext cx="384" cy="384"/>
            </a:xfrm>
            <a:prstGeom prst="line">
              <a:avLst/>
            </a:prstGeom>
            <a:noFill/>
            <a:ln w="76200">
              <a:solidFill>
                <a:srgbClr val="FF505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33400" y="3786188"/>
            <a:ext cx="838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  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圆柱两个底面的直径相等。（         ）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33400" y="4724400"/>
            <a:ext cx="861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圆柱的底面周长和高相等时，展开后的侧面一定是个正方形。（        ）     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6324600" y="2743200"/>
            <a:ext cx="457200" cy="533400"/>
            <a:chOff x="240" y="3504"/>
            <a:chExt cx="288" cy="336"/>
          </a:xfrm>
        </p:grpSpPr>
        <p:sp>
          <p:nvSpPr>
            <p:cNvPr id="20493" name="Line 14"/>
            <p:cNvSpPr>
              <a:spLocks noChangeShapeType="1"/>
            </p:cNvSpPr>
            <p:nvPr/>
          </p:nvSpPr>
          <p:spPr bwMode="auto">
            <a:xfrm flipH="1">
              <a:off x="240" y="3504"/>
              <a:ext cx="288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Line 15"/>
            <p:cNvSpPr>
              <a:spLocks noChangeShapeType="1"/>
            </p:cNvSpPr>
            <p:nvPr/>
          </p:nvSpPr>
          <p:spPr bwMode="auto">
            <a:xfrm>
              <a:off x="240" y="3504"/>
              <a:ext cx="288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6"/>
          <p:cNvGrpSpPr/>
          <p:nvPr/>
        </p:nvGrpSpPr>
        <p:grpSpPr bwMode="auto">
          <a:xfrm>
            <a:off x="7391400" y="5410200"/>
            <a:ext cx="914400" cy="609600"/>
            <a:chOff x="1200" y="3456"/>
            <a:chExt cx="576" cy="384"/>
          </a:xfrm>
        </p:grpSpPr>
        <p:sp>
          <p:nvSpPr>
            <p:cNvPr id="20496" name="Line 17"/>
            <p:cNvSpPr>
              <a:spLocks noChangeShapeType="1"/>
            </p:cNvSpPr>
            <p:nvPr/>
          </p:nvSpPr>
          <p:spPr bwMode="auto">
            <a:xfrm>
              <a:off x="1200" y="3648"/>
              <a:ext cx="192" cy="192"/>
            </a:xfrm>
            <a:prstGeom prst="line">
              <a:avLst/>
            </a:prstGeom>
            <a:noFill/>
            <a:ln w="76200">
              <a:solidFill>
                <a:srgbClr val="FF505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Line 18"/>
            <p:cNvSpPr>
              <a:spLocks noChangeShapeType="1"/>
            </p:cNvSpPr>
            <p:nvPr/>
          </p:nvSpPr>
          <p:spPr bwMode="auto">
            <a:xfrm flipV="1">
              <a:off x="1392" y="3456"/>
              <a:ext cx="384" cy="384"/>
            </a:xfrm>
            <a:prstGeom prst="line">
              <a:avLst/>
            </a:prstGeom>
            <a:noFill/>
            <a:ln w="76200">
              <a:solidFill>
                <a:srgbClr val="FF505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7" grpId="0"/>
      <p:bldP spid="245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zh-CN" altLang="zh-CN" smtClean="0"/>
          </a:p>
        </p:txBody>
      </p:sp>
      <p:pic>
        <p:nvPicPr>
          <p:cNvPr id="3075" name="Picture 4" descr="pic0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95313"/>
            <a:ext cx="8721725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760413" y="1690688"/>
            <a:ext cx="57150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513013" y="1527175"/>
            <a:ext cx="2057400" cy="8239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FFFF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4800" b="1">
                <a:solidFill>
                  <a:srgbClr val="FFFFFF"/>
                </a:solidFill>
                <a:latin typeface="Times New Roman" panose="02020603050405020304" pitchFamily="18" charset="0"/>
              </a:rPr>
              <a:t>厘米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531813" y="2528888"/>
            <a:ext cx="838200" cy="1920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FFFF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4000" b="1">
                <a:solidFill>
                  <a:srgbClr val="FFFFFF"/>
                </a:solidFill>
                <a:latin typeface="Times New Roman" panose="02020603050405020304" pitchFamily="18" charset="0"/>
              </a:rPr>
              <a:t>厘米</a:t>
            </a:r>
          </a:p>
        </p:txBody>
      </p:sp>
      <p:grpSp>
        <p:nvGrpSpPr>
          <p:cNvPr id="3" name="Group 8"/>
          <p:cNvGrpSpPr/>
          <p:nvPr/>
        </p:nvGrpSpPr>
        <p:grpSpPr bwMode="auto">
          <a:xfrm>
            <a:off x="7308850" y="1690688"/>
            <a:ext cx="990600" cy="3657600"/>
            <a:chOff x="4464" y="240"/>
            <a:chExt cx="480" cy="2304"/>
          </a:xfrm>
        </p:grpSpPr>
        <p:sp>
          <p:nvSpPr>
            <p:cNvPr id="21512" name="AutoShape 9"/>
            <p:cNvSpPr>
              <a:spLocks noChangeArrowheads="1"/>
            </p:cNvSpPr>
            <p:nvPr/>
          </p:nvSpPr>
          <p:spPr bwMode="auto">
            <a:xfrm>
              <a:off x="4464" y="240"/>
              <a:ext cx="480" cy="2304"/>
            </a:xfrm>
            <a:prstGeom prst="can">
              <a:avLst>
                <a:gd name="adj" fmla="val 48333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3" name="Oval 10"/>
            <p:cNvSpPr>
              <a:spLocks noChangeArrowheads="1"/>
            </p:cNvSpPr>
            <p:nvPr/>
          </p:nvSpPr>
          <p:spPr bwMode="auto">
            <a:xfrm>
              <a:off x="4464" y="240"/>
              <a:ext cx="480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66FF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1"/>
          <p:cNvGrpSpPr/>
          <p:nvPr/>
        </p:nvGrpSpPr>
        <p:grpSpPr bwMode="auto">
          <a:xfrm>
            <a:off x="836613" y="5775325"/>
            <a:ext cx="5638800" cy="533400"/>
            <a:chOff x="240" y="2976"/>
            <a:chExt cx="3552" cy="336"/>
          </a:xfrm>
        </p:grpSpPr>
        <p:sp>
          <p:nvSpPr>
            <p:cNvPr id="21515" name="AutoShape 12"/>
            <p:cNvSpPr>
              <a:spLocks noChangeArrowheads="1"/>
            </p:cNvSpPr>
            <p:nvPr/>
          </p:nvSpPr>
          <p:spPr bwMode="auto">
            <a:xfrm rot="-5400000">
              <a:off x="1848" y="1368"/>
              <a:ext cx="336" cy="3552"/>
            </a:xfrm>
            <a:prstGeom prst="can">
              <a:avLst>
                <a:gd name="adj" fmla="val 4253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6" name="Oval 13"/>
            <p:cNvSpPr>
              <a:spLocks noChangeArrowheads="1"/>
            </p:cNvSpPr>
            <p:nvPr/>
          </p:nvSpPr>
          <p:spPr bwMode="auto">
            <a:xfrm>
              <a:off x="240" y="2976"/>
              <a:ext cx="144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66FF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250825" y="700088"/>
            <a:ext cx="7038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>
                <a:solidFill>
                  <a:srgbClr val="D60093"/>
                </a:solidFill>
                <a:ea typeface="华文彩云" panose="02010800040101010101" pitchFamily="2" charset="-122"/>
              </a:rPr>
              <a:t>你能把这张纸做成什么样的圆柱？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06400" y="814388"/>
            <a:ext cx="6581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>
                <a:solidFill>
                  <a:srgbClr val="990033"/>
                </a:solidFill>
                <a:ea typeface="华文新魏" panose="02010800040101010101" pitchFamily="2" charset="-122"/>
              </a:rPr>
              <a:t>为这个易拉罐设计一个包装纸。</a:t>
            </a:r>
          </a:p>
        </p:txBody>
      </p:sp>
      <p:grpSp>
        <p:nvGrpSpPr>
          <p:cNvPr id="22531" name="Group 4"/>
          <p:cNvGrpSpPr/>
          <p:nvPr/>
        </p:nvGrpSpPr>
        <p:grpSpPr bwMode="auto">
          <a:xfrm>
            <a:off x="2195513" y="3429000"/>
            <a:ext cx="1800225" cy="2952750"/>
            <a:chOff x="748" y="1661"/>
            <a:chExt cx="1134" cy="1860"/>
          </a:xfrm>
        </p:grpSpPr>
        <p:sp>
          <p:nvSpPr>
            <p:cNvPr id="22532" name="AutoShape 5"/>
            <p:cNvSpPr>
              <a:spLocks noChangeArrowheads="1"/>
            </p:cNvSpPr>
            <p:nvPr/>
          </p:nvSpPr>
          <p:spPr bwMode="auto">
            <a:xfrm>
              <a:off x="748" y="1661"/>
              <a:ext cx="1134" cy="1860"/>
            </a:xfrm>
            <a:prstGeom prst="can">
              <a:avLst>
                <a:gd name="adj" fmla="val 41005"/>
              </a:avLst>
            </a:prstGeom>
            <a:gradFill rotWithShape="1">
              <a:gsLst>
                <a:gs pos="0">
                  <a:srgbClr val="C0C0C0"/>
                </a:gs>
                <a:gs pos="50000">
                  <a:srgbClr val="D5D5D5"/>
                </a:gs>
                <a:gs pos="100000">
                  <a:srgbClr val="C0C0C0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22533" name="Oval 6"/>
            <p:cNvSpPr>
              <a:spLocks noChangeArrowheads="1"/>
            </p:cNvSpPr>
            <p:nvPr/>
          </p:nvSpPr>
          <p:spPr bwMode="auto">
            <a:xfrm>
              <a:off x="748" y="1661"/>
              <a:ext cx="1134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900113" y="1844675"/>
            <a:ext cx="4572000" cy="1800225"/>
            <a:chOff x="1066" y="1162"/>
            <a:chExt cx="2880" cy="1134"/>
          </a:xfrm>
        </p:grpSpPr>
        <p:sp>
          <p:nvSpPr>
            <p:cNvPr id="22535" name="AutoShape 8"/>
            <p:cNvSpPr>
              <a:spLocks noChangeArrowheads="1"/>
            </p:cNvSpPr>
            <p:nvPr/>
          </p:nvSpPr>
          <p:spPr bwMode="auto">
            <a:xfrm>
              <a:off x="1156" y="1162"/>
              <a:ext cx="2722" cy="1134"/>
            </a:xfrm>
            <a:prstGeom prst="cloudCallout">
              <a:avLst>
                <a:gd name="adj1" fmla="val 74282"/>
                <a:gd name="adj2" fmla="val -55819"/>
              </a:avLst>
            </a:prstGeom>
            <a:solidFill>
              <a:srgbClr val="DCF3D9"/>
            </a:solidFill>
            <a:ln w="9525">
              <a:solidFill>
                <a:srgbClr val="339966"/>
              </a:solidFill>
              <a:round/>
            </a:ln>
          </p:spPr>
          <p:txBody>
            <a:bodyPr lIns="90000" tIns="46800" rIns="90000" bIns="46800" anchor="ctr"/>
            <a:lstStyle/>
            <a:p>
              <a:pPr algn="ctr"/>
              <a:endParaRPr lang="zh-CN" altLang="zh-CN" sz="3600" b="1">
                <a:ea typeface="楷体_GB2312" pitchFamily="49" charset="-122"/>
              </a:endParaRPr>
            </a:p>
          </p:txBody>
        </p:sp>
        <p:sp>
          <p:nvSpPr>
            <p:cNvPr id="22536" name="Rectangle 9"/>
            <p:cNvSpPr>
              <a:spLocks noChangeArrowheads="1"/>
            </p:cNvSpPr>
            <p:nvPr/>
          </p:nvSpPr>
          <p:spPr bwMode="auto">
            <a:xfrm>
              <a:off x="1066" y="1319"/>
              <a:ext cx="288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zh-CN" altLang="en-US" sz="3200">
                  <a:ea typeface="方正舒体" panose="02010601030101010101" charset="-122"/>
                </a:rPr>
                <a:t>为了不浪费纸张，</a:t>
              </a:r>
            </a:p>
            <a:p>
              <a:pPr algn="ctr"/>
              <a:r>
                <a:rPr lang="zh-CN" altLang="en-US" sz="3200">
                  <a:ea typeface="方正舒体" panose="02010601030101010101" charset="-122"/>
                </a:rPr>
                <a:t>要量出哪些数据呢？</a:t>
              </a:r>
            </a:p>
          </p:txBody>
        </p:sp>
      </p:grpSp>
      <p:pic>
        <p:nvPicPr>
          <p:cNvPr id="22537" name="Picture 10" descr="2005121020215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1052513"/>
            <a:ext cx="4568825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914650" y="2290763"/>
            <a:ext cx="1727200" cy="31686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4643438" y="1628775"/>
            <a:ext cx="0" cy="45370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03200" y="981075"/>
            <a:ext cx="9121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200">
                <a:ea typeface="楷体_GB2312" pitchFamily="49" charset="-122"/>
              </a:rPr>
              <a:t>一个长方形沿一条直线旋转，会形成什么图形呢？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5903912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 sz="2800" b="1">
              <a:ea typeface="楷体_GB2312" pitchFamily="49" charset="-122"/>
            </a:endParaRP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7454900" y="5805488"/>
            <a:ext cx="11112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9933"/>
                  </a:solidFill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小结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27088" y="1049338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圆柱的特征：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308350" y="1093788"/>
            <a:ext cx="594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FF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b="1">
                <a:solidFill>
                  <a:srgbClr val="00FFFF"/>
                </a:solidFill>
                <a:latin typeface="Times New Roman" panose="02020603050405020304" pitchFamily="18" charset="0"/>
              </a:rPr>
              <a:t>、有两个底面：</a:t>
            </a:r>
            <a:endParaRPr lang="zh-CN" altLang="en-US" sz="3600">
              <a:solidFill>
                <a:srgbClr val="00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124200" y="3200400"/>
            <a:ext cx="556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FF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>
                <a:solidFill>
                  <a:srgbClr val="00FFFF"/>
                </a:solidFill>
                <a:latin typeface="Times New Roman" panose="02020603050405020304" pitchFamily="18" charset="0"/>
              </a:rPr>
              <a:t>、一个侧面：</a:t>
            </a:r>
            <a:endParaRPr lang="zh-CN" altLang="en-US" sz="3600">
              <a:solidFill>
                <a:srgbClr val="00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3352800" y="4343400"/>
            <a:ext cx="3657600" cy="914400"/>
          </a:xfrm>
          <a:prstGeom prst="rect">
            <a:avLst/>
          </a:prstGeom>
          <a:solidFill>
            <a:srgbClr val="0066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4" name="Oval 9"/>
          <p:cNvSpPr>
            <a:spLocks noChangeArrowheads="1"/>
          </p:cNvSpPr>
          <p:nvPr/>
        </p:nvSpPr>
        <p:spPr bwMode="auto">
          <a:xfrm>
            <a:off x="4495800" y="1981200"/>
            <a:ext cx="1150938" cy="1150938"/>
          </a:xfrm>
          <a:prstGeom prst="ellipse">
            <a:avLst/>
          </a:prstGeom>
          <a:solidFill>
            <a:srgbClr val="FCD9D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5" name="Oval 10"/>
          <p:cNvSpPr>
            <a:spLocks noChangeArrowheads="1"/>
          </p:cNvSpPr>
          <p:nvPr/>
        </p:nvSpPr>
        <p:spPr bwMode="auto">
          <a:xfrm>
            <a:off x="2819400" y="1981200"/>
            <a:ext cx="1184275" cy="1184275"/>
          </a:xfrm>
          <a:prstGeom prst="ellipse">
            <a:avLst/>
          </a:prstGeom>
          <a:solidFill>
            <a:srgbClr val="FCD9D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1219200" y="1828800"/>
            <a:ext cx="1311275" cy="1770063"/>
          </a:xfrm>
          <a:prstGeom prst="can">
            <a:avLst>
              <a:gd name="adj" fmla="val 33747"/>
            </a:avLst>
          </a:prstGeom>
          <a:solidFill>
            <a:srgbClr val="0066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7" name="Oval 12"/>
          <p:cNvSpPr>
            <a:spLocks noChangeArrowheads="1"/>
          </p:cNvSpPr>
          <p:nvPr/>
        </p:nvSpPr>
        <p:spPr bwMode="auto">
          <a:xfrm>
            <a:off x="1219200" y="1828800"/>
            <a:ext cx="1311275" cy="458788"/>
          </a:xfrm>
          <a:prstGeom prst="ellipse">
            <a:avLst/>
          </a:prstGeom>
          <a:solidFill>
            <a:srgbClr val="FCD9D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5943600" y="22860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面积相等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3276600" y="4572000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宽</a:t>
            </a:r>
            <a:endParaRPr lang="zh-CN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4648200" y="4267200"/>
            <a:ext cx="83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长</a:t>
            </a:r>
            <a:endParaRPr lang="zh-CN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2895600" y="4495800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高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3810000" y="38100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长</a:t>
            </a:r>
            <a:r>
              <a:rPr lang="en-US" altLang="zh-CN" sz="2800" b="1">
                <a:solidFill>
                  <a:srgbClr val="FFFF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底面周长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3124200" y="55626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FFFF"/>
                </a:solidFill>
              </a:rPr>
              <a:t>3.</a:t>
            </a:r>
            <a:r>
              <a:rPr lang="zh-CN" altLang="en-US" sz="3600" b="1">
                <a:solidFill>
                  <a:srgbClr val="00FFFF"/>
                </a:solidFill>
              </a:rPr>
              <a:t>有无数条高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zh-CN" altLang="zh-CN" smtClean="0"/>
          </a:p>
        </p:txBody>
      </p:sp>
      <p:pic>
        <p:nvPicPr>
          <p:cNvPr id="4099" name="Picture 4" descr="pic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3" y="625475"/>
            <a:ext cx="8747125" cy="590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286060" y="96809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 smtClean="0"/>
          </a:p>
        </p:txBody>
      </p:sp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zh-CN" altLang="zh-CN" smtClean="0"/>
          </a:p>
        </p:txBody>
      </p:sp>
      <p:pic>
        <p:nvPicPr>
          <p:cNvPr id="5123" name="Picture 4" descr="10522909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1341438"/>
            <a:ext cx="3937000" cy="45720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714875" y="3789363"/>
            <a:ext cx="3960813" cy="2474912"/>
          </a:xfrm>
          <a:prstGeom prst="rect">
            <a:avLst/>
          </a:prstGeom>
          <a:solidFill>
            <a:srgbClr val="F7EAD1"/>
          </a:solidFill>
          <a:ln w="9525">
            <a:solidFill>
              <a:srgbClr val="FF9900"/>
            </a:solidFill>
            <a:miter lim="800000"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pic>
        <p:nvPicPr>
          <p:cNvPr id="5125" name="Picture 6" descr="111685687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3743325"/>
            <a:ext cx="3311525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981075"/>
            <a:ext cx="2808287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2004101622126348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1341438"/>
            <a:ext cx="111125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grpSp>
        <p:nvGrpSpPr>
          <p:cNvPr id="6146" name="Group 3"/>
          <p:cNvGrpSpPr/>
          <p:nvPr/>
        </p:nvGrpSpPr>
        <p:grpSpPr bwMode="auto">
          <a:xfrm>
            <a:off x="915988" y="1412875"/>
            <a:ext cx="1752600" cy="2971800"/>
            <a:chOff x="336" y="1440"/>
            <a:chExt cx="1104" cy="1872"/>
          </a:xfrm>
        </p:grpSpPr>
        <p:grpSp>
          <p:nvGrpSpPr>
            <p:cNvPr id="6147" name="Group 4"/>
            <p:cNvGrpSpPr/>
            <p:nvPr/>
          </p:nvGrpSpPr>
          <p:grpSpPr bwMode="auto">
            <a:xfrm>
              <a:off x="336" y="1440"/>
              <a:ext cx="1104" cy="1872"/>
              <a:chOff x="336" y="1440"/>
              <a:chExt cx="1104" cy="1872"/>
            </a:xfrm>
          </p:grpSpPr>
          <p:sp>
            <p:nvSpPr>
              <p:cNvPr id="6148" name="AutoShape 5"/>
              <p:cNvSpPr>
                <a:spLocks noChangeArrowheads="1"/>
              </p:cNvSpPr>
              <p:nvPr/>
            </p:nvSpPr>
            <p:spPr bwMode="auto">
              <a:xfrm>
                <a:off x="336" y="1440"/>
                <a:ext cx="1104" cy="1872"/>
              </a:xfrm>
              <a:prstGeom prst="can">
                <a:avLst>
                  <a:gd name="adj" fmla="val 42391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0" scaled="1"/>
              </a:gra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6149" name="Picture 6" descr="AN02611_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480" y="2304"/>
                <a:ext cx="848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50" name="Oval 7"/>
            <p:cNvSpPr>
              <a:spLocks noChangeArrowheads="1"/>
            </p:cNvSpPr>
            <p:nvPr/>
          </p:nvSpPr>
          <p:spPr bwMode="auto">
            <a:xfrm>
              <a:off x="432" y="1488"/>
              <a:ext cx="912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1" name="Oval 8"/>
            <p:cNvSpPr>
              <a:spLocks noChangeArrowheads="1"/>
            </p:cNvSpPr>
            <p:nvPr/>
          </p:nvSpPr>
          <p:spPr bwMode="auto">
            <a:xfrm>
              <a:off x="576" y="1584"/>
              <a:ext cx="672" cy="1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915988" y="1412875"/>
            <a:ext cx="1752600" cy="2971800"/>
            <a:chOff x="336" y="1440"/>
            <a:chExt cx="1104" cy="1872"/>
          </a:xfrm>
        </p:grpSpPr>
        <p:sp>
          <p:nvSpPr>
            <p:cNvPr id="6153" name="AutoShape 10"/>
            <p:cNvSpPr>
              <a:spLocks noChangeArrowheads="1"/>
            </p:cNvSpPr>
            <p:nvPr/>
          </p:nvSpPr>
          <p:spPr bwMode="auto">
            <a:xfrm>
              <a:off x="336" y="1440"/>
              <a:ext cx="1104" cy="1872"/>
            </a:xfrm>
            <a:prstGeom prst="can">
              <a:avLst>
                <a:gd name="adj" fmla="val 42391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4" name="Oval 11"/>
            <p:cNvSpPr>
              <a:spLocks noChangeArrowheads="1"/>
            </p:cNvSpPr>
            <p:nvPr/>
          </p:nvSpPr>
          <p:spPr bwMode="auto">
            <a:xfrm>
              <a:off x="336" y="2832"/>
              <a:ext cx="1104" cy="4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12"/>
          <p:cNvGrpSpPr/>
          <p:nvPr/>
        </p:nvGrpSpPr>
        <p:grpSpPr bwMode="auto">
          <a:xfrm>
            <a:off x="915988" y="1412875"/>
            <a:ext cx="1752600" cy="2971800"/>
            <a:chOff x="3600" y="1680"/>
            <a:chExt cx="1104" cy="1872"/>
          </a:xfrm>
        </p:grpSpPr>
        <p:sp>
          <p:nvSpPr>
            <p:cNvPr id="6156" name="AutoShape 13"/>
            <p:cNvSpPr>
              <a:spLocks noChangeArrowheads="1"/>
            </p:cNvSpPr>
            <p:nvPr/>
          </p:nvSpPr>
          <p:spPr bwMode="auto">
            <a:xfrm>
              <a:off x="3600" y="1680"/>
              <a:ext cx="1104" cy="1872"/>
            </a:xfrm>
            <a:prstGeom prst="can">
              <a:avLst>
                <a:gd name="adj" fmla="val 42391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7" name="Oval 14"/>
            <p:cNvSpPr>
              <a:spLocks noChangeArrowheads="1"/>
            </p:cNvSpPr>
            <p:nvPr/>
          </p:nvSpPr>
          <p:spPr bwMode="auto">
            <a:xfrm>
              <a:off x="3600" y="3072"/>
              <a:ext cx="1104" cy="4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158" name="Group 15"/>
          <p:cNvGrpSpPr/>
          <p:nvPr/>
        </p:nvGrpSpPr>
        <p:grpSpPr bwMode="auto">
          <a:xfrm>
            <a:off x="3582988" y="1717675"/>
            <a:ext cx="1447800" cy="2590800"/>
            <a:chOff x="2208" y="1632"/>
            <a:chExt cx="912" cy="1632"/>
          </a:xfrm>
        </p:grpSpPr>
        <p:grpSp>
          <p:nvGrpSpPr>
            <p:cNvPr id="6159" name="Group 16"/>
            <p:cNvGrpSpPr/>
            <p:nvPr/>
          </p:nvGrpSpPr>
          <p:grpSpPr bwMode="auto">
            <a:xfrm>
              <a:off x="2208" y="1632"/>
              <a:ext cx="912" cy="1632"/>
              <a:chOff x="2208" y="1632"/>
              <a:chExt cx="912" cy="1632"/>
            </a:xfrm>
          </p:grpSpPr>
          <p:sp>
            <p:nvSpPr>
              <p:cNvPr id="6160" name="AutoShape 17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912" cy="1632"/>
              </a:xfrm>
              <a:prstGeom prst="can">
                <a:avLst>
                  <a:gd name="adj" fmla="val 3772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61" name="Oval 18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624" cy="14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162" name="Freeform 19"/>
            <p:cNvSpPr>
              <a:spLocks noChangeArrowheads="1"/>
            </p:cNvSpPr>
            <p:nvPr/>
          </p:nvSpPr>
          <p:spPr bwMode="auto">
            <a:xfrm>
              <a:off x="2208" y="2112"/>
              <a:ext cx="912" cy="168"/>
            </a:xfrm>
            <a:custGeom>
              <a:avLst/>
              <a:gdLst>
                <a:gd name="T0" fmla="*/ 0 w 912"/>
                <a:gd name="T1" fmla="*/ 0 h 168"/>
                <a:gd name="T2" fmla="*/ 288 w 912"/>
                <a:gd name="T3" fmla="*/ 144 h 168"/>
                <a:gd name="T4" fmla="*/ 624 w 912"/>
                <a:gd name="T5" fmla="*/ 144 h 168"/>
                <a:gd name="T6" fmla="*/ 912 w 912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168">
                  <a:moveTo>
                    <a:pt x="0" y="0"/>
                  </a:moveTo>
                  <a:cubicBezTo>
                    <a:pt x="92" y="60"/>
                    <a:pt x="184" y="120"/>
                    <a:pt x="288" y="144"/>
                  </a:cubicBezTo>
                  <a:cubicBezTo>
                    <a:pt x="392" y="168"/>
                    <a:pt x="520" y="168"/>
                    <a:pt x="624" y="144"/>
                  </a:cubicBezTo>
                  <a:cubicBezTo>
                    <a:pt x="728" y="120"/>
                    <a:pt x="872" y="24"/>
                    <a:pt x="912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163" name="Text Box 20"/>
            <p:cNvSpPr txBox="1">
              <a:spLocks noChangeArrowheads="1"/>
            </p:cNvSpPr>
            <p:nvPr/>
          </p:nvSpPr>
          <p:spPr bwMode="auto">
            <a:xfrm>
              <a:off x="2448" y="2208"/>
              <a:ext cx="39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茶叶</a:t>
              </a:r>
            </a:p>
          </p:txBody>
        </p:sp>
        <p:sp>
          <p:nvSpPr>
            <p:cNvPr id="6164" name="Freeform 21"/>
            <p:cNvSpPr>
              <a:spLocks noChangeArrowheads="1"/>
            </p:cNvSpPr>
            <p:nvPr/>
          </p:nvSpPr>
          <p:spPr bwMode="auto">
            <a:xfrm>
              <a:off x="2208" y="2064"/>
              <a:ext cx="912" cy="168"/>
            </a:xfrm>
            <a:custGeom>
              <a:avLst/>
              <a:gdLst>
                <a:gd name="T0" fmla="*/ 0 w 912"/>
                <a:gd name="T1" fmla="*/ 0 h 168"/>
                <a:gd name="T2" fmla="*/ 288 w 912"/>
                <a:gd name="T3" fmla="*/ 144 h 168"/>
                <a:gd name="T4" fmla="*/ 624 w 912"/>
                <a:gd name="T5" fmla="*/ 144 h 168"/>
                <a:gd name="T6" fmla="*/ 912 w 912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168">
                  <a:moveTo>
                    <a:pt x="0" y="0"/>
                  </a:moveTo>
                  <a:cubicBezTo>
                    <a:pt x="92" y="60"/>
                    <a:pt x="184" y="120"/>
                    <a:pt x="288" y="144"/>
                  </a:cubicBezTo>
                  <a:cubicBezTo>
                    <a:pt x="392" y="168"/>
                    <a:pt x="520" y="168"/>
                    <a:pt x="624" y="144"/>
                  </a:cubicBezTo>
                  <a:cubicBezTo>
                    <a:pt x="728" y="120"/>
                    <a:pt x="872" y="24"/>
                    <a:pt x="912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8" name="Group 22"/>
          <p:cNvGrpSpPr/>
          <p:nvPr/>
        </p:nvGrpSpPr>
        <p:grpSpPr bwMode="auto">
          <a:xfrm>
            <a:off x="3582988" y="1717675"/>
            <a:ext cx="1447800" cy="2590800"/>
            <a:chOff x="3936" y="1680"/>
            <a:chExt cx="912" cy="1632"/>
          </a:xfrm>
        </p:grpSpPr>
        <p:sp>
          <p:nvSpPr>
            <p:cNvPr id="6166" name="AutoShape 23"/>
            <p:cNvSpPr>
              <a:spLocks noChangeArrowheads="1"/>
            </p:cNvSpPr>
            <p:nvPr/>
          </p:nvSpPr>
          <p:spPr bwMode="auto">
            <a:xfrm>
              <a:off x="3936" y="1680"/>
              <a:ext cx="912" cy="1632"/>
            </a:xfrm>
            <a:prstGeom prst="can">
              <a:avLst>
                <a:gd name="adj" fmla="val 3772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7" name="Oval 24"/>
            <p:cNvSpPr>
              <a:spLocks noChangeArrowheads="1"/>
            </p:cNvSpPr>
            <p:nvPr/>
          </p:nvSpPr>
          <p:spPr bwMode="auto">
            <a:xfrm>
              <a:off x="3936" y="2976"/>
              <a:ext cx="912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25"/>
          <p:cNvGrpSpPr/>
          <p:nvPr/>
        </p:nvGrpSpPr>
        <p:grpSpPr bwMode="auto">
          <a:xfrm>
            <a:off x="3582988" y="1717675"/>
            <a:ext cx="1447800" cy="2590800"/>
            <a:chOff x="3936" y="1680"/>
            <a:chExt cx="912" cy="1632"/>
          </a:xfrm>
        </p:grpSpPr>
        <p:sp>
          <p:nvSpPr>
            <p:cNvPr id="6169" name="AutoShape 26"/>
            <p:cNvSpPr>
              <a:spLocks noChangeArrowheads="1"/>
            </p:cNvSpPr>
            <p:nvPr/>
          </p:nvSpPr>
          <p:spPr bwMode="auto">
            <a:xfrm>
              <a:off x="3936" y="1680"/>
              <a:ext cx="912" cy="1632"/>
            </a:xfrm>
            <a:prstGeom prst="can">
              <a:avLst>
                <a:gd name="adj" fmla="val 3772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0" name="Oval 27"/>
            <p:cNvSpPr>
              <a:spLocks noChangeArrowheads="1"/>
            </p:cNvSpPr>
            <p:nvPr/>
          </p:nvSpPr>
          <p:spPr bwMode="auto">
            <a:xfrm>
              <a:off x="3936" y="2976"/>
              <a:ext cx="912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171" name="Group 28"/>
          <p:cNvGrpSpPr/>
          <p:nvPr/>
        </p:nvGrpSpPr>
        <p:grpSpPr bwMode="auto">
          <a:xfrm>
            <a:off x="6326188" y="1489075"/>
            <a:ext cx="2133600" cy="2819400"/>
            <a:chOff x="3768" y="1608"/>
            <a:chExt cx="1344" cy="1776"/>
          </a:xfrm>
        </p:grpSpPr>
        <p:sp>
          <p:nvSpPr>
            <p:cNvPr id="6172" name="AutoShape 29"/>
            <p:cNvSpPr>
              <a:spLocks noChangeArrowheads="1"/>
            </p:cNvSpPr>
            <p:nvPr/>
          </p:nvSpPr>
          <p:spPr bwMode="auto">
            <a:xfrm rot="-5400000">
              <a:off x="3552" y="1824"/>
              <a:ext cx="1776" cy="1344"/>
            </a:xfrm>
            <a:prstGeom prst="can">
              <a:avLst>
                <a:gd name="adj" fmla="val 2500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3" name="Oval 30"/>
            <p:cNvSpPr>
              <a:spLocks noChangeArrowheads="1"/>
            </p:cNvSpPr>
            <p:nvPr/>
          </p:nvSpPr>
          <p:spPr bwMode="auto">
            <a:xfrm>
              <a:off x="3792" y="1680"/>
              <a:ext cx="240" cy="158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4" name="Oval 31"/>
            <p:cNvSpPr>
              <a:spLocks noChangeArrowheads="1"/>
            </p:cNvSpPr>
            <p:nvPr/>
          </p:nvSpPr>
          <p:spPr bwMode="auto">
            <a:xfrm>
              <a:off x="3840" y="1872"/>
              <a:ext cx="96" cy="12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" name="Group 32"/>
          <p:cNvGrpSpPr/>
          <p:nvPr/>
        </p:nvGrpSpPr>
        <p:grpSpPr bwMode="auto">
          <a:xfrm>
            <a:off x="6326188" y="1489075"/>
            <a:ext cx="2133600" cy="2819400"/>
            <a:chOff x="3024" y="624"/>
            <a:chExt cx="1344" cy="1776"/>
          </a:xfrm>
        </p:grpSpPr>
        <p:sp>
          <p:nvSpPr>
            <p:cNvPr id="6176" name="AutoShape 33"/>
            <p:cNvSpPr>
              <a:spLocks noChangeArrowheads="1"/>
            </p:cNvSpPr>
            <p:nvPr/>
          </p:nvSpPr>
          <p:spPr bwMode="auto">
            <a:xfrm rot="-5400000">
              <a:off x="2808" y="840"/>
              <a:ext cx="1776" cy="1344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77" name="Oval 34"/>
            <p:cNvSpPr>
              <a:spLocks noChangeArrowheads="1"/>
            </p:cNvSpPr>
            <p:nvPr/>
          </p:nvSpPr>
          <p:spPr bwMode="auto">
            <a:xfrm>
              <a:off x="4032" y="624"/>
              <a:ext cx="336" cy="17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" name="Group 35"/>
          <p:cNvGrpSpPr/>
          <p:nvPr/>
        </p:nvGrpSpPr>
        <p:grpSpPr bwMode="auto">
          <a:xfrm>
            <a:off x="6326188" y="1489075"/>
            <a:ext cx="2133600" cy="2819400"/>
            <a:chOff x="3024" y="624"/>
            <a:chExt cx="1344" cy="1776"/>
          </a:xfrm>
        </p:grpSpPr>
        <p:sp>
          <p:nvSpPr>
            <p:cNvPr id="6179" name="AutoShape 36"/>
            <p:cNvSpPr>
              <a:spLocks noChangeArrowheads="1"/>
            </p:cNvSpPr>
            <p:nvPr/>
          </p:nvSpPr>
          <p:spPr bwMode="auto">
            <a:xfrm rot="-5400000">
              <a:off x="2808" y="840"/>
              <a:ext cx="1776" cy="1344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80" name="Oval 37"/>
            <p:cNvSpPr>
              <a:spLocks noChangeArrowheads="1"/>
            </p:cNvSpPr>
            <p:nvPr/>
          </p:nvSpPr>
          <p:spPr bwMode="auto">
            <a:xfrm>
              <a:off x="4032" y="624"/>
              <a:ext cx="336" cy="17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328738" y="5157788"/>
            <a:ext cx="69151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6600" b="1">
                <a:latin typeface="Times New Roman" panose="02020603050405020304" pitchFamily="18" charset="0"/>
              </a:rPr>
              <a:t>它们都是</a:t>
            </a:r>
            <a:r>
              <a:rPr lang="zh-CN" altLang="en-US" sz="6600" b="1">
                <a:solidFill>
                  <a:srgbClr val="A50021"/>
                </a:solidFill>
                <a:latin typeface="Times New Roman" panose="02020603050405020304" pitchFamily="18" charset="0"/>
              </a:rPr>
              <a:t>圆柱体</a:t>
            </a:r>
            <a:r>
              <a:rPr lang="zh-CN" altLang="en-US" sz="6600" b="1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/>
            <a:endParaRPr lang="zh-CN" altLang="zh-CN" sz="3600" b="1">
              <a:ea typeface="楷体_GB2312" pitchFamily="49" charset="-122"/>
            </a:endParaRP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03225" y="915988"/>
            <a:ext cx="4752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>
                <a:solidFill>
                  <a:srgbClr val="993300"/>
                </a:solidFill>
                <a:ea typeface="华文彩云" panose="02010800040101010101" pitchFamily="2" charset="-122"/>
              </a:rPr>
              <a:t>下面哪些物体是圆柱？</a:t>
            </a:r>
          </a:p>
        </p:txBody>
      </p:sp>
      <p:grpSp>
        <p:nvGrpSpPr>
          <p:cNvPr id="7171" name="Group 4"/>
          <p:cNvGrpSpPr/>
          <p:nvPr/>
        </p:nvGrpSpPr>
        <p:grpSpPr bwMode="auto">
          <a:xfrm>
            <a:off x="442913" y="1773238"/>
            <a:ext cx="8305800" cy="3048000"/>
            <a:chOff x="288" y="1200"/>
            <a:chExt cx="5232" cy="1920"/>
          </a:xfrm>
        </p:grpSpPr>
        <p:grpSp>
          <p:nvGrpSpPr>
            <p:cNvPr id="7172" name="Group 5"/>
            <p:cNvGrpSpPr/>
            <p:nvPr/>
          </p:nvGrpSpPr>
          <p:grpSpPr bwMode="auto">
            <a:xfrm>
              <a:off x="4368" y="1200"/>
              <a:ext cx="1152" cy="1872"/>
              <a:chOff x="4368" y="1200"/>
              <a:chExt cx="1152" cy="1872"/>
            </a:xfrm>
          </p:grpSpPr>
          <p:sp>
            <p:nvSpPr>
              <p:cNvPr id="7173" name="AutoShape 6"/>
              <p:cNvSpPr>
                <a:spLocks noChangeArrowheads="1"/>
              </p:cNvSpPr>
              <p:nvPr/>
            </p:nvSpPr>
            <p:spPr bwMode="auto">
              <a:xfrm>
                <a:off x="4368" y="1200"/>
                <a:ext cx="1152" cy="1872"/>
              </a:xfrm>
              <a:prstGeom prst="can">
                <a:avLst>
                  <a:gd name="adj" fmla="val 39060"/>
                </a:avLst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74" name="Oval 7"/>
              <p:cNvSpPr>
                <a:spLocks noChangeArrowheads="1"/>
              </p:cNvSpPr>
              <p:nvPr/>
            </p:nvSpPr>
            <p:spPr bwMode="auto">
              <a:xfrm>
                <a:off x="4368" y="2640"/>
                <a:ext cx="1152" cy="43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75" name="Group 8"/>
            <p:cNvGrpSpPr/>
            <p:nvPr/>
          </p:nvGrpSpPr>
          <p:grpSpPr bwMode="auto">
            <a:xfrm>
              <a:off x="288" y="1872"/>
              <a:ext cx="1392" cy="1248"/>
              <a:chOff x="288" y="2016"/>
              <a:chExt cx="1392" cy="1248"/>
            </a:xfrm>
          </p:grpSpPr>
          <p:sp>
            <p:nvSpPr>
              <p:cNvPr id="7176" name="Oval 9"/>
              <p:cNvSpPr>
                <a:spLocks noChangeArrowheads="1"/>
              </p:cNvSpPr>
              <p:nvPr/>
            </p:nvSpPr>
            <p:spPr bwMode="auto">
              <a:xfrm>
                <a:off x="288" y="2832"/>
                <a:ext cx="1392" cy="43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77" name="Oval 10"/>
              <p:cNvSpPr>
                <a:spLocks noChangeArrowheads="1"/>
              </p:cNvSpPr>
              <p:nvPr/>
            </p:nvSpPr>
            <p:spPr bwMode="auto">
              <a:xfrm>
                <a:off x="528" y="2016"/>
                <a:ext cx="864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78" name="Line 11"/>
              <p:cNvSpPr>
                <a:spLocks noChangeShapeType="1"/>
              </p:cNvSpPr>
              <p:nvPr/>
            </p:nvSpPr>
            <p:spPr bwMode="auto">
              <a:xfrm flipV="1">
                <a:off x="288" y="2160"/>
                <a:ext cx="240" cy="9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9" name="Line 12"/>
              <p:cNvSpPr>
                <a:spLocks noChangeShapeType="1"/>
              </p:cNvSpPr>
              <p:nvPr/>
            </p:nvSpPr>
            <p:spPr bwMode="auto">
              <a:xfrm flipH="1" flipV="1">
                <a:off x="1392" y="2160"/>
                <a:ext cx="288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0" name="AutoShape 13"/>
              <p:cNvSpPr>
                <a:spLocks noChangeArrowheads="1"/>
              </p:cNvSpPr>
              <p:nvPr/>
            </p:nvSpPr>
            <p:spPr bwMode="auto">
              <a:xfrm>
                <a:off x="384" y="2880"/>
                <a:ext cx="96" cy="48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81" name="Oval 14"/>
              <p:cNvSpPr>
                <a:spLocks noChangeArrowheads="1"/>
              </p:cNvSpPr>
              <p:nvPr/>
            </p:nvSpPr>
            <p:spPr bwMode="auto">
              <a:xfrm>
                <a:off x="576" y="2832"/>
                <a:ext cx="96" cy="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82" name="Oval 15"/>
              <p:cNvSpPr>
                <a:spLocks noChangeArrowheads="1"/>
              </p:cNvSpPr>
              <p:nvPr/>
            </p:nvSpPr>
            <p:spPr bwMode="auto">
              <a:xfrm>
                <a:off x="768" y="2784"/>
                <a:ext cx="48" cy="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83" name="Oval 16"/>
              <p:cNvSpPr>
                <a:spLocks noChangeArrowheads="1"/>
              </p:cNvSpPr>
              <p:nvPr/>
            </p:nvSpPr>
            <p:spPr bwMode="auto">
              <a:xfrm>
                <a:off x="912" y="278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84" name="Oval 17"/>
              <p:cNvSpPr>
                <a:spLocks noChangeArrowheads="1"/>
              </p:cNvSpPr>
              <p:nvPr/>
            </p:nvSpPr>
            <p:spPr bwMode="auto">
              <a:xfrm>
                <a:off x="1104" y="278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85" name="Oval 18"/>
              <p:cNvSpPr>
                <a:spLocks noChangeArrowheads="1"/>
              </p:cNvSpPr>
              <p:nvPr/>
            </p:nvSpPr>
            <p:spPr bwMode="auto">
              <a:xfrm>
                <a:off x="1296" y="2784"/>
                <a:ext cx="96" cy="1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86" name="Oval 19"/>
              <p:cNvSpPr>
                <a:spLocks noChangeArrowheads="1"/>
              </p:cNvSpPr>
              <p:nvPr/>
            </p:nvSpPr>
            <p:spPr bwMode="auto">
              <a:xfrm>
                <a:off x="1488" y="288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87" name="Group 20"/>
            <p:cNvGrpSpPr/>
            <p:nvPr/>
          </p:nvGrpSpPr>
          <p:grpSpPr bwMode="auto">
            <a:xfrm>
              <a:off x="1824" y="1488"/>
              <a:ext cx="912" cy="1584"/>
              <a:chOff x="1824" y="1584"/>
              <a:chExt cx="912" cy="1584"/>
            </a:xfrm>
          </p:grpSpPr>
          <p:sp>
            <p:nvSpPr>
              <p:cNvPr id="7188" name="AutoShape 21"/>
              <p:cNvSpPr>
                <a:spLocks noChangeArrowheads="1"/>
              </p:cNvSpPr>
              <p:nvPr/>
            </p:nvSpPr>
            <p:spPr bwMode="auto">
              <a:xfrm rot="-5400000">
                <a:off x="1488" y="1920"/>
                <a:ext cx="1584" cy="912"/>
              </a:xfrm>
              <a:prstGeom prst="can">
                <a:avLst>
                  <a:gd name="adj" fmla="val 30833"/>
                </a:avLst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89" name="Oval 22"/>
              <p:cNvSpPr>
                <a:spLocks noChangeArrowheads="1"/>
              </p:cNvSpPr>
              <p:nvPr/>
            </p:nvSpPr>
            <p:spPr bwMode="auto">
              <a:xfrm>
                <a:off x="2448" y="1584"/>
                <a:ext cx="288" cy="158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190" name="Group 23"/>
            <p:cNvGrpSpPr/>
            <p:nvPr/>
          </p:nvGrpSpPr>
          <p:grpSpPr bwMode="auto">
            <a:xfrm>
              <a:off x="2880" y="1392"/>
              <a:ext cx="1392" cy="1584"/>
              <a:chOff x="2880" y="1392"/>
              <a:chExt cx="1392" cy="1584"/>
            </a:xfrm>
          </p:grpSpPr>
          <p:sp>
            <p:nvSpPr>
              <p:cNvPr id="7191" name="Oval 24"/>
              <p:cNvSpPr>
                <a:spLocks noChangeArrowheads="1"/>
              </p:cNvSpPr>
              <p:nvPr/>
            </p:nvSpPr>
            <p:spPr bwMode="auto">
              <a:xfrm flipV="1">
                <a:off x="2880" y="1392"/>
                <a:ext cx="1392" cy="54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2" name="Oval 25"/>
              <p:cNvSpPr>
                <a:spLocks noChangeArrowheads="1"/>
              </p:cNvSpPr>
              <p:nvPr/>
            </p:nvSpPr>
            <p:spPr bwMode="auto">
              <a:xfrm flipV="1">
                <a:off x="3120" y="2610"/>
                <a:ext cx="864" cy="3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3" name="Line 26"/>
              <p:cNvSpPr>
                <a:spLocks noChangeShapeType="1"/>
              </p:cNvSpPr>
              <p:nvPr/>
            </p:nvSpPr>
            <p:spPr bwMode="auto">
              <a:xfrm>
                <a:off x="2880" y="1636"/>
                <a:ext cx="240" cy="115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4" name="Line 27"/>
              <p:cNvSpPr>
                <a:spLocks noChangeShapeType="1"/>
              </p:cNvSpPr>
              <p:nvPr/>
            </p:nvSpPr>
            <p:spPr bwMode="auto">
              <a:xfrm flipH="1">
                <a:off x="3984" y="1636"/>
                <a:ext cx="288" cy="11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5" name="AutoShape 28"/>
              <p:cNvSpPr>
                <a:spLocks noChangeArrowheads="1"/>
              </p:cNvSpPr>
              <p:nvPr/>
            </p:nvSpPr>
            <p:spPr bwMode="auto">
              <a:xfrm flipV="1">
                <a:off x="3120" y="2675"/>
                <a:ext cx="96" cy="61"/>
              </a:xfrm>
              <a:prstGeom prst="flowChartConnector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6" name="Oval 29"/>
              <p:cNvSpPr>
                <a:spLocks noChangeArrowheads="1"/>
              </p:cNvSpPr>
              <p:nvPr/>
            </p:nvSpPr>
            <p:spPr bwMode="auto">
              <a:xfrm flipV="1">
                <a:off x="3264" y="2627"/>
                <a:ext cx="96" cy="6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7" name="Oval 30"/>
              <p:cNvSpPr>
                <a:spLocks noChangeArrowheads="1"/>
              </p:cNvSpPr>
              <p:nvPr/>
            </p:nvSpPr>
            <p:spPr bwMode="auto">
              <a:xfrm flipV="1">
                <a:off x="3360" y="1962"/>
                <a:ext cx="48" cy="1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8" name="Oval 31"/>
              <p:cNvSpPr>
                <a:spLocks noChangeArrowheads="1"/>
              </p:cNvSpPr>
              <p:nvPr/>
            </p:nvSpPr>
            <p:spPr bwMode="auto">
              <a:xfrm flipV="1">
                <a:off x="3456" y="2544"/>
                <a:ext cx="96" cy="1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99" name="Oval 32"/>
              <p:cNvSpPr>
                <a:spLocks noChangeArrowheads="1"/>
              </p:cNvSpPr>
              <p:nvPr/>
            </p:nvSpPr>
            <p:spPr bwMode="auto">
              <a:xfrm flipV="1">
                <a:off x="3648" y="2518"/>
                <a:ext cx="96" cy="1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0" name="Oval 33"/>
              <p:cNvSpPr>
                <a:spLocks noChangeArrowheads="1"/>
              </p:cNvSpPr>
              <p:nvPr/>
            </p:nvSpPr>
            <p:spPr bwMode="auto">
              <a:xfrm flipV="1">
                <a:off x="3840" y="2601"/>
                <a:ext cx="96" cy="18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01" name="Oval 34"/>
              <p:cNvSpPr>
                <a:spLocks noChangeArrowheads="1"/>
              </p:cNvSpPr>
              <p:nvPr/>
            </p:nvSpPr>
            <p:spPr bwMode="auto">
              <a:xfrm flipV="1">
                <a:off x="4080" y="1902"/>
                <a:ext cx="96" cy="12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7202" name="Text Box 35"/>
          <p:cNvSpPr txBox="1">
            <a:spLocks noChangeArrowheads="1"/>
          </p:cNvSpPr>
          <p:nvPr/>
        </p:nvSpPr>
        <p:spPr bwMode="auto">
          <a:xfrm>
            <a:off x="671513" y="5243513"/>
            <a:ext cx="8077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b="1">
                <a:solidFill>
                  <a:srgbClr val="008000"/>
                </a:solidFill>
                <a:latin typeface="Times New Roman" panose="02020603050405020304" pitchFamily="18" charset="0"/>
              </a:rPr>
              <a:t>(    )    (    )   (    )    (    )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900113" y="5300663"/>
            <a:ext cx="1025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3132138" y="5300663"/>
            <a:ext cx="1025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b="1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243513" y="5300663"/>
            <a:ext cx="1025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b="1">
                <a:solidFill>
                  <a:srgbClr val="FF33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7434263" y="5300663"/>
            <a:ext cx="1025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600" b="1">
                <a:solidFill>
                  <a:srgbClr val="FF33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8" grpId="0"/>
      <p:bldP spid="23589" grpId="0"/>
      <p:bldP spid="23590" grpId="0"/>
      <p:bldP spid="235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图片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04912" y="457278"/>
            <a:ext cx="7772316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000" b="1" dirty="0"/>
              <a:t>自学提示</a:t>
            </a:r>
            <a:r>
              <a:rPr lang="en-US" altLang="zh-CN" sz="4000" b="1" dirty="0"/>
              <a:t>:</a:t>
            </a:r>
          </a:p>
          <a:p>
            <a:endParaRPr lang="en-US" altLang="zh-CN" sz="4000" b="1" dirty="0"/>
          </a:p>
          <a:p>
            <a:r>
              <a:rPr lang="en-US" altLang="zh-CN" sz="3600" dirty="0" smtClean="0"/>
              <a:t>1</a:t>
            </a:r>
            <a:r>
              <a:rPr lang="en-US" altLang="zh-CN" sz="3600" dirty="0"/>
              <a:t>.</a:t>
            </a:r>
            <a:r>
              <a:rPr lang="zh-CN" altLang="en-US" sz="3600" dirty="0"/>
              <a:t>自学课本，认识圆柱各部分的名称；</a:t>
            </a:r>
          </a:p>
          <a:p>
            <a:endParaRPr lang="zh-CN" altLang="en-US" sz="3600" dirty="0"/>
          </a:p>
          <a:p>
            <a:r>
              <a:rPr lang="en-US" altLang="zh-CN" sz="3600" dirty="0" smtClean="0"/>
              <a:t>2</a:t>
            </a:r>
            <a:r>
              <a:rPr lang="en-US" altLang="zh-CN" sz="3600" dirty="0"/>
              <a:t>.</a:t>
            </a:r>
            <a:r>
              <a:rPr lang="zh-CN" altLang="en-US" sz="3600" dirty="0"/>
              <a:t>小组讨论总结：圆柱有什么特征？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179388" y="620713"/>
            <a:ext cx="8820150" cy="5976937"/>
          </a:xfrm>
          <a:prstGeom prst="octagon">
            <a:avLst>
              <a:gd name="adj" fmla="val 29287"/>
            </a:avLst>
          </a:prstGeom>
          <a:solidFill>
            <a:srgbClr val="EBF9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1692275" y="766763"/>
            <a:ext cx="2592388" cy="4606925"/>
          </a:xfrm>
          <a:prstGeom prst="can">
            <a:avLst>
              <a:gd name="adj" fmla="val 44427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1692275" y="765175"/>
            <a:ext cx="2592388" cy="115093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692275" y="4222750"/>
            <a:ext cx="2592388" cy="1150938"/>
          </a:xfrm>
          <a:prstGeom prst="ellipse">
            <a:avLst/>
          </a:prstGeom>
          <a:solidFill>
            <a:srgbClr val="99CC00">
              <a:alpha val="56078"/>
            </a:srgbClr>
          </a:solidFill>
          <a:ln w="9525">
            <a:solidFill>
              <a:schemeClr val="bg2"/>
            </a:solidFill>
            <a:prstDash val="dash"/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3" name="Group 9"/>
          <p:cNvGrpSpPr/>
          <p:nvPr/>
        </p:nvGrpSpPr>
        <p:grpSpPr bwMode="auto">
          <a:xfrm>
            <a:off x="4859338" y="746125"/>
            <a:ext cx="2376487" cy="2251075"/>
            <a:chOff x="3333" y="470"/>
            <a:chExt cx="1497" cy="1418"/>
          </a:xfrm>
        </p:grpSpPr>
        <p:sp>
          <p:nvSpPr>
            <p:cNvPr id="9225" name="Oval 10"/>
            <p:cNvSpPr>
              <a:spLocks noChangeArrowheads="1"/>
            </p:cNvSpPr>
            <p:nvPr/>
          </p:nvSpPr>
          <p:spPr bwMode="auto">
            <a:xfrm>
              <a:off x="3333" y="470"/>
              <a:ext cx="1497" cy="1418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/>
              <a:endParaRPr lang="zh-CN" altLang="zh-CN" sz="6600" b="1">
                <a:solidFill>
                  <a:srgbClr val="A50021"/>
                </a:solidFill>
                <a:ea typeface="楷体_GB2312" pitchFamily="49" charset="-122"/>
              </a:endParaRPr>
            </a:p>
          </p:txBody>
        </p:sp>
        <p:sp>
          <p:nvSpPr>
            <p:cNvPr id="9226" name="Text Box 11"/>
            <p:cNvSpPr txBox="1">
              <a:spLocks noChangeArrowheads="1"/>
            </p:cNvSpPr>
            <p:nvPr/>
          </p:nvSpPr>
          <p:spPr bwMode="auto">
            <a:xfrm>
              <a:off x="3742" y="788"/>
              <a:ext cx="643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zh-CN" altLang="en-US" sz="6600">
                  <a:ea typeface="华文新魏" panose="02010800040101010101" pitchFamily="2" charset="-122"/>
                </a:rPr>
                <a:t>底</a:t>
              </a:r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4859338" y="3213100"/>
            <a:ext cx="2376487" cy="2251075"/>
            <a:chOff x="3333" y="2251"/>
            <a:chExt cx="1497" cy="1418"/>
          </a:xfrm>
        </p:grpSpPr>
        <p:sp>
          <p:nvSpPr>
            <p:cNvPr id="9228" name="Oval 13"/>
            <p:cNvSpPr>
              <a:spLocks noChangeArrowheads="1"/>
            </p:cNvSpPr>
            <p:nvPr/>
          </p:nvSpPr>
          <p:spPr bwMode="auto">
            <a:xfrm>
              <a:off x="3333" y="2251"/>
              <a:ext cx="1497" cy="1418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pPr algn="ctr"/>
              <a:endParaRPr lang="zh-CN" altLang="zh-CN" sz="6000" b="1">
                <a:solidFill>
                  <a:srgbClr val="A50021"/>
                </a:solidFill>
                <a:ea typeface="楷体_GB2312" pitchFamily="49" charset="-122"/>
              </a:endParaRPr>
            </a:p>
          </p:txBody>
        </p:sp>
        <p:sp>
          <p:nvSpPr>
            <p:cNvPr id="9229" name="Text Box 14"/>
            <p:cNvSpPr txBox="1">
              <a:spLocks noChangeArrowheads="1"/>
            </p:cNvSpPr>
            <p:nvPr/>
          </p:nvSpPr>
          <p:spPr bwMode="auto">
            <a:xfrm>
              <a:off x="3734" y="2568"/>
              <a:ext cx="643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zh-CN" altLang="en-US" sz="6600">
                  <a:ea typeface="华文新魏" panose="02010800040101010101" pitchFamily="2" charset="-122"/>
                </a:rPr>
                <a:t>底</a:t>
              </a:r>
            </a:p>
          </p:txBody>
        </p:sp>
      </p:grp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755650" y="5445125"/>
            <a:ext cx="82819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zh-CN" altLang="en-US" sz="3600">
                <a:ea typeface="楷体_GB2312" pitchFamily="49" charset="-122"/>
              </a:rPr>
              <a:t>圆柱的上、下两个面叫做圆柱的</a:t>
            </a:r>
            <a:r>
              <a:rPr lang="zh-CN" altLang="en-US" sz="3600">
                <a:solidFill>
                  <a:srgbClr val="FF0000"/>
                </a:solidFill>
                <a:ea typeface="楷体_GB2312" pitchFamily="49" charset="-122"/>
              </a:rPr>
              <a:t>底面</a:t>
            </a:r>
            <a:r>
              <a:rPr lang="zh-CN" altLang="en-US" sz="3600">
                <a:ea typeface="楷体_GB2312" pitchFamily="49" charset="-122"/>
              </a:rPr>
              <a:t>。它们是完全相同的两个圆。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50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50417 L 3.61111E-6 1.48148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3" grpId="1" animBg="1"/>
      <p:bldP spid="9223" grpId="2" animBg="1"/>
      <p:bldP spid="9223" grpId="3" animBg="1"/>
      <p:bldP spid="9223" grpId="4" animBg="1"/>
      <p:bldP spid="9224" grpId="0" animBg="1"/>
      <p:bldP spid="9224" grpId="1" animBg="1"/>
      <p:bldP spid="9224" grpId="2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1485900" y="1630363"/>
            <a:ext cx="1944688" cy="3455987"/>
          </a:xfrm>
          <a:prstGeom prst="can">
            <a:avLst>
              <a:gd name="adj" fmla="val 44429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247" name="Oval 8"/>
          <p:cNvSpPr>
            <a:spLocks noChangeArrowheads="1"/>
          </p:cNvSpPr>
          <p:nvPr/>
        </p:nvSpPr>
        <p:spPr bwMode="auto">
          <a:xfrm>
            <a:off x="1485900" y="1628775"/>
            <a:ext cx="1944688" cy="863600"/>
          </a:xfrm>
          <a:prstGeom prst="ellipse">
            <a:avLst/>
          </a:prstGeom>
          <a:solidFill>
            <a:srgbClr val="E8CAEE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1485900" y="4222750"/>
            <a:ext cx="1944688" cy="863600"/>
          </a:xfrm>
          <a:prstGeom prst="ellipse">
            <a:avLst/>
          </a:prstGeom>
          <a:solidFill>
            <a:srgbClr val="E8CAEE">
              <a:alpha val="56078"/>
            </a:srgbClr>
          </a:solidFill>
          <a:ln w="9525">
            <a:solidFill>
              <a:schemeClr val="bg2"/>
            </a:solidFill>
            <a:prstDash val="dash"/>
            <a:round/>
          </a:ln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10249" name="Group 10"/>
          <p:cNvGrpSpPr/>
          <p:nvPr/>
        </p:nvGrpSpPr>
        <p:grpSpPr bwMode="auto">
          <a:xfrm>
            <a:off x="4724400" y="2636838"/>
            <a:ext cx="1944688" cy="2449512"/>
            <a:chOff x="2970" y="1253"/>
            <a:chExt cx="1225" cy="2178"/>
          </a:xfrm>
        </p:grpSpPr>
        <p:sp>
          <p:nvSpPr>
            <p:cNvPr id="10250" name="AutoShape 11"/>
            <p:cNvSpPr>
              <a:spLocks noChangeArrowheads="1"/>
            </p:cNvSpPr>
            <p:nvPr/>
          </p:nvSpPr>
          <p:spPr bwMode="auto">
            <a:xfrm>
              <a:off x="2970" y="1254"/>
              <a:ext cx="1225" cy="2177"/>
            </a:xfrm>
            <a:prstGeom prst="can">
              <a:avLst>
                <a:gd name="adj" fmla="val 4442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251" name="Oval 12"/>
            <p:cNvSpPr>
              <a:spLocks noChangeArrowheads="1"/>
            </p:cNvSpPr>
            <p:nvPr/>
          </p:nvSpPr>
          <p:spPr bwMode="auto">
            <a:xfrm>
              <a:off x="2970" y="1253"/>
              <a:ext cx="1225" cy="544"/>
            </a:xfrm>
            <a:prstGeom prst="ellipse">
              <a:avLst/>
            </a:prstGeom>
            <a:solidFill>
              <a:srgbClr val="E8CAEE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252" name="Oval 13"/>
            <p:cNvSpPr>
              <a:spLocks noChangeArrowheads="1"/>
            </p:cNvSpPr>
            <p:nvPr/>
          </p:nvSpPr>
          <p:spPr bwMode="auto">
            <a:xfrm>
              <a:off x="2970" y="2887"/>
              <a:ext cx="1225" cy="544"/>
            </a:xfrm>
            <a:prstGeom prst="ellipse">
              <a:avLst/>
            </a:prstGeom>
            <a:solidFill>
              <a:srgbClr val="E8CAEE">
                <a:alpha val="56078"/>
              </a:srgbClr>
            </a:solidFill>
            <a:ln w="9525">
              <a:solidFill>
                <a:schemeClr val="bg2"/>
              </a:solidFill>
              <a:prstDash val="dash"/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484438" y="2132013"/>
            <a:ext cx="0" cy="2592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724525" y="2924175"/>
            <a:ext cx="0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1960563" y="457278"/>
            <a:ext cx="476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 dirty="0">
                <a:ea typeface="楷体_GB2312" pitchFamily="49" charset="-122"/>
              </a:rPr>
              <a:t>两个圆柱有什么不同？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484438" y="3140075"/>
            <a:ext cx="639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>
                <a:solidFill>
                  <a:srgbClr val="0033CC"/>
                </a:solidFill>
                <a:ea typeface="楷体_GB2312" pitchFamily="49" charset="-122"/>
              </a:rPr>
              <a:t>高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724525" y="3579813"/>
            <a:ext cx="639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>
                <a:solidFill>
                  <a:srgbClr val="0033CC"/>
                </a:solidFill>
                <a:ea typeface="楷体_GB2312" pitchFamily="49" charset="-122"/>
              </a:rPr>
              <a:t>高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3419475" y="2205038"/>
            <a:ext cx="0" cy="2592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181100" y="5229225"/>
            <a:ext cx="70627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33CC"/>
                </a:solidFill>
                <a:ea typeface="黑体" panose="02010609060101010101" pitchFamily="49" charset="-122"/>
              </a:rPr>
              <a:t>圆柱两个底面之间的距离叫做</a:t>
            </a:r>
            <a:r>
              <a:rPr lang="zh-CN" altLang="en-US" sz="3600" b="1" dirty="0">
                <a:solidFill>
                  <a:srgbClr val="FF3300"/>
                </a:solidFill>
                <a:ea typeface="黑体" panose="02010609060101010101" pitchFamily="49" charset="-122"/>
              </a:rPr>
              <a:t>高</a:t>
            </a:r>
            <a:r>
              <a:rPr lang="zh-CN" altLang="en-US" sz="3600" b="1" dirty="0">
                <a:solidFill>
                  <a:srgbClr val="0033CC"/>
                </a:solidFill>
                <a:ea typeface="黑体" panose="02010609060101010101" pitchFamily="49" charset="-122"/>
              </a:rPr>
              <a:t>。</a:t>
            </a:r>
          </a:p>
          <a:p>
            <a:pPr algn="ctr"/>
            <a:r>
              <a:rPr lang="zh-CN" altLang="en-US" sz="3600" b="1" dirty="0">
                <a:solidFill>
                  <a:srgbClr val="0033CC"/>
                </a:solidFill>
                <a:ea typeface="黑体" panose="02010609060101010101" pitchFamily="49" charset="-122"/>
              </a:rPr>
              <a:t>无数条</a:t>
            </a: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2411413" y="1989138"/>
            <a:ext cx="144462" cy="144462"/>
          </a:xfrm>
          <a:prstGeom prst="ellipse">
            <a:avLst/>
          </a:pr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524125" y="1725613"/>
            <a:ext cx="465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CN" sz="2800" b="1">
                <a:latin typeface="Comic Sans MS" panose="030F0702030302020204" pitchFamily="66" charset="0"/>
                <a:ea typeface="楷体_GB2312" pitchFamily="49" charset="-122"/>
              </a:rPr>
              <a:t>O</a:t>
            </a: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2409825" y="4613275"/>
            <a:ext cx="144463" cy="144463"/>
          </a:xfrm>
          <a:prstGeom prst="ellipse">
            <a:avLst/>
          </a:pr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522538" y="4349750"/>
            <a:ext cx="465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CN" sz="2800" b="1">
                <a:latin typeface="Comic Sans MS" panose="030F0702030302020204" pitchFamily="66" charset="0"/>
                <a:ea typeface="楷体_GB2312" pitchFamily="49" charset="-122"/>
              </a:rPr>
              <a:t>O</a:t>
            </a:r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5649913" y="2828925"/>
            <a:ext cx="144462" cy="144463"/>
          </a:xfrm>
          <a:prstGeom prst="ellipse">
            <a:avLst/>
          </a:pr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5762625" y="2565400"/>
            <a:ext cx="465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CN" sz="2800" b="1">
                <a:latin typeface="Comic Sans MS" panose="030F0702030302020204" pitchFamily="66" charset="0"/>
                <a:ea typeface="楷体_GB2312" pitchFamily="49" charset="-122"/>
              </a:rPr>
              <a:t>O</a:t>
            </a:r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5649913" y="4686300"/>
            <a:ext cx="144462" cy="144463"/>
          </a:xfrm>
          <a:prstGeom prst="ellipse">
            <a:avLst/>
          </a:pr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5762625" y="4422775"/>
            <a:ext cx="465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CN" sz="2800" b="1">
                <a:latin typeface="Comic Sans MS" panose="030F0702030302020204" pitchFamily="66" charset="0"/>
                <a:ea typeface="楷体_GB2312" pitchFamily="49" charset="-122"/>
              </a:rPr>
              <a:t>O</a:t>
            </a:r>
          </a:p>
        </p:txBody>
      </p:sp>
      <p:sp>
        <p:nvSpPr>
          <p:cNvPr id="10268" name="Text Box 29"/>
          <p:cNvSpPr txBox="1">
            <a:spLocks noChangeArrowheads="1"/>
          </p:cNvSpPr>
          <p:nvPr/>
        </p:nvSpPr>
        <p:spPr bwMode="auto">
          <a:xfrm>
            <a:off x="4713288" y="3373438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200">
                <a:solidFill>
                  <a:schemeClr val="accent2"/>
                </a:solidFill>
                <a:ea typeface="楷体_GB2312" pitchFamily="49" charset="-122"/>
              </a:rPr>
              <a:t>侧面</a:t>
            </a:r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1430338" y="2487613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200">
                <a:solidFill>
                  <a:schemeClr val="accent2"/>
                </a:solidFill>
                <a:ea typeface="楷体_GB2312" pitchFamily="49" charset="-122"/>
              </a:rPr>
              <a:t>侧面</a:t>
            </a:r>
          </a:p>
        </p:txBody>
      </p:sp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1458913" y="1758950"/>
            <a:ext cx="993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200">
                <a:solidFill>
                  <a:schemeClr val="accent2"/>
                </a:solidFill>
                <a:ea typeface="楷体_GB2312" pitchFamily="49" charset="-122"/>
              </a:rPr>
              <a:t>底面</a:t>
            </a:r>
          </a:p>
        </p:txBody>
      </p:sp>
      <p:sp>
        <p:nvSpPr>
          <p:cNvPr id="10271" name="Text Box 32"/>
          <p:cNvSpPr txBox="1">
            <a:spLocks noChangeArrowheads="1"/>
          </p:cNvSpPr>
          <p:nvPr/>
        </p:nvSpPr>
        <p:spPr bwMode="auto">
          <a:xfrm>
            <a:off x="1443038" y="4325938"/>
            <a:ext cx="993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200">
                <a:solidFill>
                  <a:schemeClr val="accent2"/>
                </a:solidFill>
                <a:ea typeface="楷体_GB2312" pitchFamily="49" charset="-122"/>
              </a:rPr>
              <a:t>底面</a:t>
            </a:r>
          </a:p>
        </p:txBody>
      </p:sp>
      <p:sp>
        <p:nvSpPr>
          <p:cNvPr id="10272" name="Text Box 33"/>
          <p:cNvSpPr txBox="1">
            <a:spLocks noChangeArrowheads="1"/>
          </p:cNvSpPr>
          <p:nvPr/>
        </p:nvSpPr>
        <p:spPr bwMode="auto">
          <a:xfrm>
            <a:off x="4751388" y="2643188"/>
            <a:ext cx="993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200">
                <a:solidFill>
                  <a:schemeClr val="accent2"/>
                </a:solidFill>
                <a:ea typeface="楷体_GB2312" pitchFamily="49" charset="-122"/>
              </a:rPr>
              <a:t>底面</a:t>
            </a:r>
          </a:p>
        </p:txBody>
      </p:sp>
      <p:sp>
        <p:nvSpPr>
          <p:cNvPr id="10273" name="Text Box 34"/>
          <p:cNvSpPr txBox="1">
            <a:spLocks noChangeArrowheads="1"/>
          </p:cNvSpPr>
          <p:nvPr/>
        </p:nvSpPr>
        <p:spPr bwMode="auto">
          <a:xfrm>
            <a:off x="4738688" y="4398963"/>
            <a:ext cx="993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zh-CN" altLang="en-US" sz="3200">
                <a:solidFill>
                  <a:schemeClr val="accent2"/>
                </a:solidFill>
                <a:ea typeface="楷体_GB2312" pitchFamily="49" charset="-122"/>
              </a:rPr>
              <a:t>底面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43 0.0419 C -0.16511 0.0419 -0.21285 0.01389 -0.21285 -0.02083 C -0.21285 -0.05555 -0.16511 -0.08426 -0.10643 -0.08426 C -0.04774 -0.08426 -0.00018 -0.05555 -0.00018 -0.02083 C -0.00018 0.01389 -0.04774 0.0419 -0.10643 0.0419 Z " pathEditMode="relative" rAng="10800000" ptsTypes="fffff">
                                      <p:cBhvr>
                                        <p:cTn id="53" dur="3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6" grpId="0"/>
      <p:bldP spid="12308" grpId="0"/>
      <p:bldP spid="12309" grpId="0" animBg="1"/>
      <p:bldP spid="12310" grpId="0"/>
      <p:bldP spid="12311" grpId="0" animBg="1"/>
      <p:bldP spid="12312" grpId="0"/>
      <p:bldP spid="12313" grpId="0" animBg="1"/>
      <p:bldP spid="12314" grpId="0"/>
      <p:bldP spid="12315" grpId="0" animBg="1"/>
      <p:bldP spid="123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564</Words>
  <Application>Microsoft Office PowerPoint</Application>
  <PresentationFormat>全屏显示(4:3)</PresentationFormat>
  <Paragraphs>99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9" baseType="lpstr">
      <vt:lpstr>方正舒体</vt:lpstr>
      <vt:lpstr>汉真广标</vt:lpstr>
      <vt:lpstr>黑体</vt:lpstr>
      <vt:lpstr>华文彩云</vt:lpstr>
      <vt:lpstr>华文新魏</vt:lpstr>
      <vt:lpstr>楷体_GB2312</vt:lpstr>
      <vt:lpstr>宋体</vt:lpstr>
      <vt:lpstr>微软雅黑</vt:lpstr>
      <vt:lpstr>Arial</vt:lpstr>
      <vt:lpstr>Calibri</vt:lpstr>
      <vt:lpstr>Comic Sans MS</vt:lpstr>
      <vt:lpstr>Georgia</vt:lpstr>
      <vt:lpstr>Times New Roman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2021-12-31T02:30:00Z</dcterms:created>
  <dcterms:modified xsi:type="dcterms:W3CDTF">2023-01-16T15:01:11Z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E8C8084F39D24AC7A6B41595520954E6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