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316" r:id="rId3"/>
    <p:sldId id="265" r:id="rId4"/>
    <p:sldId id="266" r:id="rId5"/>
    <p:sldId id="267" r:id="rId6"/>
    <p:sldId id="307" r:id="rId7"/>
    <p:sldId id="268" r:id="rId8"/>
    <p:sldId id="270" r:id="rId9"/>
    <p:sldId id="271" r:id="rId10"/>
    <p:sldId id="274" r:id="rId11"/>
    <p:sldId id="313" r:id="rId12"/>
    <p:sldId id="281" r:id="rId13"/>
    <p:sldId id="282" r:id="rId14"/>
    <p:sldId id="283" r:id="rId15"/>
    <p:sldId id="284" r:id="rId16"/>
    <p:sldId id="285" r:id="rId17"/>
    <p:sldId id="291" r:id="rId18"/>
    <p:sldId id="308" r:id="rId19"/>
    <p:sldId id="314" r:id="rId20"/>
    <p:sldId id="315" r:id="rId21"/>
    <p:sldId id="312" r:id="rId22"/>
    <p:sldId id="309" r:id="rId23"/>
    <p:sldId id="310" r:id="rId24"/>
    <p:sldId id="311" r:id="rId25"/>
    <p:sldId id="292" r:id="rId26"/>
    <p:sldId id="293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69F23-9669-42AA-9D7C-427762512AE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10DF1-69AD-4234-9EE4-299B522F4D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0DF1-69AD-4234-9EE4-299B522F4D4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530F-BFF9-4947-A46A-EA30170328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C205-2AD0-4E5A-99E3-78D2F533572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E089CF-481A-4450-A760-54129F191E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31D152-9146-4575-AAA8-98880987E4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E1E6-E17C-44DB-9EB2-6686807747D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CA2D-33FB-4FB9-BBAE-28D5AC9BD28D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E156-20B6-4079-8E41-8280E823242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166-4673-4B1F-9E77-9E625B98DC19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CE97-6E72-48C4-9424-C85DE2BA680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D4E-5724-4B03-B4F4-5FA9155DA89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617D-B4F3-46BE-8787-F6000057FE57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D51-44C4-4D7E-8BE1-FDD71859705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E0D9411-43DE-459D-8CA4-8CE099FB7EC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C0%BA%C7%F2&amp;in=1&amp;cl=2&amp;cm=1&amp;sc=0&amp;lm=-1&amp;pn=0&amp;rn=1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image.baidu.com/i?ct=503316480&amp;z=0&amp;tn=baiduimagedetail&amp;word=%D7%E3%C7%F2&amp;in=5&amp;cl=2&amp;cm=1&amp;sc=0&amp;lm=-1&amp;pn=4&amp;r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.baidu.com/i?ct=503316480&amp;z=0&amp;tn=baiduimagedetail&amp;word=%C6%B9%C5%D2%C7%F2&amp;in=66&amp;cl=2&amp;cm=1&amp;sc=0&amp;lm=-1&amp;pn=65&amp;rn=1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image.baidu.com/i?ct=503316480&amp;z=0&amp;tn=baiduimagedetail&amp;word=%C5%C5%C7%F2&amp;in=32&amp;cl=2&amp;cm=1&amp;sc=0&amp;lm=-1&amp;pn=31&amp;rn=1" TargetMode="External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e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100658" y="2132856"/>
            <a:ext cx="7143750" cy="1119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汉仪中圆简" pitchFamily="49" charset="-122"/>
                <a:ea typeface="汉仪中圆简" pitchFamily="49" charset="-122"/>
              </a:rPr>
              <a:t>从生活中认识几何图形</a:t>
            </a:r>
          </a:p>
        </p:txBody>
      </p:sp>
      <p:sp>
        <p:nvSpPr>
          <p:cNvPr id="7" name="矩形 6"/>
          <p:cNvSpPr/>
          <p:nvPr/>
        </p:nvSpPr>
        <p:spPr>
          <a:xfrm>
            <a:off x="2766402" y="5061499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800" b="1" kern="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692150"/>
            <a:ext cx="23034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g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84538"/>
            <a:ext cx="24304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87450" y="2549525"/>
            <a:ext cx="86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锥体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82850" y="1700213"/>
            <a:ext cx="1871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棱锥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82850" y="4076700"/>
            <a:ext cx="2160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圆锥</a:t>
            </a:r>
          </a:p>
        </p:txBody>
      </p:sp>
      <p:sp>
        <p:nvSpPr>
          <p:cNvPr id="20487" name="AutoShape 7"/>
          <p:cNvSpPr/>
          <p:nvPr/>
        </p:nvSpPr>
        <p:spPr bwMode="auto">
          <a:xfrm>
            <a:off x="2051050" y="2060575"/>
            <a:ext cx="360363" cy="2305050"/>
          </a:xfrm>
          <a:prstGeom prst="leftBrace">
            <a:avLst>
              <a:gd name="adj1" fmla="val 53304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67063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491" name="Picture 3" descr="http://www.guangztr.edu.cn/gztr/kcyj/kcgl/xjckfx0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7504" y="1934954"/>
            <a:ext cx="8686800" cy="41814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524125" y="228600"/>
            <a:ext cx="449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常见的</a:t>
            </a:r>
            <a:r>
              <a:rPr kumimoji="1" lang="zh-CN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立体图形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39688" y="1219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3333FF"/>
                </a:solidFill>
                <a:latin typeface="Times New Roman" panose="02020603050405020304" pitchFamily="18" charset="0"/>
              </a:rPr>
              <a:t>圆柱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243336" y="12192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808000"/>
                </a:solidFill>
                <a:latin typeface="Times New Roman" panose="02020603050405020304" pitchFamily="18" charset="0"/>
              </a:rPr>
              <a:t>圆锥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132312" y="12954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正方体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551240" y="13716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长方体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7620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990600" y="60198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66CC"/>
                </a:solidFill>
                <a:latin typeface="Times New Roman" panose="02020603050405020304" pitchFamily="18" charset="0"/>
              </a:rPr>
              <a:t>四棱柱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124200" y="6019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666633"/>
                </a:solidFill>
                <a:latin typeface="Times New Roman" panose="02020603050405020304" pitchFamily="18" charset="0"/>
              </a:rPr>
              <a:t>三棱柱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324600" y="6019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9900CC"/>
                </a:solidFill>
                <a:latin typeface="Times New Roman" panose="02020603050405020304" pitchFamily="18" charset="0"/>
              </a:rPr>
              <a:t>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utoUpdateAnimBg="0"/>
      <p:bldP spid="63494" grpId="0" autoUpdateAnimBg="0"/>
      <p:bldP spid="63495" grpId="0" autoUpdateAnimBg="0"/>
      <p:bldP spid="63496" grpId="0" autoUpdateAnimBg="0"/>
      <p:bldP spid="63497" grpId="0" autoUpdateAnimBg="0"/>
      <p:bldP spid="63498" grpId="0" autoUpdateAnimBg="0"/>
      <p:bldP spid="63499" grpId="0" autoUpdateAnimBg="0"/>
      <p:bldP spid="635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0"/>
            <a:ext cx="103632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地砖铺设的图案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25475" y="1341438"/>
            <a:ext cx="2362200" cy="2209800"/>
          </a:xfrm>
          <a:prstGeom prst="pentagon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443663" y="1341438"/>
            <a:ext cx="2057400" cy="2133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524000" y="4221163"/>
            <a:ext cx="2590800" cy="1828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5219700" y="4365625"/>
            <a:ext cx="2133600" cy="1752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635375" y="1341438"/>
            <a:ext cx="2209800" cy="2209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019175" y="23495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五边形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427538" y="21336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圆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732588" y="2060575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八边形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095500" y="5013325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三角形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724525" y="4797425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梯形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300288" y="3048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i="1">
                <a:latin typeface="Times New Roman" panose="02020603050405020304" pitchFamily="18" charset="0"/>
              </a:rPr>
              <a:t>常见的平面图形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0" grpId="0" autoUpdateAnimBg="0"/>
      <p:bldP spid="38921" grpId="0" autoUpdateAnimBg="0"/>
      <p:bldP spid="38922" grpId="0" autoUpdateAnimBg="0"/>
      <p:bldP spid="38923" grpId="0" autoUpdateAnimBg="0"/>
      <p:bldP spid="389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63426" y="2026220"/>
            <a:ext cx="8540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ea typeface="华文行楷" panose="02010800040101010101" pitchFamily="2" charset="-122"/>
              </a:rPr>
              <a:t>几何图形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31231" y="2099245"/>
            <a:ext cx="6289675" cy="223138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 smtClean="0">
                <a:ea typeface="楷体_GB2312" pitchFamily="49" charset="-122"/>
              </a:rPr>
              <a:t>立</a:t>
            </a:r>
            <a:r>
              <a:rPr lang="zh-CN" altLang="en-US" b="1" dirty="0">
                <a:ea typeface="楷体_GB2312" pitchFamily="49" charset="-122"/>
              </a:rPr>
              <a:t>体图形：</a:t>
            </a:r>
            <a:r>
              <a:rPr lang="zh-CN" altLang="en-US" b="1" dirty="0">
                <a:solidFill>
                  <a:srgbClr val="000000"/>
                </a:solidFill>
                <a:ea typeface="楷体_GB2312" pitchFamily="49" charset="-122"/>
              </a:rPr>
              <a:t>长方体、正方体、球  体、圆柱、圆锥、棱柱、棱锥</a:t>
            </a:r>
          </a:p>
          <a:p>
            <a:endParaRPr lang="zh-CN" altLang="en-US" b="1" dirty="0">
              <a:ea typeface="楷体_GB2312" pitchFamily="49" charset="-122"/>
            </a:endParaRPr>
          </a:p>
          <a:p>
            <a:endParaRPr lang="zh-CN" altLang="en-US" b="1" dirty="0"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b="1" dirty="0">
                <a:ea typeface="楷体_GB2312" pitchFamily="49" charset="-122"/>
              </a:rPr>
              <a:t>平面图形：</a:t>
            </a:r>
            <a:r>
              <a:rPr lang="zh-CN" altLang="en-US" b="1" dirty="0">
                <a:solidFill>
                  <a:srgbClr val="000000"/>
                </a:solidFill>
                <a:ea typeface="楷体_GB2312" pitchFamily="49" charset="-122"/>
              </a:rPr>
              <a:t>长方形、正方形、三角形、圆等</a:t>
            </a:r>
          </a:p>
        </p:txBody>
      </p:sp>
      <p:sp>
        <p:nvSpPr>
          <p:cNvPr id="58372" name="AutoShape 4"/>
          <p:cNvSpPr/>
          <p:nvPr/>
        </p:nvSpPr>
        <p:spPr bwMode="auto">
          <a:xfrm>
            <a:off x="1870868" y="2099245"/>
            <a:ext cx="360363" cy="2305050"/>
          </a:xfrm>
          <a:prstGeom prst="leftBrace">
            <a:avLst>
              <a:gd name="adj1" fmla="val 53304"/>
              <a:gd name="adj2" fmla="val 50000"/>
            </a:avLst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1784"/>
            <a:ext cx="7162800" cy="1143000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009900"/>
                </a:solidFill>
                <a:ea typeface="华文隶书" panose="02010800040101010101" pitchFamily="2" charset="-122"/>
              </a:rPr>
              <a:t>几何图形的基本要素</a:t>
            </a:r>
            <a:r>
              <a:rPr lang="en-US" altLang="zh-CN" sz="3200" b="1" dirty="0">
                <a:solidFill>
                  <a:srgbClr val="009900"/>
                </a:solidFill>
                <a:ea typeface="华文隶书" panose="0201080004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9900"/>
                </a:solidFill>
                <a:ea typeface="华文隶书" panose="02010800040101010101" pitchFamily="2" charset="-122"/>
              </a:rPr>
              <a:t>点、线、面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711896"/>
            <a:ext cx="6211887" cy="184388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体</a:t>
            </a:r>
            <a:r>
              <a:rPr lang="en-US" altLang="zh-CN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由面围成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面</a:t>
            </a:r>
            <a:r>
              <a:rPr lang="en-US" altLang="zh-CN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由线组成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线</a:t>
            </a:r>
            <a:r>
              <a:rPr lang="en-US" altLang="zh-CN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9900"/>
                </a:solidFill>
                <a:ea typeface="华文隶书" panose="02010800040101010101" pitchFamily="2" charset="-122"/>
              </a:rPr>
              <a:t>由点组成</a:t>
            </a:r>
          </a:p>
        </p:txBody>
      </p:sp>
      <p:pic>
        <p:nvPicPr>
          <p:cNvPr id="64516" name="Picture 4" descr="g2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800002"/>
            <a:ext cx="17637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 descr="g2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743102"/>
            <a:ext cx="1500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431800" y="4103588"/>
            <a:ext cx="3708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9900"/>
                </a:solidFill>
              </a:rPr>
              <a:t>你能指出它们的面是什么吗？是平的还是曲的？面和面相交形成是什么图形？线和线相交形成的是什么图形？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009900"/>
                </a:solidFill>
              </a:rPr>
              <a:t>几何图形的研究范畴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7"/>
            <a:ext cx="8229600" cy="302433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3600" dirty="0"/>
              <a:t>   </a:t>
            </a:r>
            <a:r>
              <a:rPr lang="zh-CN" altLang="en-US" sz="3600" b="1" dirty="0">
                <a:solidFill>
                  <a:srgbClr val="009900"/>
                </a:solidFill>
              </a:rPr>
              <a:t>几何图形不考虑图形的颜色、材料和质量等，它只关注图形的</a:t>
            </a:r>
            <a:r>
              <a:rPr lang="zh-CN" altLang="en-US" sz="3600" b="1" dirty="0">
                <a:solidFill>
                  <a:srgbClr val="FF0000"/>
                </a:solidFill>
              </a:rPr>
              <a:t>形状</a:t>
            </a:r>
            <a:r>
              <a:rPr lang="zh-CN" altLang="en-US" sz="3600" b="1" dirty="0">
                <a:solidFill>
                  <a:srgbClr val="009900"/>
                </a:solidFill>
              </a:rPr>
              <a:t>（方的、圆的）、</a:t>
            </a:r>
            <a:r>
              <a:rPr lang="zh-CN" altLang="en-US" sz="3600" b="1" dirty="0">
                <a:solidFill>
                  <a:srgbClr val="FF0000"/>
                </a:solidFill>
              </a:rPr>
              <a:t>大小</a:t>
            </a:r>
            <a:r>
              <a:rPr lang="zh-CN" altLang="en-US" sz="3600" b="1" dirty="0">
                <a:solidFill>
                  <a:srgbClr val="009900"/>
                </a:solidFill>
              </a:rPr>
              <a:t>（长度、面积、体积）和</a:t>
            </a:r>
            <a:r>
              <a:rPr lang="zh-CN" altLang="en-US" sz="3600" b="1" dirty="0">
                <a:solidFill>
                  <a:srgbClr val="FF0000"/>
                </a:solidFill>
              </a:rPr>
              <a:t>图形之间的位置</a:t>
            </a:r>
            <a:r>
              <a:rPr lang="zh-CN" altLang="en-US" sz="3600" b="1" dirty="0">
                <a:solidFill>
                  <a:srgbClr val="009900"/>
                </a:solidFill>
              </a:rPr>
              <a:t>（垂直、平行、相交）关系。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11188" y="693738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点动成线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275013" y="693738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线动成面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083300" y="693738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面动成体</a:t>
            </a:r>
          </a:p>
        </p:txBody>
      </p:sp>
      <p:pic>
        <p:nvPicPr>
          <p:cNvPr id="65545" name="Picture 9" descr="2701172_17285200908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268413"/>
            <a:ext cx="2879725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44720-111001162948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628775"/>
            <a:ext cx="22415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 descr="u=3650640632,3976251943&amp;fm=15&amp;gp=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508500"/>
            <a:ext cx="2663825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79bOOOPIC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149725"/>
            <a:ext cx="259080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>
            <a:off x="228600" y="438150"/>
            <a:ext cx="1866900" cy="933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8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想一想：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09800" y="549275"/>
            <a:ext cx="6710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如图，第二行的图形绕虚线旋转一周，便能形成第一行的某个几何体。请用线连一连。</a:t>
            </a:r>
          </a:p>
        </p:txBody>
      </p:sp>
      <p:pic>
        <p:nvPicPr>
          <p:cNvPr id="62468" name="Picture 4" descr="DSCF0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0580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752600" y="3048000"/>
            <a:ext cx="129540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>
            <a:off x="4800600" y="2895600"/>
            <a:ext cx="152400" cy="228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6553200" y="3124200"/>
            <a:ext cx="13716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1828800" y="3048000"/>
            <a:ext cx="617220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62087" y="1340842"/>
            <a:ext cx="7127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说出下列立体图形的名称．</a:t>
            </a:r>
          </a:p>
        </p:txBody>
      </p:sp>
      <p:grpSp>
        <p:nvGrpSpPr>
          <p:cNvPr id="59395" name="Group 3"/>
          <p:cNvGrpSpPr/>
          <p:nvPr/>
        </p:nvGrpSpPr>
        <p:grpSpPr bwMode="auto">
          <a:xfrm>
            <a:off x="1151012" y="1988542"/>
            <a:ext cx="6624637" cy="1782763"/>
            <a:chOff x="1156" y="1407"/>
            <a:chExt cx="4173" cy="1123"/>
          </a:xfrm>
        </p:grpSpPr>
        <p:pic>
          <p:nvPicPr>
            <p:cNvPr id="59396" name="Picture 4" descr="g3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6" y="1407"/>
              <a:ext cx="4173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1156" y="2280"/>
              <a:ext cx="41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59398" name="Group 6"/>
          <p:cNvGrpSpPr/>
          <p:nvPr/>
        </p:nvGrpSpPr>
        <p:grpSpPr bwMode="auto">
          <a:xfrm>
            <a:off x="-540568" y="4220567"/>
            <a:ext cx="9685338" cy="1765300"/>
            <a:chOff x="0" y="2931"/>
            <a:chExt cx="6101" cy="1112"/>
          </a:xfrm>
        </p:grpSpPr>
        <p:pic>
          <p:nvPicPr>
            <p:cNvPr id="59399" name="Picture 7" descr="bb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2931"/>
              <a:ext cx="4649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0" y="3793"/>
              <a:ext cx="61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000000"/>
                  </a:solidFill>
                </a:rPr>
                <a:t>                       </a:t>
              </a:r>
            </a:p>
          </p:txBody>
        </p:sp>
      </p:grp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454474" y="548680"/>
            <a:ext cx="266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1212C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练一练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295474" y="3645892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圆柱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095699" y="3572867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三棱柱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967362" y="3572867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三棱锥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767587" y="3572867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圆锥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151012" y="566201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四棱柱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662312" y="5662017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圆锥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319662" y="5662017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球  体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5975424" y="5662017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圆柱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7199387" y="5588992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四棱锥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4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4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94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94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94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94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94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94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3" grpId="0"/>
      <p:bldP spid="59404" grpId="0"/>
      <p:bldP spid="59405" grpId="0"/>
      <p:bldP spid="59406" grpId="0"/>
      <p:bldP spid="59407" grpId="0"/>
      <p:bldP spid="59408" grpId="0"/>
      <p:bldP spid="59409" grpId="0"/>
      <p:bldP spid="594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11188" y="836613"/>
            <a:ext cx="70564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如下图所示的物体，可由哪个图形绕虚线旋转而成？</a:t>
            </a:r>
          </a:p>
        </p:txBody>
      </p:sp>
      <p:grpSp>
        <p:nvGrpSpPr>
          <p:cNvPr id="60419" name="Group 3"/>
          <p:cNvGrpSpPr/>
          <p:nvPr/>
        </p:nvGrpSpPr>
        <p:grpSpPr bwMode="auto">
          <a:xfrm>
            <a:off x="900113" y="3716338"/>
            <a:ext cx="1908175" cy="1873250"/>
            <a:chOff x="0" y="1933"/>
            <a:chExt cx="1769" cy="1588"/>
          </a:xfrm>
        </p:grpSpPr>
        <p:sp>
          <p:nvSpPr>
            <p:cNvPr id="60420" name="Oval 4"/>
            <p:cNvSpPr>
              <a:spLocks noChangeArrowheads="1"/>
            </p:cNvSpPr>
            <p:nvPr/>
          </p:nvSpPr>
          <p:spPr bwMode="auto">
            <a:xfrm>
              <a:off x="227" y="1933"/>
              <a:ext cx="1224" cy="4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1" name="Oval 5"/>
            <p:cNvSpPr>
              <a:spLocks noChangeArrowheads="1"/>
            </p:cNvSpPr>
            <p:nvPr/>
          </p:nvSpPr>
          <p:spPr bwMode="auto">
            <a:xfrm>
              <a:off x="0" y="2976"/>
              <a:ext cx="1769" cy="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 flipH="1">
              <a:off x="0" y="2114"/>
              <a:ext cx="227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3" name="Freeform 7"/>
            <p:cNvSpPr/>
            <p:nvPr/>
          </p:nvSpPr>
          <p:spPr bwMode="auto">
            <a:xfrm>
              <a:off x="1452" y="2130"/>
              <a:ext cx="317" cy="1118"/>
            </a:xfrm>
            <a:custGeom>
              <a:avLst/>
              <a:gdLst>
                <a:gd name="T0" fmla="*/ 0 w 317"/>
                <a:gd name="T1" fmla="*/ 0 h 1118"/>
                <a:gd name="T2" fmla="*/ 317 w 317"/>
                <a:gd name="T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7" h="1118">
                  <a:moveTo>
                    <a:pt x="0" y="0"/>
                  </a:moveTo>
                  <a:lnTo>
                    <a:pt x="317" y="111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0" y="3248"/>
              <a:ext cx="17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5" name="Freeform 9"/>
            <p:cNvSpPr/>
            <p:nvPr/>
          </p:nvSpPr>
          <p:spPr bwMode="auto">
            <a:xfrm>
              <a:off x="0" y="3248"/>
              <a:ext cx="1746" cy="273"/>
            </a:xfrm>
            <a:custGeom>
              <a:avLst/>
              <a:gdLst>
                <a:gd name="T0" fmla="*/ 0 w 1764"/>
                <a:gd name="T1" fmla="*/ 0 h 277"/>
                <a:gd name="T2" fmla="*/ 60 w 1764"/>
                <a:gd name="T3" fmla="*/ 93 h 277"/>
                <a:gd name="T4" fmla="*/ 132 w 1764"/>
                <a:gd name="T5" fmla="*/ 153 h 277"/>
                <a:gd name="T6" fmla="*/ 344 w 1764"/>
                <a:gd name="T7" fmla="*/ 221 h 277"/>
                <a:gd name="T8" fmla="*/ 600 w 1764"/>
                <a:gd name="T9" fmla="*/ 261 h 277"/>
                <a:gd name="T10" fmla="*/ 796 w 1764"/>
                <a:gd name="T11" fmla="*/ 277 h 277"/>
                <a:gd name="T12" fmla="*/ 912 w 1764"/>
                <a:gd name="T13" fmla="*/ 273 h 277"/>
                <a:gd name="T14" fmla="*/ 1056 w 1764"/>
                <a:gd name="T15" fmla="*/ 269 h 277"/>
                <a:gd name="T16" fmla="*/ 1196 w 1764"/>
                <a:gd name="T17" fmla="*/ 257 h 277"/>
                <a:gd name="T18" fmla="*/ 1414 w 1764"/>
                <a:gd name="T19" fmla="*/ 224 h 277"/>
                <a:gd name="T20" fmla="*/ 1600 w 1764"/>
                <a:gd name="T21" fmla="*/ 169 h 277"/>
                <a:gd name="T22" fmla="*/ 1664 w 1764"/>
                <a:gd name="T23" fmla="*/ 137 h 277"/>
                <a:gd name="T24" fmla="*/ 1724 w 1764"/>
                <a:gd name="T25" fmla="*/ 81 h 277"/>
                <a:gd name="T26" fmla="*/ 1760 w 1764"/>
                <a:gd name="T27" fmla="*/ 53 h 277"/>
                <a:gd name="T28" fmla="*/ 1764 w 1764"/>
                <a:gd name="T29" fmla="*/ 1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4" h="277">
                  <a:moveTo>
                    <a:pt x="0" y="0"/>
                  </a:moveTo>
                  <a:lnTo>
                    <a:pt x="60" y="93"/>
                  </a:lnTo>
                  <a:lnTo>
                    <a:pt x="132" y="153"/>
                  </a:lnTo>
                  <a:lnTo>
                    <a:pt x="344" y="221"/>
                  </a:lnTo>
                  <a:lnTo>
                    <a:pt x="600" y="261"/>
                  </a:lnTo>
                  <a:lnTo>
                    <a:pt x="796" y="277"/>
                  </a:lnTo>
                  <a:lnTo>
                    <a:pt x="912" y="273"/>
                  </a:lnTo>
                  <a:lnTo>
                    <a:pt x="1056" y="269"/>
                  </a:lnTo>
                  <a:lnTo>
                    <a:pt x="1196" y="257"/>
                  </a:lnTo>
                  <a:lnTo>
                    <a:pt x="1414" y="224"/>
                  </a:lnTo>
                  <a:lnTo>
                    <a:pt x="1600" y="169"/>
                  </a:lnTo>
                  <a:lnTo>
                    <a:pt x="1664" y="137"/>
                  </a:lnTo>
                  <a:lnTo>
                    <a:pt x="1724" y="81"/>
                  </a:lnTo>
                  <a:lnTo>
                    <a:pt x="1760" y="53"/>
                  </a:lnTo>
                  <a:lnTo>
                    <a:pt x="1764" y="13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426" name="Group 10"/>
          <p:cNvGrpSpPr/>
          <p:nvPr/>
        </p:nvGrpSpPr>
        <p:grpSpPr bwMode="auto">
          <a:xfrm>
            <a:off x="3492500" y="3140075"/>
            <a:ext cx="936625" cy="2952750"/>
            <a:chOff x="2200" y="1616"/>
            <a:chExt cx="680" cy="2268"/>
          </a:xfrm>
        </p:grpSpPr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2880" y="1616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2517" y="2160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H="1">
              <a:off x="2200" y="2160"/>
              <a:ext cx="317" cy="1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 flipV="1">
              <a:off x="2200" y="3385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067175" y="6021388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60432" name="Group 16"/>
          <p:cNvGrpSpPr/>
          <p:nvPr/>
        </p:nvGrpSpPr>
        <p:grpSpPr bwMode="auto">
          <a:xfrm>
            <a:off x="5219700" y="2997200"/>
            <a:ext cx="506413" cy="3168650"/>
            <a:chOff x="3100" y="1616"/>
            <a:chExt cx="507" cy="2268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3606" y="1616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34" name="Freeform 18"/>
            <p:cNvSpPr/>
            <p:nvPr/>
          </p:nvSpPr>
          <p:spPr bwMode="auto">
            <a:xfrm>
              <a:off x="3100" y="2208"/>
              <a:ext cx="507" cy="1131"/>
            </a:xfrm>
            <a:custGeom>
              <a:avLst/>
              <a:gdLst>
                <a:gd name="T0" fmla="*/ 504 w 507"/>
                <a:gd name="T1" fmla="*/ 0 h 1131"/>
                <a:gd name="T2" fmla="*/ 424 w 507"/>
                <a:gd name="T3" fmla="*/ 0 h 1131"/>
                <a:gd name="T4" fmla="*/ 348 w 507"/>
                <a:gd name="T5" fmla="*/ 16 h 1131"/>
                <a:gd name="T6" fmla="*/ 248 w 507"/>
                <a:gd name="T7" fmla="*/ 56 h 1131"/>
                <a:gd name="T8" fmla="*/ 192 w 507"/>
                <a:gd name="T9" fmla="*/ 92 h 1131"/>
                <a:gd name="T10" fmla="*/ 148 w 507"/>
                <a:gd name="T11" fmla="*/ 144 h 1131"/>
                <a:gd name="T12" fmla="*/ 76 w 507"/>
                <a:gd name="T13" fmla="*/ 252 h 1131"/>
                <a:gd name="T14" fmla="*/ 36 w 507"/>
                <a:gd name="T15" fmla="*/ 352 h 1131"/>
                <a:gd name="T16" fmla="*/ 8 w 507"/>
                <a:gd name="T17" fmla="*/ 460 h 1131"/>
                <a:gd name="T18" fmla="*/ 0 w 507"/>
                <a:gd name="T19" fmla="*/ 564 h 1131"/>
                <a:gd name="T20" fmla="*/ 8 w 507"/>
                <a:gd name="T21" fmla="*/ 684 h 1131"/>
                <a:gd name="T22" fmla="*/ 40 w 507"/>
                <a:gd name="T23" fmla="*/ 776 h 1131"/>
                <a:gd name="T24" fmla="*/ 76 w 507"/>
                <a:gd name="T25" fmla="*/ 868 h 1131"/>
                <a:gd name="T26" fmla="*/ 128 w 507"/>
                <a:gd name="T27" fmla="*/ 940 h 1131"/>
                <a:gd name="T28" fmla="*/ 196 w 507"/>
                <a:gd name="T29" fmla="*/ 1008 h 1131"/>
                <a:gd name="T30" fmla="*/ 204 w 507"/>
                <a:gd name="T31" fmla="*/ 1016 h 1131"/>
                <a:gd name="T32" fmla="*/ 296 w 507"/>
                <a:gd name="T33" fmla="*/ 1084 h 1131"/>
                <a:gd name="T34" fmla="*/ 352 w 507"/>
                <a:gd name="T35" fmla="*/ 1108 h 1131"/>
                <a:gd name="T36" fmla="*/ 404 w 507"/>
                <a:gd name="T37" fmla="*/ 1120 h 1131"/>
                <a:gd name="T38" fmla="*/ 507 w 507"/>
                <a:gd name="T39" fmla="*/ 113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7" h="1131">
                  <a:moveTo>
                    <a:pt x="504" y="0"/>
                  </a:moveTo>
                  <a:lnTo>
                    <a:pt x="424" y="0"/>
                  </a:lnTo>
                  <a:lnTo>
                    <a:pt x="348" y="16"/>
                  </a:lnTo>
                  <a:lnTo>
                    <a:pt x="248" y="56"/>
                  </a:lnTo>
                  <a:lnTo>
                    <a:pt x="192" y="92"/>
                  </a:lnTo>
                  <a:lnTo>
                    <a:pt x="148" y="144"/>
                  </a:lnTo>
                  <a:lnTo>
                    <a:pt x="76" y="252"/>
                  </a:lnTo>
                  <a:lnTo>
                    <a:pt x="36" y="352"/>
                  </a:lnTo>
                  <a:lnTo>
                    <a:pt x="8" y="460"/>
                  </a:lnTo>
                  <a:lnTo>
                    <a:pt x="0" y="564"/>
                  </a:lnTo>
                  <a:lnTo>
                    <a:pt x="8" y="684"/>
                  </a:lnTo>
                  <a:lnTo>
                    <a:pt x="40" y="776"/>
                  </a:lnTo>
                  <a:lnTo>
                    <a:pt x="76" y="868"/>
                  </a:lnTo>
                  <a:lnTo>
                    <a:pt x="128" y="940"/>
                  </a:lnTo>
                  <a:lnTo>
                    <a:pt x="196" y="1008"/>
                  </a:lnTo>
                  <a:lnTo>
                    <a:pt x="204" y="1016"/>
                  </a:lnTo>
                  <a:lnTo>
                    <a:pt x="296" y="1084"/>
                  </a:lnTo>
                  <a:lnTo>
                    <a:pt x="352" y="1108"/>
                  </a:lnTo>
                  <a:lnTo>
                    <a:pt x="404" y="1120"/>
                  </a:lnTo>
                  <a:lnTo>
                    <a:pt x="507" y="113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435" name="Group 19"/>
          <p:cNvGrpSpPr/>
          <p:nvPr/>
        </p:nvGrpSpPr>
        <p:grpSpPr bwMode="auto">
          <a:xfrm>
            <a:off x="6516688" y="2997200"/>
            <a:ext cx="287337" cy="3024188"/>
            <a:chOff x="4468" y="1616"/>
            <a:chExt cx="181" cy="2268"/>
          </a:xfrm>
        </p:grpSpPr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>
              <a:off x="4649" y="1616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37" name="Line 21"/>
            <p:cNvSpPr>
              <a:spLocks noChangeShapeType="1"/>
            </p:cNvSpPr>
            <p:nvPr/>
          </p:nvSpPr>
          <p:spPr bwMode="auto">
            <a:xfrm>
              <a:off x="4468" y="2205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>
              <a:off x="4468" y="2205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>
              <a:off x="4468" y="3339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440" name="Group 24"/>
          <p:cNvGrpSpPr/>
          <p:nvPr/>
        </p:nvGrpSpPr>
        <p:grpSpPr bwMode="auto">
          <a:xfrm>
            <a:off x="7596188" y="2997200"/>
            <a:ext cx="360362" cy="3024188"/>
            <a:chOff x="4967" y="1616"/>
            <a:chExt cx="272" cy="2268"/>
          </a:xfrm>
        </p:grpSpPr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5239" y="1616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 flipH="1">
              <a:off x="4967" y="2205"/>
              <a:ext cx="272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>
              <a:off x="4967" y="3339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5437188" y="6021388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6516688" y="6040438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7667625" y="6021388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5508625" y="14097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</a:rPr>
              <a:t>(A )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331913" y="765175"/>
            <a:ext cx="7129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左图绕虚线旋转得到的实物图是（  ）．</a:t>
            </a:r>
            <a:endParaRPr lang="zh-CN" altLang="en-US" sz="3200" dirty="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  <p:grpSp>
        <p:nvGrpSpPr>
          <p:cNvPr id="61443" name="Group 3"/>
          <p:cNvGrpSpPr/>
          <p:nvPr/>
        </p:nvGrpSpPr>
        <p:grpSpPr bwMode="auto">
          <a:xfrm>
            <a:off x="971550" y="2420938"/>
            <a:ext cx="433388" cy="3600450"/>
            <a:chOff x="793" y="1525"/>
            <a:chExt cx="273" cy="2268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>
              <a:off x="1066" y="1525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 flipH="1">
              <a:off x="793" y="1888"/>
              <a:ext cx="273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793" y="2296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793" y="3022"/>
              <a:ext cx="273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448" name="Group 8"/>
          <p:cNvGrpSpPr/>
          <p:nvPr/>
        </p:nvGrpSpPr>
        <p:grpSpPr bwMode="auto">
          <a:xfrm>
            <a:off x="5291138" y="3355975"/>
            <a:ext cx="1225550" cy="2160588"/>
            <a:chOff x="3560" y="1979"/>
            <a:chExt cx="772" cy="1361"/>
          </a:xfrm>
        </p:grpSpPr>
        <p:sp>
          <p:nvSpPr>
            <p:cNvPr id="61449" name="AutoShape 9"/>
            <p:cNvSpPr>
              <a:spLocks noChangeArrowheads="1"/>
            </p:cNvSpPr>
            <p:nvPr/>
          </p:nvSpPr>
          <p:spPr bwMode="auto">
            <a:xfrm>
              <a:off x="3560" y="1979"/>
              <a:ext cx="771" cy="1361"/>
            </a:xfrm>
            <a:prstGeom prst="can">
              <a:avLst>
                <a:gd name="adj" fmla="val 44131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0" name="Freeform 10"/>
            <p:cNvSpPr/>
            <p:nvPr/>
          </p:nvSpPr>
          <p:spPr bwMode="auto">
            <a:xfrm>
              <a:off x="3560" y="3020"/>
              <a:ext cx="772" cy="183"/>
            </a:xfrm>
            <a:custGeom>
              <a:avLst/>
              <a:gdLst>
                <a:gd name="T0" fmla="*/ 0 w 772"/>
                <a:gd name="T1" fmla="*/ 183 h 183"/>
                <a:gd name="T2" fmla="*/ 60 w 772"/>
                <a:gd name="T3" fmla="*/ 106 h 183"/>
                <a:gd name="T4" fmla="*/ 116 w 772"/>
                <a:gd name="T5" fmla="*/ 66 h 183"/>
                <a:gd name="T6" fmla="*/ 188 w 772"/>
                <a:gd name="T7" fmla="*/ 30 h 183"/>
                <a:gd name="T8" fmla="*/ 244 w 772"/>
                <a:gd name="T9" fmla="*/ 8 h 183"/>
                <a:gd name="T10" fmla="*/ 292 w 772"/>
                <a:gd name="T11" fmla="*/ 8 h 183"/>
                <a:gd name="T12" fmla="*/ 328 w 772"/>
                <a:gd name="T13" fmla="*/ 2 h 183"/>
                <a:gd name="T14" fmla="*/ 392 w 772"/>
                <a:gd name="T15" fmla="*/ 0 h 183"/>
                <a:gd name="T16" fmla="*/ 460 w 772"/>
                <a:gd name="T17" fmla="*/ 8 h 183"/>
                <a:gd name="T18" fmla="*/ 524 w 772"/>
                <a:gd name="T19" fmla="*/ 22 h 183"/>
                <a:gd name="T20" fmla="*/ 604 w 772"/>
                <a:gd name="T21" fmla="*/ 46 h 183"/>
                <a:gd name="T22" fmla="*/ 656 w 772"/>
                <a:gd name="T23" fmla="*/ 74 h 183"/>
                <a:gd name="T24" fmla="*/ 712 w 772"/>
                <a:gd name="T25" fmla="*/ 114 h 183"/>
                <a:gd name="T26" fmla="*/ 772 w 772"/>
                <a:gd name="T27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2" h="183">
                  <a:moveTo>
                    <a:pt x="0" y="183"/>
                  </a:moveTo>
                  <a:lnTo>
                    <a:pt x="60" y="106"/>
                  </a:lnTo>
                  <a:lnTo>
                    <a:pt x="116" y="66"/>
                  </a:lnTo>
                  <a:lnTo>
                    <a:pt x="188" y="30"/>
                  </a:lnTo>
                  <a:lnTo>
                    <a:pt x="244" y="8"/>
                  </a:lnTo>
                  <a:lnTo>
                    <a:pt x="292" y="8"/>
                  </a:lnTo>
                  <a:lnTo>
                    <a:pt x="328" y="2"/>
                  </a:lnTo>
                  <a:lnTo>
                    <a:pt x="392" y="0"/>
                  </a:lnTo>
                  <a:lnTo>
                    <a:pt x="460" y="8"/>
                  </a:lnTo>
                  <a:lnTo>
                    <a:pt x="524" y="22"/>
                  </a:lnTo>
                  <a:lnTo>
                    <a:pt x="604" y="46"/>
                  </a:lnTo>
                  <a:lnTo>
                    <a:pt x="656" y="74"/>
                  </a:lnTo>
                  <a:lnTo>
                    <a:pt x="712" y="114"/>
                  </a:lnTo>
                  <a:lnTo>
                    <a:pt x="772" y="18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451" name="Group 11"/>
          <p:cNvGrpSpPr/>
          <p:nvPr/>
        </p:nvGrpSpPr>
        <p:grpSpPr bwMode="auto">
          <a:xfrm>
            <a:off x="7308850" y="2852738"/>
            <a:ext cx="1223963" cy="3025775"/>
            <a:chOff x="4604" y="1797"/>
            <a:chExt cx="771" cy="1906"/>
          </a:xfrm>
        </p:grpSpPr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 flipH="1">
              <a:off x="4604" y="1797"/>
              <a:ext cx="408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>
              <a:off x="5012" y="1797"/>
              <a:ext cx="363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 flipH="1">
              <a:off x="4967" y="3113"/>
              <a:ext cx="408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4604" y="3113"/>
              <a:ext cx="363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4604" y="2432"/>
              <a:ext cx="0" cy="6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>
              <a:off x="5375" y="2433"/>
              <a:ext cx="0" cy="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auto">
            <a:xfrm>
              <a:off x="4604" y="3022"/>
              <a:ext cx="771" cy="1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auto">
            <a:xfrm>
              <a:off x="4604" y="2341"/>
              <a:ext cx="771" cy="1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0" name="Freeform 20"/>
            <p:cNvSpPr/>
            <p:nvPr/>
          </p:nvSpPr>
          <p:spPr bwMode="auto">
            <a:xfrm>
              <a:off x="4604" y="2432"/>
              <a:ext cx="771" cy="92"/>
            </a:xfrm>
            <a:custGeom>
              <a:avLst/>
              <a:gdLst>
                <a:gd name="T0" fmla="*/ 0 w 771"/>
                <a:gd name="T1" fmla="*/ 0 h 92"/>
                <a:gd name="T2" fmla="*/ 76 w 771"/>
                <a:gd name="T3" fmla="*/ 52 h 92"/>
                <a:gd name="T4" fmla="*/ 120 w 771"/>
                <a:gd name="T5" fmla="*/ 64 h 92"/>
                <a:gd name="T6" fmla="*/ 176 w 771"/>
                <a:gd name="T7" fmla="*/ 72 h 92"/>
                <a:gd name="T8" fmla="*/ 268 w 771"/>
                <a:gd name="T9" fmla="*/ 84 h 92"/>
                <a:gd name="T10" fmla="*/ 372 w 771"/>
                <a:gd name="T11" fmla="*/ 92 h 92"/>
                <a:gd name="T12" fmla="*/ 444 w 771"/>
                <a:gd name="T13" fmla="*/ 92 h 92"/>
                <a:gd name="T14" fmla="*/ 524 w 771"/>
                <a:gd name="T15" fmla="*/ 88 h 92"/>
                <a:gd name="T16" fmla="*/ 648 w 771"/>
                <a:gd name="T17" fmla="*/ 64 h 92"/>
                <a:gd name="T18" fmla="*/ 724 w 771"/>
                <a:gd name="T19" fmla="*/ 44 h 92"/>
                <a:gd name="T20" fmla="*/ 771 w 771"/>
                <a:gd name="T2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1" h="92">
                  <a:moveTo>
                    <a:pt x="0" y="0"/>
                  </a:moveTo>
                  <a:lnTo>
                    <a:pt x="76" y="52"/>
                  </a:lnTo>
                  <a:lnTo>
                    <a:pt x="120" y="64"/>
                  </a:lnTo>
                  <a:lnTo>
                    <a:pt x="176" y="72"/>
                  </a:lnTo>
                  <a:lnTo>
                    <a:pt x="268" y="84"/>
                  </a:lnTo>
                  <a:lnTo>
                    <a:pt x="372" y="92"/>
                  </a:lnTo>
                  <a:lnTo>
                    <a:pt x="444" y="92"/>
                  </a:lnTo>
                  <a:lnTo>
                    <a:pt x="524" y="88"/>
                  </a:lnTo>
                  <a:lnTo>
                    <a:pt x="648" y="64"/>
                  </a:lnTo>
                  <a:lnTo>
                    <a:pt x="724" y="44"/>
                  </a:lnTo>
                  <a:lnTo>
                    <a:pt x="771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1" name="Freeform 21"/>
            <p:cNvSpPr/>
            <p:nvPr/>
          </p:nvSpPr>
          <p:spPr bwMode="auto">
            <a:xfrm>
              <a:off x="4604" y="3113"/>
              <a:ext cx="771" cy="87"/>
            </a:xfrm>
            <a:custGeom>
              <a:avLst/>
              <a:gdLst>
                <a:gd name="T0" fmla="*/ 0 w 771"/>
                <a:gd name="T1" fmla="*/ 0 h 87"/>
                <a:gd name="T2" fmla="*/ 52 w 771"/>
                <a:gd name="T3" fmla="*/ 47 h 87"/>
                <a:gd name="T4" fmla="*/ 132 w 771"/>
                <a:gd name="T5" fmla="*/ 71 h 87"/>
                <a:gd name="T6" fmla="*/ 268 w 771"/>
                <a:gd name="T7" fmla="*/ 87 h 87"/>
                <a:gd name="T8" fmla="*/ 396 w 771"/>
                <a:gd name="T9" fmla="*/ 87 h 87"/>
                <a:gd name="T10" fmla="*/ 516 w 771"/>
                <a:gd name="T11" fmla="*/ 83 h 87"/>
                <a:gd name="T12" fmla="*/ 612 w 771"/>
                <a:gd name="T13" fmla="*/ 71 h 87"/>
                <a:gd name="T14" fmla="*/ 704 w 771"/>
                <a:gd name="T15" fmla="*/ 43 h 87"/>
                <a:gd name="T16" fmla="*/ 771 w 771"/>
                <a:gd name="T1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87">
                  <a:moveTo>
                    <a:pt x="0" y="0"/>
                  </a:moveTo>
                  <a:lnTo>
                    <a:pt x="52" y="47"/>
                  </a:lnTo>
                  <a:lnTo>
                    <a:pt x="132" y="71"/>
                  </a:lnTo>
                  <a:lnTo>
                    <a:pt x="268" y="87"/>
                  </a:lnTo>
                  <a:lnTo>
                    <a:pt x="396" y="87"/>
                  </a:lnTo>
                  <a:lnTo>
                    <a:pt x="516" y="83"/>
                  </a:lnTo>
                  <a:lnTo>
                    <a:pt x="612" y="71"/>
                  </a:lnTo>
                  <a:lnTo>
                    <a:pt x="704" y="43"/>
                  </a:lnTo>
                  <a:lnTo>
                    <a:pt x="771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462" name="Group 22"/>
          <p:cNvGrpSpPr/>
          <p:nvPr/>
        </p:nvGrpSpPr>
        <p:grpSpPr bwMode="auto">
          <a:xfrm>
            <a:off x="1835150" y="3284538"/>
            <a:ext cx="1439863" cy="2239962"/>
            <a:chOff x="1338" y="2069"/>
            <a:chExt cx="907" cy="1411"/>
          </a:xfrm>
        </p:grpSpPr>
        <p:grpSp>
          <p:nvGrpSpPr>
            <p:cNvPr id="61463" name="Group 23"/>
            <p:cNvGrpSpPr/>
            <p:nvPr/>
          </p:nvGrpSpPr>
          <p:grpSpPr bwMode="auto">
            <a:xfrm>
              <a:off x="1338" y="2069"/>
              <a:ext cx="907" cy="1406"/>
              <a:chOff x="1338" y="2069"/>
              <a:chExt cx="907" cy="1406"/>
            </a:xfrm>
          </p:grpSpPr>
          <p:sp>
            <p:nvSpPr>
              <p:cNvPr id="61464" name="Line 24"/>
              <p:cNvSpPr>
                <a:spLocks noChangeShapeType="1"/>
              </p:cNvSpPr>
              <p:nvPr/>
            </p:nvSpPr>
            <p:spPr bwMode="auto">
              <a:xfrm flipH="1">
                <a:off x="1338" y="2069"/>
                <a:ext cx="499" cy="12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5" name="Line 25"/>
              <p:cNvSpPr>
                <a:spLocks noChangeShapeType="1"/>
              </p:cNvSpPr>
              <p:nvPr/>
            </p:nvSpPr>
            <p:spPr bwMode="auto">
              <a:xfrm>
                <a:off x="1837" y="2069"/>
                <a:ext cx="408" cy="12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6" name="Oval 26"/>
              <p:cNvSpPr>
                <a:spLocks noChangeArrowheads="1"/>
              </p:cNvSpPr>
              <p:nvPr/>
            </p:nvSpPr>
            <p:spPr bwMode="auto">
              <a:xfrm>
                <a:off x="1338" y="3203"/>
                <a:ext cx="907" cy="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1467" name="Freeform 27"/>
            <p:cNvSpPr/>
            <p:nvPr/>
          </p:nvSpPr>
          <p:spPr bwMode="auto">
            <a:xfrm>
              <a:off x="1338" y="3339"/>
              <a:ext cx="907" cy="141"/>
            </a:xfrm>
            <a:custGeom>
              <a:avLst/>
              <a:gdLst>
                <a:gd name="T0" fmla="*/ 0 w 907"/>
                <a:gd name="T1" fmla="*/ 0 h 141"/>
                <a:gd name="T2" fmla="*/ 22 w 907"/>
                <a:gd name="T3" fmla="*/ 37 h 141"/>
                <a:gd name="T4" fmla="*/ 74 w 907"/>
                <a:gd name="T5" fmla="*/ 73 h 141"/>
                <a:gd name="T6" fmla="*/ 210 w 907"/>
                <a:gd name="T7" fmla="*/ 117 h 141"/>
                <a:gd name="T8" fmla="*/ 318 w 907"/>
                <a:gd name="T9" fmla="*/ 133 h 141"/>
                <a:gd name="T10" fmla="*/ 418 w 907"/>
                <a:gd name="T11" fmla="*/ 141 h 141"/>
                <a:gd name="T12" fmla="*/ 514 w 907"/>
                <a:gd name="T13" fmla="*/ 133 h 141"/>
                <a:gd name="T14" fmla="*/ 610 w 907"/>
                <a:gd name="T15" fmla="*/ 129 h 141"/>
                <a:gd name="T16" fmla="*/ 698 w 907"/>
                <a:gd name="T17" fmla="*/ 117 h 141"/>
                <a:gd name="T18" fmla="*/ 778 w 907"/>
                <a:gd name="T19" fmla="*/ 97 h 141"/>
                <a:gd name="T20" fmla="*/ 854 w 907"/>
                <a:gd name="T21" fmla="*/ 61 h 141"/>
                <a:gd name="T22" fmla="*/ 907 w 907"/>
                <a:gd name="T23" fmla="*/ 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7" h="141">
                  <a:moveTo>
                    <a:pt x="0" y="0"/>
                  </a:moveTo>
                  <a:lnTo>
                    <a:pt x="22" y="37"/>
                  </a:lnTo>
                  <a:lnTo>
                    <a:pt x="74" y="73"/>
                  </a:lnTo>
                  <a:lnTo>
                    <a:pt x="210" y="117"/>
                  </a:lnTo>
                  <a:lnTo>
                    <a:pt x="318" y="133"/>
                  </a:lnTo>
                  <a:lnTo>
                    <a:pt x="418" y="141"/>
                  </a:lnTo>
                  <a:lnTo>
                    <a:pt x="514" y="133"/>
                  </a:lnTo>
                  <a:lnTo>
                    <a:pt x="610" y="129"/>
                  </a:lnTo>
                  <a:lnTo>
                    <a:pt x="698" y="117"/>
                  </a:lnTo>
                  <a:lnTo>
                    <a:pt x="778" y="97"/>
                  </a:lnTo>
                  <a:lnTo>
                    <a:pt x="854" y="61"/>
                  </a:lnTo>
                  <a:lnTo>
                    <a:pt x="907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468" name="Group 28"/>
          <p:cNvGrpSpPr/>
          <p:nvPr/>
        </p:nvGrpSpPr>
        <p:grpSpPr bwMode="auto">
          <a:xfrm>
            <a:off x="3635375" y="3213100"/>
            <a:ext cx="1223963" cy="2232025"/>
            <a:chOff x="2290" y="2024"/>
            <a:chExt cx="771" cy="1406"/>
          </a:xfrm>
        </p:grpSpPr>
        <p:sp>
          <p:nvSpPr>
            <p:cNvPr id="61469" name="Line 29"/>
            <p:cNvSpPr>
              <a:spLocks noChangeShapeType="1"/>
            </p:cNvSpPr>
            <p:nvPr/>
          </p:nvSpPr>
          <p:spPr bwMode="auto">
            <a:xfrm flipH="1">
              <a:off x="2290" y="2024"/>
              <a:ext cx="408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>
              <a:off x="2698" y="2024"/>
              <a:ext cx="363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>
              <a:off x="2290" y="2659"/>
              <a:ext cx="0" cy="6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2" name="Line 32"/>
            <p:cNvSpPr>
              <a:spLocks noChangeShapeType="1"/>
            </p:cNvSpPr>
            <p:nvPr/>
          </p:nvSpPr>
          <p:spPr bwMode="auto">
            <a:xfrm>
              <a:off x="3061" y="2660"/>
              <a:ext cx="0" cy="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2290" y="3249"/>
              <a:ext cx="771" cy="1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4" name="Oval 34"/>
            <p:cNvSpPr>
              <a:spLocks noChangeArrowheads="1"/>
            </p:cNvSpPr>
            <p:nvPr/>
          </p:nvSpPr>
          <p:spPr bwMode="auto">
            <a:xfrm>
              <a:off x="2290" y="2568"/>
              <a:ext cx="771" cy="1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5" name="Freeform 35"/>
            <p:cNvSpPr/>
            <p:nvPr/>
          </p:nvSpPr>
          <p:spPr bwMode="auto">
            <a:xfrm>
              <a:off x="2290" y="2659"/>
              <a:ext cx="771" cy="92"/>
            </a:xfrm>
            <a:custGeom>
              <a:avLst/>
              <a:gdLst>
                <a:gd name="T0" fmla="*/ 0 w 771"/>
                <a:gd name="T1" fmla="*/ 0 h 92"/>
                <a:gd name="T2" fmla="*/ 76 w 771"/>
                <a:gd name="T3" fmla="*/ 52 h 92"/>
                <a:gd name="T4" fmla="*/ 120 w 771"/>
                <a:gd name="T5" fmla="*/ 64 h 92"/>
                <a:gd name="T6" fmla="*/ 176 w 771"/>
                <a:gd name="T7" fmla="*/ 72 h 92"/>
                <a:gd name="T8" fmla="*/ 268 w 771"/>
                <a:gd name="T9" fmla="*/ 84 h 92"/>
                <a:gd name="T10" fmla="*/ 372 w 771"/>
                <a:gd name="T11" fmla="*/ 92 h 92"/>
                <a:gd name="T12" fmla="*/ 444 w 771"/>
                <a:gd name="T13" fmla="*/ 92 h 92"/>
                <a:gd name="T14" fmla="*/ 524 w 771"/>
                <a:gd name="T15" fmla="*/ 88 h 92"/>
                <a:gd name="T16" fmla="*/ 648 w 771"/>
                <a:gd name="T17" fmla="*/ 64 h 92"/>
                <a:gd name="T18" fmla="*/ 724 w 771"/>
                <a:gd name="T19" fmla="*/ 44 h 92"/>
                <a:gd name="T20" fmla="*/ 771 w 771"/>
                <a:gd name="T2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1" h="92">
                  <a:moveTo>
                    <a:pt x="0" y="0"/>
                  </a:moveTo>
                  <a:lnTo>
                    <a:pt x="76" y="52"/>
                  </a:lnTo>
                  <a:lnTo>
                    <a:pt x="120" y="64"/>
                  </a:lnTo>
                  <a:lnTo>
                    <a:pt x="176" y="72"/>
                  </a:lnTo>
                  <a:lnTo>
                    <a:pt x="268" y="84"/>
                  </a:lnTo>
                  <a:lnTo>
                    <a:pt x="372" y="92"/>
                  </a:lnTo>
                  <a:lnTo>
                    <a:pt x="444" y="92"/>
                  </a:lnTo>
                  <a:lnTo>
                    <a:pt x="524" y="88"/>
                  </a:lnTo>
                  <a:lnTo>
                    <a:pt x="648" y="64"/>
                  </a:lnTo>
                  <a:lnTo>
                    <a:pt x="724" y="44"/>
                  </a:lnTo>
                  <a:lnTo>
                    <a:pt x="771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6" name="Freeform 36"/>
            <p:cNvSpPr/>
            <p:nvPr/>
          </p:nvSpPr>
          <p:spPr bwMode="auto">
            <a:xfrm>
              <a:off x="2290" y="3340"/>
              <a:ext cx="771" cy="87"/>
            </a:xfrm>
            <a:custGeom>
              <a:avLst/>
              <a:gdLst>
                <a:gd name="T0" fmla="*/ 0 w 771"/>
                <a:gd name="T1" fmla="*/ 0 h 87"/>
                <a:gd name="T2" fmla="*/ 52 w 771"/>
                <a:gd name="T3" fmla="*/ 47 h 87"/>
                <a:gd name="T4" fmla="*/ 132 w 771"/>
                <a:gd name="T5" fmla="*/ 71 h 87"/>
                <a:gd name="T6" fmla="*/ 268 w 771"/>
                <a:gd name="T7" fmla="*/ 87 h 87"/>
                <a:gd name="T8" fmla="*/ 396 w 771"/>
                <a:gd name="T9" fmla="*/ 87 h 87"/>
                <a:gd name="T10" fmla="*/ 516 w 771"/>
                <a:gd name="T11" fmla="*/ 83 h 87"/>
                <a:gd name="T12" fmla="*/ 612 w 771"/>
                <a:gd name="T13" fmla="*/ 71 h 87"/>
                <a:gd name="T14" fmla="*/ 704 w 771"/>
                <a:gd name="T15" fmla="*/ 43 h 87"/>
                <a:gd name="T16" fmla="*/ 771 w 771"/>
                <a:gd name="T1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87">
                  <a:moveTo>
                    <a:pt x="0" y="0"/>
                  </a:moveTo>
                  <a:lnTo>
                    <a:pt x="52" y="47"/>
                  </a:lnTo>
                  <a:lnTo>
                    <a:pt x="132" y="71"/>
                  </a:lnTo>
                  <a:lnTo>
                    <a:pt x="268" y="87"/>
                  </a:lnTo>
                  <a:lnTo>
                    <a:pt x="396" y="87"/>
                  </a:lnTo>
                  <a:lnTo>
                    <a:pt x="516" y="83"/>
                  </a:lnTo>
                  <a:lnTo>
                    <a:pt x="612" y="71"/>
                  </a:lnTo>
                  <a:lnTo>
                    <a:pt x="704" y="43"/>
                  </a:lnTo>
                  <a:lnTo>
                    <a:pt x="771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2268538" y="5873750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3995738" y="587375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5724525" y="587375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7667625" y="587692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7235825" y="771525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4762500" y="1196975"/>
            <a:ext cx="1143000" cy="693738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105400" y="1554163"/>
            <a:ext cx="114300" cy="984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448300" y="1554163"/>
            <a:ext cx="114300" cy="984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648200" y="1752600"/>
            <a:ext cx="1371600" cy="148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876800" y="3124200"/>
            <a:ext cx="342900" cy="296863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5448300" y="3124200"/>
            <a:ext cx="342900" cy="2968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-9258888">
            <a:off x="3619500" y="2925763"/>
            <a:ext cx="1143000" cy="296862"/>
          </a:xfrm>
          <a:prstGeom prst="rtTriangle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-3551887">
            <a:off x="4855369" y="1204119"/>
            <a:ext cx="198438" cy="3810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3243596">
            <a:off x="5655469" y="1204119"/>
            <a:ext cx="198438" cy="3810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1338426">
            <a:off x="3695700" y="2316163"/>
            <a:ext cx="334963" cy="450850"/>
          </a:xfrm>
          <a:prstGeom prst="triangle">
            <a:avLst>
              <a:gd name="adj" fmla="val 100000"/>
            </a:avLst>
          </a:prstGeom>
          <a:solidFill>
            <a:srgbClr val="003366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-1883726">
            <a:off x="3848100" y="2087563"/>
            <a:ext cx="228600" cy="296862"/>
          </a:xfrm>
          <a:prstGeom prst="triangle">
            <a:avLst>
              <a:gd name="adj" fmla="val 16667"/>
            </a:avLst>
          </a:prstGeom>
          <a:solidFill>
            <a:srgbClr val="800000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051050"/>
            <a:ext cx="91440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1" lang="en-US" altLang="zh-CN" b="1">
                <a:latin typeface="Times New Roman" panose="02020603050405020304" pitchFamily="18" charset="0"/>
                <a:ea typeface="仿宋_GB2312" pitchFamily="49" charset="-122"/>
              </a:rPr>
              <a:t> </a:t>
            </a:r>
            <a:endParaRPr kumimoji="1" lang="en-US" altLang="zh-CN" sz="1000">
              <a:latin typeface="Times New Roman" panose="02020603050405020304" pitchFamily="18" charset="0"/>
            </a:endParaRPr>
          </a:p>
          <a:p>
            <a:pPr algn="just" eaLnBrk="0" hangingPunct="0"/>
            <a:r>
              <a:rPr kumimoji="1" lang="en-US" altLang="zh-CN" b="1">
                <a:latin typeface="Times New Roman" panose="02020603050405020304" pitchFamily="18" charset="0"/>
                <a:ea typeface="仿宋_GB2312" pitchFamily="49" charset="-122"/>
              </a:rPr>
              <a:t> </a:t>
            </a:r>
            <a:endParaRPr kumimoji="1" lang="en-US" altLang="zh-CN" sz="1000">
              <a:latin typeface="Times New Roman" panose="02020603050405020304" pitchFamily="18" charset="0"/>
            </a:endParaRPr>
          </a:p>
          <a:p>
            <a:pPr algn="just" eaLnBrk="0" hangingPunct="0"/>
            <a:r>
              <a:rPr kumimoji="1" lang="en-US" altLang="zh-CN" b="1">
                <a:latin typeface="Times New Roman" panose="02020603050405020304" pitchFamily="18" charset="0"/>
                <a:ea typeface="仿宋_GB2312" pitchFamily="49" charset="-122"/>
              </a:rPr>
              <a:t> </a:t>
            </a:r>
            <a:endParaRPr kumimoji="1" lang="en-US" altLang="zh-CN" sz="1000">
              <a:latin typeface="Times New Roman" panose="02020603050405020304" pitchFamily="18" charset="0"/>
            </a:endParaRPr>
          </a:p>
          <a:p>
            <a:pPr algn="just" eaLnBrk="0" hangingPunct="0"/>
            <a:r>
              <a:rPr kumimoji="1" lang="en-US" altLang="zh-CN" b="1">
                <a:latin typeface="Times New Roman" panose="02020603050405020304" pitchFamily="18" charset="0"/>
                <a:ea typeface="仿宋_GB2312" pitchFamily="49" charset="-122"/>
              </a:rPr>
              <a:t> </a:t>
            </a:r>
            <a:endParaRPr kumimoji="1" lang="en-US" altLang="zh-CN" sz="1000">
              <a:latin typeface="Times New Roman" panose="02020603050405020304" pitchFamily="18" charset="0"/>
            </a:endParaRPr>
          </a:p>
          <a:p>
            <a:pPr algn="just" eaLnBrk="0" hangingPunct="0"/>
            <a:r>
              <a:rPr kumimoji="1" lang="en-US" altLang="zh-CN" b="1">
                <a:latin typeface="Times New Roman" panose="02020603050405020304" pitchFamily="18" charset="0"/>
                <a:ea typeface="仿宋_GB2312" pitchFamily="49" charset="-122"/>
              </a:rPr>
              <a:t> </a:t>
            </a:r>
            <a:endParaRPr kumimoji="1" lang="en-US" altLang="zh-CN" sz="1000">
              <a:latin typeface="Times New Roman" panose="02020603050405020304" pitchFamily="18" charset="0"/>
            </a:endParaRPr>
          </a:p>
          <a:p>
            <a:pPr eaLnBrk="0" hangingPunct="0"/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auto">
          <a:xfrm>
            <a:off x="1447800" y="3581400"/>
            <a:ext cx="6057900" cy="2271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99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从这只可爱的小花猫</a:t>
            </a:r>
          </a:p>
          <a:p>
            <a:pPr algn="ctr"/>
            <a:r>
              <a:rPr lang="zh-CN" altLang="en-US" sz="40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99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身上你能数出多少个三角形 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/>
          <p:nvPr/>
        </p:nvGrpSpPr>
        <p:grpSpPr bwMode="auto">
          <a:xfrm>
            <a:off x="1005408" y="838200"/>
            <a:ext cx="6629400" cy="641350"/>
            <a:chOff x="960" y="480"/>
            <a:chExt cx="4176" cy="404"/>
          </a:xfrm>
        </p:grpSpPr>
        <p:sp>
          <p:nvSpPr>
            <p:cNvPr id="43011" name="Text Box 3"/>
            <p:cNvSpPr txBox="1">
              <a:spLocks noChangeArrowheads="1"/>
            </p:cNvSpPr>
            <p:nvPr/>
          </p:nvSpPr>
          <p:spPr bwMode="auto">
            <a:xfrm>
              <a:off x="960" y="480"/>
              <a:ext cx="6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用“</a:t>
              </a:r>
            </a:p>
          </p:txBody>
        </p:sp>
        <p:sp>
          <p:nvSpPr>
            <p:cNvPr id="43012" name="AutoShape 4"/>
            <p:cNvSpPr>
              <a:spLocks noChangeArrowheads="1"/>
            </p:cNvSpPr>
            <p:nvPr/>
          </p:nvSpPr>
          <p:spPr bwMode="auto">
            <a:xfrm>
              <a:off x="1536" y="528"/>
              <a:ext cx="288" cy="288"/>
            </a:xfrm>
            <a:prstGeom prst="flowChartConnector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13" name="AutoShape 5"/>
            <p:cNvSpPr>
              <a:spLocks noChangeArrowheads="1"/>
            </p:cNvSpPr>
            <p:nvPr/>
          </p:nvSpPr>
          <p:spPr bwMode="auto">
            <a:xfrm>
              <a:off x="1872" y="528"/>
              <a:ext cx="288" cy="288"/>
            </a:xfrm>
            <a:prstGeom prst="flowChartConnector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14" name="AutoShape 6"/>
            <p:cNvSpPr>
              <a:spLocks noChangeArrowheads="1"/>
            </p:cNvSpPr>
            <p:nvPr/>
          </p:nvSpPr>
          <p:spPr bwMode="auto">
            <a:xfrm>
              <a:off x="2208" y="528"/>
              <a:ext cx="281" cy="281"/>
            </a:xfrm>
            <a:prstGeom prst="flowChartExtract">
              <a:avLst/>
            </a:prstGeom>
            <a:noFill/>
            <a:ln w="254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2544" y="528"/>
              <a:ext cx="281" cy="281"/>
            </a:xfrm>
            <a:prstGeom prst="flowChartExtract">
              <a:avLst/>
            </a:prstGeom>
            <a:noFill/>
            <a:ln w="254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2928" y="624"/>
              <a:ext cx="313" cy="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2928" y="768"/>
              <a:ext cx="313" cy="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3312" y="480"/>
              <a:ext cx="18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”</a:t>
              </a:r>
              <a:r>
                <a:rPr kumimoji="1" lang="zh-CN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构造图形</a:t>
              </a:r>
            </a:p>
          </p:txBody>
        </p:sp>
      </p:grpSp>
      <p:grpSp>
        <p:nvGrpSpPr>
          <p:cNvPr id="43019" name="Group 11"/>
          <p:cNvGrpSpPr/>
          <p:nvPr/>
        </p:nvGrpSpPr>
        <p:grpSpPr bwMode="auto">
          <a:xfrm>
            <a:off x="1919808" y="1524000"/>
            <a:ext cx="1676400" cy="2066925"/>
            <a:chOff x="1584" y="1056"/>
            <a:chExt cx="1056" cy="1302"/>
          </a:xfrm>
        </p:grpSpPr>
        <p:sp>
          <p:nvSpPr>
            <p:cNvPr id="43020" name="AutoShape 12"/>
            <p:cNvSpPr>
              <a:spLocks noChangeArrowheads="1"/>
            </p:cNvSpPr>
            <p:nvPr/>
          </p:nvSpPr>
          <p:spPr bwMode="auto">
            <a:xfrm>
              <a:off x="1728" y="1056"/>
              <a:ext cx="248" cy="24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1584" y="1296"/>
              <a:ext cx="521" cy="521"/>
            </a:xfrm>
            <a:prstGeom prst="flowChartExtract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1872" y="1839"/>
              <a:ext cx="1" cy="519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23" name="AutoShape 15"/>
            <p:cNvSpPr>
              <a:spLocks noChangeArrowheads="1"/>
            </p:cNvSpPr>
            <p:nvPr/>
          </p:nvSpPr>
          <p:spPr bwMode="auto">
            <a:xfrm>
              <a:off x="2256" y="1056"/>
              <a:ext cx="248" cy="24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4" name="AutoShape 16"/>
            <p:cNvSpPr>
              <a:spLocks noChangeArrowheads="1"/>
            </p:cNvSpPr>
            <p:nvPr/>
          </p:nvSpPr>
          <p:spPr bwMode="auto">
            <a:xfrm>
              <a:off x="2112" y="1296"/>
              <a:ext cx="528" cy="528"/>
            </a:xfrm>
            <a:prstGeom prst="flowChartExtract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2352" y="1824"/>
              <a:ext cx="1" cy="519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3026" name="Group 18"/>
          <p:cNvGrpSpPr/>
          <p:nvPr/>
        </p:nvGrpSpPr>
        <p:grpSpPr bwMode="auto">
          <a:xfrm>
            <a:off x="5348808" y="1828800"/>
            <a:ext cx="2209800" cy="1828800"/>
            <a:chOff x="3648" y="1152"/>
            <a:chExt cx="1392" cy="1152"/>
          </a:xfrm>
        </p:grpSpPr>
        <p:sp>
          <p:nvSpPr>
            <p:cNvPr id="43027" name="AutoShape 19"/>
            <p:cNvSpPr>
              <a:spLocks noChangeArrowheads="1"/>
            </p:cNvSpPr>
            <p:nvPr/>
          </p:nvSpPr>
          <p:spPr bwMode="auto">
            <a:xfrm>
              <a:off x="4176" y="2016"/>
              <a:ext cx="288" cy="28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8" name="AutoShape 20"/>
            <p:cNvSpPr>
              <a:spLocks noChangeArrowheads="1"/>
            </p:cNvSpPr>
            <p:nvPr/>
          </p:nvSpPr>
          <p:spPr bwMode="auto">
            <a:xfrm>
              <a:off x="4752" y="2016"/>
              <a:ext cx="288" cy="28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>
              <a:off x="3936" y="1488"/>
              <a:ext cx="336" cy="528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4512" y="1488"/>
              <a:ext cx="336" cy="528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1" name="AutoShape 23"/>
            <p:cNvSpPr>
              <a:spLocks noChangeArrowheads="1"/>
            </p:cNvSpPr>
            <p:nvPr/>
          </p:nvSpPr>
          <p:spPr bwMode="auto">
            <a:xfrm>
              <a:off x="3648" y="1152"/>
              <a:ext cx="562" cy="322"/>
            </a:xfrm>
            <a:prstGeom prst="flowChartMerge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2" name="AutoShape 24"/>
            <p:cNvSpPr>
              <a:spLocks noChangeArrowheads="1"/>
            </p:cNvSpPr>
            <p:nvPr/>
          </p:nvSpPr>
          <p:spPr bwMode="auto">
            <a:xfrm>
              <a:off x="4224" y="1152"/>
              <a:ext cx="562" cy="322"/>
            </a:xfrm>
            <a:prstGeom prst="flowChartMerge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3033" name="Group 25"/>
          <p:cNvGrpSpPr/>
          <p:nvPr/>
        </p:nvGrpSpPr>
        <p:grpSpPr bwMode="auto">
          <a:xfrm>
            <a:off x="5958408" y="4495800"/>
            <a:ext cx="1905000" cy="1416050"/>
            <a:chOff x="4128" y="2832"/>
            <a:chExt cx="1200" cy="892"/>
          </a:xfrm>
        </p:grpSpPr>
        <p:sp>
          <p:nvSpPr>
            <p:cNvPr id="43034" name="AutoShape 26"/>
            <p:cNvSpPr>
              <a:spLocks noChangeArrowheads="1"/>
            </p:cNvSpPr>
            <p:nvPr/>
          </p:nvSpPr>
          <p:spPr bwMode="auto">
            <a:xfrm>
              <a:off x="5040" y="3360"/>
              <a:ext cx="288" cy="28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5" name="AutoShape 27"/>
            <p:cNvSpPr>
              <a:spLocks noChangeArrowheads="1"/>
            </p:cNvSpPr>
            <p:nvPr/>
          </p:nvSpPr>
          <p:spPr bwMode="auto">
            <a:xfrm>
              <a:off x="4320" y="3360"/>
              <a:ext cx="288" cy="28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6" name="AutoShape 28"/>
            <p:cNvSpPr>
              <a:spLocks noChangeArrowheads="1"/>
            </p:cNvSpPr>
            <p:nvPr/>
          </p:nvSpPr>
          <p:spPr bwMode="auto">
            <a:xfrm>
              <a:off x="4608" y="3264"/>
              <a:ext cx="432" cy="220"/>
            </a:xfrm>
            <a:prstGeom prst="flowChartExtract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7" name="AutoShape 29"/>
            <p:cNvSpPr>
              <a:spLocks noChangeArrowheads="1"/>
            </p:cNvSpPr>
            <p:nvPr/>
          </p:nvSpPr>
          <p:spPr bwMode="auto">
            <a:xfrm>
              <a:off x="4608" y="3504"/>
              <a:ext cx="432" cy="220"/>
            </a:xfrm>
            <a:prstGeom prst="flowChartMerge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4848" y="2832"/>
              <a:ext cx="336" cy="528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4128" y="2832"/>
              <a:ext cx="336" cy="528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3040" name="Group 32"/>
          <p:cNvGrpSpPr/>
          <p:nvPr/>
        </p:nvGrpSpPr>
        <p:grpSpPr bwMode="auto">
          <a:xfrm>
            <a:off x="1843608" y="4648200"/>
            <a:ext cx="2209800" cy="1384300"/>
            <a:chOff x="1536" y="2928"/>
            <a:chExt cx="1392" cy="872"/>
          </a:xfrm>
        </p:grpSpPr>
        <p:sp>
          <p:nvSpPr>
            <p:cNvPr id="43041" name="AutoShape 33"/>
            <p:cNvSpPr>
              <a:spLocks noChangeArrowheads="1"/>
            </p:cNvSpPr>
            <p:nvPr/>
          </p:nvSpPr>
          <p:spPr bwMode="auto">
            <a:xfrm>
              <a:off x="1920" y="2928"/>
              <a:ext cx="521" cy="521"/>
            </a:xfrm>
            <a:prstGeom prst="flowChartExtract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2" name="AutoShape 34"/>
            <p:cNvSpPr>
              <a:spLocks noChangeArrowheads="1"/>
            </p:cNvSpPr>
            <p:nvPr/>
          </p:nvSpPr>
          <p:spPr bwMode="auto">
            <a:xfrm>
              <a:off x="2208" y="2928"/>
              <a:ext cx="521" cy="521"/>
            </a:xfrm>
            <a:prstGeom prst="flowChartExtract">
              <a:avLst/>
            </a:prstGeom>
            <a:noFill/>
            <a:ln w="38100" cap="sq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3" name="AutoShape 35"/>
            <p:cNvSpPr>
              <a:spLocks noChangeArrowheads="1"/>
            </p:cNvSpPr>
            <p:nvPr/>
          </p:nvSpPr>
          <p:spPr bwMode="auto">
            <a:xfrm>
              <a:off x="1536" y="3120"/>
              <a:ext cx="248" cy="24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4" name="AutoShape 36"/>
            <p:cNvSpPr>
              <a:spLocks noChangeArrowheads="1"/>
            </p:cNvSpPr>
            <p:nvPr/>
          </p:nvSpPr>
          <p:spPr bwMode="auto">
            <a:xfrm>
              <a:off x="1680" y="3552"/>
              <a:ext cx="248" cy="248"/>
            </a:xfrm>
            <a:prstGeom prst="flowChartConnector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>
              <a:off x="1584" y="3552"/>
              <a:ext cx="1344" cy="0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1632" y="3696"/>
              <a:ext cx="768" cy="0"/>
            </a:xfrm>
            <a:prstGeom prst="line">
              <a:avLst/>
            </a:prstGeom>
            <a:noFill/>
            <a:ln w="38100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2300808" y="3733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好朋友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6339408" y="3733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吊环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2377008" y="617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落日余晖</a:t>
            </a: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6568008" y="6096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眼镜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7" grpId="0" autoUpdateAnimBg="0"/>
      <p:bldP spid="43048" grpId="0" autoUpdateAnimBg="0"/>
      <p:bldP spid="43049" grpId="0" autoUpdateAnimBg="0"/>
      <p:bldP spid="4305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YZ_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u=4167724688,4252265365&amp;gp=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23764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u=3735854423,4078716778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549275"/>
            <a:ext cx="3097212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u=1725212144,2750733172&amp;gp=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284538"/>
            <a:ext cx="30972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u=2304909482,3171271711&amp;gp=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3789363"/>
            <a:ext cx="232410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帐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橘子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7831" y="980727"/>
            <a:ext cx="2124075" cy="18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地球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549275"/>
            <a:ext cx="2598737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2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6338"/>
            <a:ext cx="23764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91363" y="4005263"/>
            <a:ext cx="10810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球体</a:t>
            </a:r>
          </a:p>
        </p:txBody>
      </p:sp>
      <p:pic>
        <p:nvPicPr>
          <p:cNvPr id="11270" name="Picture 6" descr="PH01046J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76413" y="3644900"/>
            <a:ext cx="18589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jzt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螺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u=2678239291,2433279887&amp;gp=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981075"/>
            <a:ext cx="4913312" cy="530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0362254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jayh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886200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bj-2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0"/>
            <a:ext cx="3590925" cy="4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5257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800000"/>
                </a:solidFill>
                <a:latin typeface="宋体" panose="02010600030101010101" pitchFamily="2" charset="-122"/>
              </a:rPr>
              <a:t>北京</a:t>
            </a:r>
            <a:r>
              <a:rPr kumimoji="1" lang="en-US" altLang="zh-CN" sz="2400" b="1">
                <a:solidFill>
                  <a:srgbClr val="800000"/>
                </a:solidFill>
                <a:latin typeface="宋体" panose="02010600030101010101" pitchFamily="2" charset="-122"/>
              </a:rPr>
              <a:t>2008</a:t>
            </a:r>
            <a:r>
              <a:rPr kumimoji="1" lang="zh-CN" altLang="en-US" sz="2400" b="1">
                <a:solidFill>
                  <a:srgbClr val="800000"/>
                </a:solidFill>
                <a:latin typeface="宋体" panose="02010600030101010101" pitchFamily="2" charset="-122"/>
              </a:rPr>
              <a:t>年奥运会会徽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410200" y="5181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800000"/>
                </a:solidFill>
                <a:latin typeface="宋体" panose="02010600030101010101" pitchFamily="2" charset="-122"/>
              </a:rPr>
              <a:t>北京申奥会徽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914400"/>
            <a:ext cx="83820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8839200" cy="154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75961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6324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71600" y="609600"/>
            <a:ext cx="7334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1" lang="zh-CN" altLang="en-US" sz="3600" b="1">
                <a:solidFill>
                  <a:srgbClr val="333399"/>
                </a:solidFill>
                <a:latin typeface="Times New Roman" panose="02020603050405020304" pitchFamily="18" charset="0"/>
              </a:rPr>
              <a:t>作品欣赏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2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205038"/>
            <a:ext cx="2424112" cy="314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 descr="PB1100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3789363"/>
            <a:ext cx="3025775" cy="2562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140200" y="47625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380288" y="3500438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圆柱</a:t>
            </a:r>
          </a:p>
        </p:txBody>
      </p:sp>
      <p:pic>
        <p:nvPicPr>
          <p:cNvPr id="12295" name="Picture 7" descr="PH02749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49275"/>
            <a:ext cx="185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 descr="四棱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500438"/>
            <a:ext cx="2879725" cy="2762250"/>
          </a:xfrm>
          <a:prstGeom prst="rect">
            <a:avLst/>
          </a:prstGeom>
          <a:solidFill>
            <a:srgbClr val="FF00FF">
              <a:alpha val="0"/>
            </a:srgbClr>
          </a:solidFill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7032253" y="3860800"/>
            <a:ext cx="1944216" cy="1899693"/>
          </a:xfrm>
          <a:solidFill>
            <a:schemeClr val="bg1"/>
          </a:solidFill>
        </p:spPr>
      </p:pic>
      <p:pic>
        <p:nvPicPr>
          <p:cNvPr id="13323" name="Picture 1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588125" y="1196975"/>
            <a:ext cx="2555875" cy="2165350"/>
          </a:xfrm>
          <a:noFill/>
        </p:spPr>
      </p:pic>
      <p:pic>
        <p:nvPicPr>
          <p:cNvPr id="13315" name="Picture 3" descr="蛋糕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0338" y="1341438"/>
            <a:ext cx="24479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email">
            <a:lum bright="6000"/>
          </a:blip>
          <a:srcRect/>
          <a:stretch>
            <a:fillRect/>
          </a:stretch>
        </p:blipFill>
        <p:spPr bwMode="auto">
          <a:xfrm>
            <a:off x="5435600" y="3933825"/>
            <a:ext cx="1589088" cy="194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g2b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3933825"/>
            <a:ext cx="17637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g2b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5513" y="3860800"/>
            <a:ext cx="10302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9750" y="5805488"/>
            <a:ext cx="14398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四棱柱</a:t>
            </a:r>
          </a:p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（正方体）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47813" y="5734050"/>
            <a:ext cx="22320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四棱柱</a:t>
            </a:r>
          </a:p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（长方体）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581650" y="5805488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三棱柱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740650" y="5876925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五棱柱</a:t>
            </a:r>
          </a:p>
        </p:txBody>
      </p:sp>
      <p:pic>
        <p:nvPicPr>
          <p:cNvPr id="13325" name="Picture 13" descr="帐篷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1268413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492500" y="260350"/>
            <a:ext cx="215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ea typeface="隶书" panose="02010509060101010101" pitchFamily="49" charset="-122"/>
              </a:rPr>
              <a:t>棱　柱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779838" y="5949950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</a:rPr>
              <a:t>四棱</a:t>
            </a:r>
            <a:r>
              <a:rPr lang="zh-CN" altLang="en-US" b="1" dirty="0" smtClean="0">
                <a:solidFill>
                  <a:srgbClr val="000000"/>
                </a:solidFill>
              </a:rPr>
              <a:t>柱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g2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1052513"/>
            <a:ext cx="15001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331913" y="2670175"/>
            <a:ext cx="7921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柱体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482850" y="1700213"/>
            <a:ext cx="1871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圆柱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482850" y="4076700"/>
            <a:ext cx="2160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棱柱</a:t>
            </a:r>
          </a:p>
        </p:txBody>
      </p:sp>
      <p:sp>
        <p:nvSpPr>
          <p:cNvPr id="57355" name="AutoShape 11"/>
          <p:cNvSpPr/>
          <p:nvPr/>
        </p:nvSpPr>
        <p:spPr bwMode="auto">
          <a:xfrm>
            <a:off x="2051050" y="2060575"/>
            <a:ext cx="360363" cy="2305050"/>
          </a:xfrm>
          <a:prstGeom prst="leftBrace">
            <a:avLst>
              <a:gd name="adj1" fmla="val 53304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7357" name="Picture 13" descr="g2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3933825"/>
            <a:ext cx="17637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73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73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573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=2678239291,2433279887&amp;gp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716338"/>
            <a:ext cx="26447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g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00463"/>
            <a:ext cx="2519362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227763" y="3716338"/>
            <a:ext cx="19446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ea typeface="华文行楷" panose="02010800040101010101" pitchFamily="2" charset="-122"/>
              </a:rPr>
              <a:t>　</a:t>
            </a:r>
            <a:r>
              <a:rPr lang="zh-CN" altLang="en-US" sz="4400">
                <a:solidFill>
                  <a:srgbClr val="000000"/>
                </a:solidFill>
                <a:ea typeface="华文行楷" panose="02010800040101010101" pitchFamily="2" charset="-122"/>
              </a:rPr>
              <a:t>圆锥</a:t>
            </a:r>
          </a:p>
        </p:txBody>
      </p:sp>
      <p:pic>
        <p:nvPicPr>
          <p:cNvPr id="14342" name="Picture 6" descr="u=3988407153,3017632297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4319588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w89ZbfEbvfbnuRIhKwh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2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7775" y="1693069"/>
            <a:ext cx="245745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 descr="Img2198084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3568" y="836712"/>
            <a:ext cx="5353856" cy="43931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80175" y="1052513"/>
            <a:ext cx="1836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棱锥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64436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5445125"/>
            <a:ext cx="2987675" cy="141287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333</Words>
  <Application>Microsoft Office PowerPoint</Application>
  <PresentationFormat>全屏显示(4:3)</PresentationFormat>
  <Paragraphs>93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方正舒体</vt:lpstr>
      <vt:lpstr>仿宋_GB2312</vt:lpstr>
      <vt:lpstr>汉仪中圆简</vt:lpstr>
      <vt:lpstr>黑体</vt:lpstr>
      <vt:lpstr>华文行楷</vt:lpstr>
      <vt:lpstr>华文隶书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几何图形的研究范畴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几何图形的基本要素——点、线、面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2012-10-16T11:53:00Z</dcterms:created>
  <dcterms:modified xsi:type="dcterms:W3CDTF">2023-01-16T15:01:21Z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3F4596E3AA8B48F0A10640D6B8A41CAE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