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83" r:id="rId2"/>
    <p:sldId id="739" r:id="rId3"/>
    <p:sldId id="847" r:id="rId4"/>
    <p:sldId id="848" r:id="rId5"/>
    <p:sldId id="849" r:id="rId6"/>
    <p:sldId id="852" r:id="rId7"/>
    <p:sldId id="853" r:id="rId8"/>
    <p:sldId id="854" r:id="rId9"/>
    <p:sldId id="855" r:id="rId10"/>
    <p:sldId id="856" r:id="rId11"/>
    <p:sldId id="857" r:id="rId12"/>
    <p:sldId id="860" r:id="rId13"/>
    <p:sldId id="861" r:id="rId14"/>
    <p:sldId id="862" r:id="rId15"/>
    <p:sldId id="866" r:id="rId16"/>
    <p:sldId id="867" r:id="rId17"/>
    <p:sldId id="868" r:id="rId18"/>
    <p:sldId id="864" r:id="rId19"/>
    <p:sldId id="842" r:id="rId20"/>
    <p:sldId id="845" r:id="rId21"/>
    <p:sldId id="846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990000"/>
    <a:srgbClr val="FFD966"/>
    <a:srgbClr val="FFCCFF"/>
    <a:srgbClr val="FE7B00"/>
    <a:srgbClr val="E8F1EB"/>
    <a:srgbClr val="6CC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5317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32CCD0-2AB4-4943-9F1F-9DE1B9A6300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E3C2B84-734F-475F-A8A0-EBE87AEB2C7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5108A25-016F-4AE5-8976-D74761307AF0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97A5EE4-05D4-4979-9A1F-BABBFDB1535E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B93BDCE-C6CE-4EDF-A8A7-9B7F52D7CFEE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B7CF3FF-CDF0-4E76-B9C7-DBC733EF38A2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A1BE523-1921-4323-8BED-78FE8D9724B1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E30ECEA-04A4-41E1-826B-4EB84BE747DD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2AF85C4-1A6F-4C9E-A95B-71C87F6D9ED8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A7EBD64-EAEB-4669-9A7C-5E91386F8ABD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7A7B-7605-4CB2-9F60-4F08254AC58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F9C7-2FE5-45DE-B99C-61E0C875FA3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02D4-FF18-48A0-BC8B-A66086B9E3E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DB346-80FD-41F0-9036-8CC00C58E6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7C84AE7-CF37-4364-905C-54E024B99FBA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50DBB800-A688-429E-A82D-E7F85F3BC5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224C430-3BF3-4F4A-AA39-B780B7F73B20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6D7D53-B29F-4B6A-A606-F0360D7A6B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8E3859-5E73-4809-897D-F0D523372A3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D82B974-D371-4C45-A527-E266FD89EF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582D-FB77-49AE-A9D0-84B0D60E682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3ECE9-DEEE-401A-AFD0-72CEF4A6F2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7A13-9D9D-47D5-8006-283F9B40E06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35B13-AD52-4DF3-B655-9ECAD9E5836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AEC6-1674-4D87-92EB-8E2B80543E6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58858-AAC8-4442-9B1B-EC3B4522033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5980-AC31-40DA-B732-AC73B759642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A6910-6900-4CE3-AB13-CBD1C601B61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62E0-64D9-4C98-8F47-C2E40C8E9F5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2DA12-F9A4-4341-995B-BFABD53432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6435-A7D8-41CD-960C-C32F902EB18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7B10C-75CB-47F9-B284-EDEE86E35FC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A45F-3C80-476F-ADAB-27A324782D5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CCCA0-7B54-407B-A93B-2B5DE1BA2EF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1CA4-EE2F-49A1-BA89-19D5258F5E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85DBE-21E3-4D1C-8792-80684CFC1F9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EE934A-F524-440D-A4E3-F254F9FE5B1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4681A00-F559-400F-A0C8-088B87B26A0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eggs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Easter.mp3" TargetMode="External"/><Relationship Id="rId1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Easter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eggs.mp3" TargetMode="Externa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Lesson21_Just_read_and_talk&#35838;&#25991;&#21160;&#30011;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4\Lesson21%20&#25945;&#23398;&#35838;&#20214;\4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&#20154;&#25945;&#26032;&#29256;6&#19978;\U4\Lesson21%20&#25945;&#23398;&#35838;&#20214;\2.mp3" TargetMode="External"/><Relationship Id="rId7" Type="http://schemas.microsoft.com/office/2007/relationships/media" Target="file:///E:\&#20154;&#25945;&#26032;&#29256;6&#19978;\U4\Lesson21%20&#25945;&#23398;&#35838;&#20214;\4.mp3" TargetMode="External"/><Relationship Id="rId12" Type="http://schemas.openxmlformats.org/officeDocument/2006/relationships/audio" Target="file:///E:\&#20154;&#25945;&#26032;&#29256;6&#19978;\U4\Lesson21%20&#25945;&#23398;&#35838;&#20214;\6.mp3" TargetMode="External"/><Relationship Id="rId2" Type="http://schemas.openxmlformats.org/officeDocument/2006/relationships/audio" Target="file:///E:\&#20154;&#25945;&#26032;&#29256;6&#19978;\U4\Lesson21%20&#25945;&#23398;&#35838;&#20214;\1.mp3" TargetMode="External"/><Relationship Id="rId16" Type="http://schemas.openxmlformats.org/officeDocument/2006/relationships/image" Target="../media/image9.png"/><Relationship Id="rId1" Type="http://schemas.microsoft.com/office/2007/relationships/media" Target="file:///E:\&#20154;&#25945;&#26032;&#29256;6&#19978;\U4\Lesson21%20&#25945;&#23398;&#35838;&#20214;\1.mp3" TargetMode="External"/><Relationship Id="rId6" Type="http://schemas.openxmlformats.org/officeDocument/2006/relationships/audio" Target="file:///E:\&#20154;&#25945;&#26032;&#29256;6&#19978;\U4\Lesson21%20&#25945;&#23398;&#35838;&#20214;\3.mp3" TargetMode="External"/><Relationship Id="rId11" Type="http://schemas.microsoft.com/office/2007/relationships/media" Target="file:///E:\&#20154;&#25945;&#26032;&#29256;6&#19978;\U4\Lesson21%20&#25945;&#23398;&#35838;&#20214;\6.mp3" TargetMode="External"/><Relationship Id="rId5" Type="http://schemas.microsoft.com/office/2007/relationships/media" Target="file:///E:\&#20154;&#25945;&#26032;&#29256;6&#19978;\U4\Lesson21%20&#25945;&#23398;&#35838;&#20214;\3.mp3" TargetMode="External"/><Relationship Id="rId15" Type="http://schemas.openxmlformats.org/officeDocument/2006/relationships/image" Target="../media/image5.png"/><Relationship Id="rId10" Type="http://schemas.openxmlformats.org/officeDocument/2006/relationships/audio" Target="file:///E:\&#20154;&#25945;&#26032;&#29256;6&#19978;\U4\Lesson21%20&#25945;&#23398;&#35838;&#20214;\5.mp3" TargetMode="External"/><Relationship Id="rId4" Type="http://schemas.openxmlformats.org/officeDocument/2006/relationships/audio" Target="file:///E:\&#20154;&#25945;&#26032;&#29256;6&#19978;\U4\Lesson21%20&#25945;&#23398;&#35838;&#20214;\2.mp3" TargetMode="External"/><Relationship Id="rId9" Type="http://schemas.microsoft.com/office/2007/relationships/media" Target="file:///E:\&#20154;&#25945;&#26032;&#29256;6&#19978;\U4\Lesson21%20&#25945;&#23398;&#35838;&#20214;\5.mp3" TargetMode="External"/><Relationship Id="rId1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4\Lesson21%20&#25945;&#23398;&#35838;&#20214;\10.mp3" TargetMode="External"/><Relationship Id="rId13" Type="http://schemas.openxmlformats.org/officeDocument/2006/relationships/image" Target="../media/image5.png"/><Relationship Id="rId3" Type="http://schemas.microsoft.com/office/2007/relationships/media" Target="file:///E:\&#20154;&#25945;&#26032;&#29256;6&#19978;\U4\Lesson21%20&#25945;&#23398;&#35838;&#20214;\8.mp3" TargetMode="External"/><Relationship Id="rId7" Type="http://schemas.microsoft.com/office/2007/relationships/media" Target="file:///E:\&#20154;&#25945;&#26032;&#29256;6&#19978;\U4\Lesson21%20&#25945;&#23398;&#35838;&#20214;\10.mp3" TargetMode="External"/><Relationship Id="rId12" Type="http://schemas.openxmlformats.org/officeDocument/2006/relationships/notesSlide" Target="../notesSlides/notesSlide5.xml"/><Relationship Id="rId2" Type="http://schemas.openxmlformats.org/officeDocument/2006/relationships/audio" Target="file:///E:\&#20154;&#25945;&#26032;&#29256;6&#19978;\U4\Lesson21%20&#25945;&#23398;&#35838;&#20214;\7.mp3" TargetMode="External"/><Relationship Id="rId1" Type="http://schemas.microsoft.com/office/2007/relationships/media" Target="file:///E:\&#20154;&#25945;&#26032;&#29256;6&#19978;\U4\Lesson21%20&#25945;&#23398;&#35838;&#20214;\7.mp3" TargetMode="External"/><Relationship Id="rId6" Type="http://schemas.openxmlformats.org/officeDocument/2006/relationships/audio" Target="file:///E:\&#20154;&#25945;&#26032;&#29256;6&#19978;\U4\Lesson21%20&#25945;&#23398;&#35838;&#20214;\9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6&#19978;\U4\Lesson21%20&#25945;&#23398;&#35838;&#20214;\9.mp3" TargetMode="External"/><Relationship Id="rId10" Type="http://schemas.openxmlformats.org/officeDocument/2006/relationships/audio" Target="file:///E:\&#20154;&#25945;&#26032;&#29256;6&#19978;\U4\Lesson21%20&#25945;&#23398;&#35838;&#20214;\11.mp3" TargetMode="External"/><Relationship Id="rId4" Type="http://schemas.openxmlformats.org/officeDocument/2006/relationships/audio" Target="file:///E:\&#20154;&#25945;&#26032;&#29256;6&#19978;\U4\Lesson21%20&#25945;&#23398;&#35838;&#20214;\8.mp3" TargetMode="External"/><Relationship Id="rId9" Type="http://schemas.microsoft.com/office/2007/relationships/media" Target="file:///E:\&#20154;&#25945;&#26032;&#29256;6&#19978;\U4\Lesson21%20&#25945;&#23398;&#35838;&#20214;\11.mp3" TargetMode="External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&#35838;&#21069;&#23548;&#20837;&#27468;&#26354;The_Months_Song.swf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March.mp3" TargetMode="External"/><Relationship Id="rId1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March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grass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tree.mp3" TargetMode="External"/><Relationship Id="rId1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tree.mp3" TargetMode="Externa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grass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TreePlantingDay.mp3" TargetMode="External"/><Relationship Id="rId1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TreePlantingDay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stop.mp3" TargetMode="External"/><Relationship Id="rId1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stop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April.mp3" TargetMode="External"/><Relationship Id="rId1" Type="http://schemas.microsoft.com/office/2007/relationships/media" Target="file:///E:\&#20154;&#25945;&#26032;&#29256;6&#19978;\&#12304;&#32039;&#24613;&#12305;2016.09.28&#23567;&#23398;&#33521;&#35821;&#20154;&#25945;&#26032;&#29256;6&#19978;&#36164;&#28304;&#31574;&#21010;&#21333;-&#37101;&#20122;&#30007;&#65288;&#26032;&#22686;13&#26465;&#65289;\Unit4%20January%20is%20the%20first%20month\Lesson21%20&#25945;&#23398;&#35838;&#20214;\April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747" y="980728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76" y="2420888"/>
            <a:ext cx="9143124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Unit4 January is the first month.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6893" y="461802"/>
            <a:ext cx="2865438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600916" y="5157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413" y="2066925"/>
            <a:ext cx="5400675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25975" y="1584325"/>
            <a:ext cx="2493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Easter 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55788" y="5403850"/>
            <a:ext cx="180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eggs</a:t>
            </a:r>
            <a:endParaRPr lang="zh-CN" altLang="en-US" sz="4000">
              <a:solidFill>
                <a:srgbClr val="5F5F5F"/>
              </a:solidFill>
            </a:endParaRPr>
          </a:p>
        </p:txBody>
      </p: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0450" y="2822575"/>
            <a:ext cx="3987800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椭圆 16"/>
          <p:cNvSpPr/>
          <p:nvPr/>
        </p:nvSpPr>
        <p:spPr>
          <a:xfrm>
            <a:off x="2052638" y="4576763"/>
            <a:ext cx="1406525" cy="574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East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8684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egg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7261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2352675"/>
            <a:ext cx="7931649" cy="4505325"/>
          </a:xfrm>
          <a:prstGeom prst="rect">
            <a:avLst/>
          </a:prstGeom>
        </p:spPr>
      </p:pic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1991" name="组合 12"/>
          <p:cNvGrpSpPr/>
          <p:nvPr/>
        </p:nvGrpSpPr>
        <p:grpSpPr bwMode="auto">
          <a:xfrm>
            <a:off x="468313" y="1565275"/>
            <a:ext cx="8240712" cy="3470275"/>
            <a:chOff x="467544" y="1565276"/>
            <a:chExt cx="8241963" cy="3469934"/>
          </a:xfrm>
        </p:grpSpPr>
        <p:sp>
          <p:nvSpPr>
            <p:cNvPr id="12" name="圆角矩形 11"/>
            <p:cNvSpPr/>
            <p:nvPr/>
          </p:nvSpPr>
          <p:spPr>
            <a:xfrm>
              <a:off x="467544" y="1565276"/>
              <a:ext cx="8208621" cy="30873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35816" y="1649406"/>
              <a:ext cx="8173691" cy="33858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按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圣经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•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马太福音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的说法，耶稣基督在十字架上受刑死后三天复活，因而设立此节。根据西方教会的传统，在春分节（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21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日）当日见到满月或过了春分见到第一个满月之后，遇到的第一个星期日即为复活节。东方教会则规定，如果满月恰好出现在这第一个星期日，则复活节再推迟一周。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kumimoji="0"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因此，节期大致在</a:t>
              </a:r>
              <a:r>
                <a:rPr kumimoji="0"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kumimoji="0"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kumimoji="0"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22</a:t>
              </a:r>
              <a:r>
                <a:rPr kumimoji="0"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日至</a:t>
              </a:r>
              <a:r>
                <a:rPr kumimoji="0"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kumimoji="0"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kumimoji="0" lang="en-US" altLang="zh-CN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25</a:t>
              </a:r>
              <a:r>
                <a:rPr kumimoji="0" lang="zh-CN" altLang="en-US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日之间。</a:t>
              </a:r>
            </a:p>
            <a:p>
              <a:pPr>
                <a:lnSpc>
                  <a:spcPct val="130000"/>
                </a:lnSpc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2620963"/>
            <a:ext cx="5608637" cy="79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4913" y="5634038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28775" y="2017713"/>
            <a:ext cx="3570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When is Easter?</a:t>
            </a:r>
            <a:endParaRPr lang="zh-CN" altLang="en-US" sz="36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619250" y="1435100"/>
            <a:ext cx="590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When is Tree Planting Day?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4034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437063"/>
            <a:ext cx="2879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27088" y="1773238"/>
            <a:ext cx="593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Why do people plant trees?</a:t>
            </a:r>
            <a:endParaRPr lang="zh-CN" altLang="en-US" sz="3600" dirty="0"/>
          </a:p>
        </p:txBody>
      </p:sp>
      <p:sp>
        <p:nvSpPr>
          <p:cNvPr id="4403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27088" y="2524125"/>
            <a:ext cx="77406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They want to stop the sand on windy days and make the air clean. They want to make the country greener.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59" y="3746084"/>
            <a:ext cx="2828925" cy="2743200"/>
          </a:xfrm>
          <a:prstGeom prst="rect">
            <a:avLst/>
          </a:prstGeom>
        </p:spPr>
      </p:pic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00113" y="1916113"/>
            <a:ext cx="741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What do children do during Easter?</a:t>
            </a:r>
            <a:endParaRPr lang="zh-CN" altLang="en-US" sz="3600" dirty="0"/>
          </a:p>
        </p:txBody>
      </p:sp>
      <p:sp>
        <p:nvSpPr>
          <p:cNvPr id="4506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84238" y="2743200"/>
            <a:ext cx="74485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During Easter, children get </a:t>
            </a:r>
            <a:r>
              <a:rPr lang="en-US" altLang="zh-C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colourful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 Easter eggs.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250825" y="1628775"/>
            <a:ext cx="8642350" cy="482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08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6084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6100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图片 1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295275" y="1622425"/>
            <a:ext cx="8702675" cy="481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cs typeface="Iskoola Pota" panose="020B0502040204020203" pitchFamily="34" charset="0"/>
              </a:rPr>
              <a:t>March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 is the third month of the year.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People can see green trees and green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  <a:cs typeface="Iskoola Pota" panose="020B0502040204020203" pitchFamily="34" charset="0"/>
              </a:rPr>
              <a:t>grass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 everywhere.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In China,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  <a:cs typeface="Iskoola Pota" panose="020B0502040204020203" pitchFamily="34" charset="0"/>
              </a:rPr>
              <a:t>Tree Planting Da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y is on March 12th.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People plant trees on that day.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They want to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  <a:cs typeface="Iskoola Pota" panose="020B0502040204020203" pitchFamily="34" charset="0"/>
              </a:rPr>
              <a:t>stop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 the sand on windy days and make the air clean.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Iskoola Pota" panose="020B0502040204020203" pitchFamily="34" charset="0"/>
              </a:rPr>
              <a:t>They want to make the country greener.</a:t>
            </a:r>
          </a:p>
        </p:txBody>
      </p:sp>
      <p:pic>
        <p:nvPicPr>
          <p:cNvPr id="11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526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9241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34988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2784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8610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云形 31"/>
          <p:cNvSpPr/>
          <p:nvPr/>
        </p:nvSpPr>
        <p:spPr>
          <a:xfrm>
            <a:off x="255588" y="1665288"/>
            <a:ext cx="1363662" cy="65563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云形 32"/>
          <p:cNvSpPr/>
          <p:nvPr/>
        </p:nvSpPr>
        <p:spPr>
          <a:xfrm>
            <a:off x="7346950" y="2232025"/>
            <a:ext cx="1112838" cy="65722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云形 33"/>
          <p:cNvSpPr/>
          <p:nvPr/>
        </p:nvSpPr>
        <p:spPr>
          <a:xfrm>
            <a:off x="1976438" y="3317875"/>
            <a:ext cx="3454400" cy="79216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云形 34"/>
          <p:cNvSpPr/>
          <p:nvPr/>
        </p:nvSpPr>
        <p:spPr>
          <a:xfrm>
            <a:off x="2744788" y="4592638"/>
            <a:ext cx="874712" cy="65722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9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250825" y="1773238"/>
            <a:ext cx="8642350" cy="4535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13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8132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8146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4" name="图片 1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矩形 9"/>
          <p:cNvSpPr>
            <a:spLocks noChangeArrowheads="1"/>
          </p:cNvSpPr>
          <p:nvPr/>
        </p:nvSpPr>
        <p:spPr bwMode="auto">
          <a:xfrm>
            <a:off x="647700" y="1936750"/>
            <a:ext cx="8112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April</a:t>
            </a: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 is the fourth month of the year. 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Easter</a:t>
            </a: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 is in March or April. 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It is always on a Sunday. 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For school children in America, the Easter holidays are a week long. 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During Easter, children get colourful Easter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eggs</a:t>
            </a: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.</a:t>
            </a:r>
          </a:p>
        </p:txBody>
      </p:sp>
      <p:pic>
        <p:nvPicPr>
          <p:cNvPr id="2" name="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074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543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63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0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54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6245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云形 20"/>
          <p:cNvSpPr/>
          <p:nvPr/>
        </p:nvSpPr>
        <p:spPr>
          <a:xfrm>
            <a:off x="647700" y="2011363"/>
            <a:ext cx="971550" cy="56356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云形 21"/>
          <p:cNvSpPr/>
          <p:nvPr/>
        </p:nvSpPr>
        <p:spPr>
          <a:xfrm>
            <a:off x="641350" y="2622550"/>
            <a:ext cx="1304925" cy="54133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云形 22"/>
          <p:cNvSpPr/>
          <p:nvPr/>
        </p:nvSpPr>
        <p:spPr>
          <a:xfrm>
            <a:off x="609600" y="5572125"/>
            <a:ext cx="1304925" cy="54133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579563"/>
            <a:ext cx="2200275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5095875"/>
            <a:ext cx="2206625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813" y="1579563"/>
            <a:ext cx="2193925" cy="16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1525" y="5072063"/>
            <a:ext cx="2317750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35063" y="1401763"/>
            <a:ext cx="30051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4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match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0186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9950" y="3562350"/>
            <a:ext cx="18367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588" y="3562350"/>
            <a:ext cx="18383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图片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1438" y="3562350"/>
            <a:ext cx="18446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图片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9913" y="3562350"/>
            <a:ext cx="1841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3227388" y="2830513"/>
            <a:ext cx="2065337" cy="74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363913" y="2847975"/>
            <a:ext cx="2628900" cy="703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160713" y="4710113"/>
            <a:ext cx="3851275" cy="788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18" idx="0"/>
          </p:cNvCxnSpPr>
          <p:nvPr/>
        </p:nvCxnSpPr>
        <p:spPr>
          <a:xfrm flipH="1">
            <a:off x="7010400" y="4708525"/>
            <a:ext cx="395288" cy="3635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3574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120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4"/>
          <p:cNvGrpSpPr/>
          <p:nvPr/>
        </p:nvGrpSpPr>
        <p:grpSpPr bwMode="auto">
          <a:xfrm>
            <a:off x="5578475" y="2054225"/>
            <a:ext cx="2809875" cy="2206625"/>
            <a:chOff x="3721175" y="2517877"/>
            <a:chExt cx="1534455" cy="1681690"/>
          </a:xfrm>
        </p:grpSpPr>
        <p:pic>
          <p:nvPicPr>
            <p:cNvPr id="51224" name="图片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1175" y="2517877"/>
              <a:ext cx="1534455" cy="16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 rot="21394430">
              <a:off x="4008127" y="2850586"/>
              <a:ext cx="1016901" cy="1016273"/>
            </a:xfrm>
            <a:prstGeom prst="rect">
              <a:avLst/>
            </a:prstGeom>
            <a:solidFill>
              <a:srgbClr val="FEF66E"/>
            </a:solidFill>
            <a:ln>
              <a:solidFill>
                <a:srgbClr val="FEF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3"/>
          <p:cNvGrpSpPr/>
          <p:nvPr/>
        </p:nvGrpSpPr>
        <p:grpSpPr bwMode="auto">
          <a:xfrm>
            <a:off x="755650" y="2116138"/>
            <a:ext cx="2654300" cy="2174875"/>
            <a:chOff x="2015270" y="2717875"/>
            <a:chExt cx="1448318" cy="1657653"/>
          </a:xfrm>
        </p:grpSpPr>
        <p:pic>
          <p:nvPicPr>
            <p:cNvPr id="51222" name="图片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5270" y="2717875"/>
              <a:ext cx="1448318" cy="165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2209303" y="3048195"/>
              <a:ext cx="1016075" cy="1012742"/>
            </a:xfrm>
            <a:prstGeom prst="rect">
              <a:avLst/>
            </a:prstGeom>
            <a:solidFill>
              <a:srgbClr val="A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5"/>
          <p:cNvGrpSpPr/>
          <p:nvPr/>
        </p:nvGrpSpPr>
        <p:grpSpPr bwMode="auto">
          <a:xfrm>
            <a:off x="5586413" y="4370388"/>
            <a:ext cx="2801937" cy="2227262"/>
            <a:chOff x="5471654" y="2717875"/>
            <a:chExt cx="1530449" cy="1697716"/>
          </a:xfrm>
        </p:grpSpPr>
        <p:pic>
          <p:nvPicPr>
            <p:cNvPr id="51220" name="图片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71654" y="2717875"/>
              <a:ext cx="1530449" cy="169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 rot="211549">
              <a:off x="5728319" y="3088154"/>
              <a:ext cx="1017120" cy="1015241"/>
            </a:xfrm>
            <a:prstGeom prst="rect">
              <a:avLst/>
            </a:prstGeom>
            <a:solidFill>
              <a:srgbClr val="A0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4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"/>
          <p:cNvGrpSpPr/>
          <p:nvPr/>
        </p:nvGrpSpPr>
        <p:grpSpPr bwMode="auto">
          <a:xfrm>
            <a:off x="798513" y="4425950"/>
            <a:ext cx="2663825" cy="2120900"/>
            <a:chOff x="359086" y="3119447"/>
            <a:chExt cx="1453235" cy="1616598"/>
          </a:xfrm>
        </p:grpSpPr>
        <p:pic>
          <p:nvPicPr>
            <p:cNvPr id="51218" name="图片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9086" y="3119447"/>
              <a:ext cx="1453235" cy="161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 rot="21430057">
              <a:off x="576465" y="3414694"/>
              <a:ext cx="1018477" cy="1015214"/>
            </a:xfrm>
            <a:prstGeom prst="rect">
              <a:avLst/>
            </a:prstGeom>
            <a:solidFill>
              <a:srgbClr val="FFB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2960688" y="3133725"/>
            <a:ext cx="3157537" cy="1946275"/>
            <a:chOff x="359515" y="879105"/>
            <a:chExt cx="3157916" cy="1945072"/>
          </a:xfrm>
        </p:grpSpPr>
        <p:sp>
          <p:nvSpPr>
            <p:cNvPr id="34" name="爆炸形 2 33"/>
            <p:cNvSpPr/>
            <p:nvPr/>
          </p:nvSpPr>
          <p:spPr>
            <a:xfrm>
              <a:off x="359515" y="879105"/>
              <a:ext cx="3157916" cy="194507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20740557">
              <a:off x="996178" y="1432801"/>
              <a:ext cx="1667075" cy="867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CN" sz="28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Quick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CN" sz="28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response</a:t>
              </a:r>
              <a:endParaRPr lang="zh-CN" altLang="en-US" sz="28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8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8088" y="2416175"/>
            <a:ext cx="15398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1113" y="2441575"/>
            <a:ext cx="16367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79741">
            <a:off x="5946775" y="4803775"/>
            <a:ext cx="20383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58983">
            <a:off x="1112838" y="4794250"/>
            <a:ext cx="20177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矩形 37"/>
          <p:cNvSpPr>
            <a:spLocks noChangeArrowheads="1"/>
          </p:cNvSpPr>
          <p:nvPr/>
        </p:nvSpPr>
        <p:spPr bwMode="auto">
          <a:xfrm>
            <a:off x="1592263" y="1455738"/>
            <a:ext cx="650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Which month or festival is it?</a:t>
            </a:r>
            <a:endParaRPr lang="zh-CN" altLang="en-US" sz="36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3250" name="组合 25"/>
          <p:cNvGrpSpPr/>
          <p:nvPr/>
        </p:nvGrpSpPr>
        <p:grpSpPr bwMode="auto">
          <a:xfrm>
            <a:off x="323850" y="1619250"/>
            <a:ext cx="4943475" cy="1119188"/>
            <a:chOff x="323850" y="1618728"/>
            <a:chExt cx="4943007" cy="1119795"/>
          </a:xfrm>
        </p:grpSpPr>
        <p:sp>
          <p:nvSpPr>
            <p:cNvPr id="22" name="圆角矩形 21"/>
            <p:cNvSpPr/>
            <p:nvPr/>
          </p:nvSpPr>
          <p:spPr>
            <a:xfrm>
              <a:off x="323850" y="1618728"/>
              <a:ext cx="4943007" cy="11197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7" name="矩形 3"/>
            <p:cNvSpPr>
              <a:spLocks noChangeArrowheads="1"/>
            </p:cNvSpPr>
            <p:nvPr/>
          </p:nvSpPr>
          <p:spPr bwMode="auto">
            <a:xfrm>
              <a:off x="395536" y="1653736"/>
              <a:ext cx="482453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Which month or festival do you like? Why?</a:t>
              </a:r>
              <a:endParaRPr lang="zh-CN" altLang="en-US" sz="3200" b="1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5063" y="1401763"/>
            <a:ext cx="22399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32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5357813" y="1654175"/>
            <a:ext cx="3509962" cy="2232025"/>
            <a:chOff x="4611357" y="1507297"/>
            <a:chExt cx="4262640" cy="2598596"/>
          </a:xfrm>
        </p:grpSpPr>
        <p:pic>
          <p:nvPicPr>
            <p:cNvPr id="53262" name="图片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11357" y="2852939"/>
              <a:ext cx="2063386" cy="125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3" name="图片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785920" y="2852938"/>
              <a:ext cx="2066342" cy="125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4" name="图片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1029" y="1507298"/>
              <a:ext cx="2072968" cy="125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图片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16337" y="1507297"/>
              <a:ext cx="2070101" cy="125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 bwMode="auto">
          <a:xfrm>
            <a:off x="468313" y="3119438"/>
            <a:ext cx="3889375" cy="3265487"/>
            <a:chOff x="362072" y="2962881"/>
            <a:chExt cx="4035060" cy="3515652"/>
          </a:xfrm>
        </p:grpSpPr>
        <p:pic>
          <p:nvPicPr>
            <p:cNvPr id="20" name="图片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4813" y="2964726"/>
              <a:ext cx="1872004" cy="198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图片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81845" y="3010667"/>
              <a:ext cx="1878329" cy="1922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12277" y="4953317"/>
              <a:ext cx="1985842" cy="150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3191" y="4986133"/>
              <a:ext cx="1979518" cy="148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257" name="图片 24" descr="318768-13062115050059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149725"/>
            <a:ext cx="2860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162675" cy="4895850"/>
          </a:xfrm>
          <a:prstGeom prst="rect">
            <a:avLst/>
          </a:prstGeom>
        </p:spPr>
      </p:pic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135063" y="1401763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7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5084763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097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211263" y="1692275"/>
            <a:ext cx="7259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本课学习主要学习的月份和节日有哪些？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84888" y="2324100"/>
            <a:ext cx="1150937" cy="811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April              </a:t>
            </a:r>
          </a:p>
        </p:txBody>
      </p:sp>
      <p:sp>
        <p:nvSpPr>
          <p:cNvPr id="5427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27088" y="5364163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Tree planting Day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05513" y="5364163"/>
            <a:ext cx="1519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Easter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692275" y="2435225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March 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8625" y="1341438"/>
            <a:ext cx="8280400" cy="49672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251200"/>
            <a:ext cx="2616200" cy="1905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6663" y="3262313"/>
            <a:ext cx="2614612" cy="1895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3" grpId="0"/>
      <p:bldP spid="5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25638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动画或录音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查阅资料，了解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月份中国以及其他国家的节日，做笔记，下节课与同学们一起交流。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22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816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816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8160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6330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144588" y="1401763"/>
            <a:ext cx="2286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7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741363" y="1824038"/>
            <a:ext cx="7405687" cy="646112"/>
            <a:chOff x="549916" y="1772816"/>
            <a:chExt cx="7406460" cy="646331"/>
          </a:xfrm>
        </p:grpSpPr>
        <p:sp>
          <p:nvSpPr>
            <p:cNvPr id="14" name="圆角矩形 13"/>
            <p:cNvSpPr/>
            <p:nvPr/>
          </p:nvSpPr>
          <p:spPr>
            <a:xfrm>
              <a:off x="549916" y="1802988"/>
              <a:ext cx="7406460" cy="57487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600721" y="1772816"/>
              <a:ext cx="6955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What is the first month of a year?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741363" y="2935288"/>
            <a:ext cx="7729537" cy="646112"/>
            <a:chOff x="549916" y="2844403"/>
            <a:chExt cx="7730366" cy="646331"/>
          </a:xfrm>
        </p:grpSpPr>
        <p:sp>
          <p:nvSpPr>
            <p:cNvPr id="15" name="圆角矩形 14"/>
            <p:cNvSpPr/>
            <p:nvPr/>
          </p:nvSpPr>
          <p:spPr>
            <a:xfrm>
              <a:off x="549916" y="2880927"/>
              <a:ext cx="7658921" cy="57487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580081" y="2844403"/>
              <a:ext cx="7700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What is the second month of a year?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741363" y="4057650"/>
            <a:ext cx="6110287" cy="647700"/>
            <a:chOff x="549916" y="3891870"/>
            <a:chExt cx="6110316" cy="646331"/>
          </a:xfrm>
        </p:grpSpPr>
        <p:sp>
          <p:nvSpPr>
            <p:cNvPr id="16" name="圆角矩形 15"/>
            <p:cNvSpPr/>
            <p:nvPr/>
          </p:nvSpPr>
          <p:spPr>
            <a:xfrm>
              <a:off x="549916" y="3923553"/>
              <a:ext cx="6110316" cy="5734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82" name="矩形 11"/>
            <p:cNvSpPr>
              <a:spLocks noChangeArrowheads="1"/>
            </p:cNvSpPr>
            <p:nvPr/>
          </p:nvSpPr>
          <p:spPr bwMode="auto">
            <a:xfrm>
              <a:off x="601286" y="3891870"/>
              <a:ext cx="55031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303030"/>
                  </a:solidFill>
                  <a:latin typeface="Arial" panose="020B0604020202020204" pitchFamily="34" charset="0"/>
                </a:rPr>
                <a:t>When is New Year’s Day?</a:t>
              </a:r>
              <a:endParaRPr lang="zh-CN" altLang="en-US" sz="3600" dirty="0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741363" y="5159375"/>
            <a:ext cx="5678487" cy="646113"/>
            <a:chOff x="549916" y="4942909"/>
            <a:chExt cx="5678268" cy="646331"/>
          </a:xfrm>
        </p:grpSpPr>
        <p:sp>
          <p:nvSpPr>
            <p:cNvPr id="17" name="圆角矩形 16"/>
            <p:cNvSpPr/>
            <p:nvPr/>
          </p:nvSpPr>
          <p:spPr>
            <a:xfrm>
              <a:off x="549916" y="4974670"/>
              <a:ext cx="5678268" cy="5732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80" name="矩形 12"/>
            <p:cNvSpPr>
              <a:spLocks noChangeArrowheads="1"/>
            </p:cNvSpPr>
            <p:nvPr/>
          </p:nvSpPr>
          <p:spPr bwMode="auto">
            <a:xfrm>
              <a:off x="585999" y="4942909"/>
              <a:ext cx="54168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303030"/>
                  </a:solidFill>
                  <a:latin typeface="Arial" panose="020B0604020202020204" pitchFamily="34" charset="0"/>
                </a:rPr>
                <a:t>When is Spring Festival ?</a:t>
              </a:r>
              <a:endParaRPr lang="zh-CN" altLang="en-US" sz="3600" dirty="0"/>
            </a:p>
          </p:txBody>
        </p:sp>
      </p:grpSp>
      <p:pic>
        <p:nvPicPr>
          <p:cNvPr id="32778" name="图片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4763" y="5159375"/>
            <a:ext cx="11763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6" y="2090735"/>
            <a:ext cx="4914900" cy="3895725"/>
          </a:xfrm>
          <a:prstGeom prst="rect">
            <a:avLst/>
          </a:prstGeom>
        </p:spPr>
      </p:pic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6088" y="5722938"/>
            <a:ext cx="837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March is </a:t>
            </a:r>
            <a:r>
              <a:rPr lang="en-US" altLang="zh-CN" sz="4000" dirty="0" smtClean="0">
                <a:solidFill>
                  <a:srgbClr val="3333FF"/>
                </a:solidFill>
                <a:latin typeface="Arial" panose="020B0604020202020204" pitchFamily="34" charset="0"/>
              </a:rPr>
              <a:t>the third month of the year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3796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78525" y="3114675"/>
            <a:ext cx="2224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March</a:t>
            </a:r>
            <a:endParaRPr lang="zh-CN" altLang="en-US" sz="4000"/>
          </a:p>
        </p:txBody>
      </p:sp>
      <p:cxnSp>
        <p:nvCxnSpPr>
          <p:cNvPr id="19" name="直接连接符 18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171825" y="2951163"/>
            <a:ext cx="987425" cy="946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96913" y="1501775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 month goes after February?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Marc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1846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8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1634553"/>
            <a:ext cx="5648325" cy="3857625"/>
          </a:xfrm>
          <a:prstGeom prst="rect">
            <a:avLst/>
          </a:prstGeom>
        </p:spPr>
      </p:pic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6063" y="5370513"/>
            <a:ext cx="8740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March, people can see </a:t>
            </a:r>
            <a:r>
              <a:rPr lang="en-US" altLang="zh-CN" sz="3600" dirty="0" smtClean="0">
                <a:solidFill>
                  <a:srgbClr val="3333FF"/>
                </a:solidFill>
                <a:latin typeface="Arial" panose="020B0604020202020204" pitchFamily="34" charset="0"/>
              </a:rPr>
              <a:t>green trees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US" altLang="zh-CN" sz="3600" dirty="0" smtClean="0">
                <a:solidFill>
                  <a:srgbClr val="3333FF"/>
                </a:solidFill>
                <a:latin typeface="Arial" panose="020B0604020202020204" pitchFamily="34" charset="0"/>
              </a:rPr>
              <a:t>green grass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everywhere.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294188" y="1655763"/>
            <a:ext cx="1314450" cy="831850"/>
            <a:chOff x="4293680" y="1655964"/>
            <a:chExt cx="1314784" cy="830997"/>
          </a:xfrm>
        </p:grpSpPr>
        <p:sp>
          <p:nvSpPr>
            <p:cNvPr id="6" name="圆角矩形 5"/>
            <p:cNvSpPr/>
            <p:nvPr/>
          </p:nvSpPr>
          <p:spPr>
            <a:xfrm>
              <a:off x="4293680" y="1803450"/>
              <a:ext cx="1314784" cy="5836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7" name="矩形 16"/>
            <p:cNvSpPr>
              <a:spLocks noChangeArrowheads="1"/>
            </p:cNvSpPr>
            <p:nvPr/>
          </p:nvSpPr>
          <p:spPr bwMode="auto">
            <a:xfrm>
              <a:off x="4293680" y="1655964"/>
              <a:ext cx="13147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FF0000"/>
                  </a:solidFill>
                  <a:latin typeface="Arial" panose="020B0604020202020204" pitchFamily="34" charset="0"/>
                </a:rPr>
                <a:t>tree</a:t>
              </a:r>
              <a:endParaRPr lang="zh-CN" altLang="en-US" sz="3600"/>
            </a:p>
          </p:txBody>
        </p:sp>
      </p:grp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132138" y="1835150"/>
            <a:ext cx="752475" cy="9969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3333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箭头 846"/>
          <p:cNvSpPr>
            <a:spLocks noChangeShapeType="1"/>
          </p:cNvSpPr>
          <p:nvPr/>
        </p:nvSpPr>
        <p:spPr bwMode="auto">
          <a:xfrm flipH="1">
            <a:off x="4913313" y="4111625"/>
            <a:ext cx="433387" cy="452438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557838" y="3644900"/>
            <a:ext cx="1839912" cy="841375"/>
            <a:chOff x="5321640" y="3733581"/>
            <a:chExt cx="1840365" cy="841624"/>
          </a:xfrm>
        </p:grpSpPr>
        <p:sp>
          <p:nvSpPr>
            <p:cNvPr id="18" name="圆角矩形 17"/>
            <p:cNvSpPr/>
            <p:nvPr/>
          </p:nvSpPr>
          <p:spPr>
            <a:xfrm>
              <a:off x="5321640" y="3865383"/>
              <a:ext cx="1829250" cy="7098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5" name="矩形 13"/>
            <p:cNvSpPr>
              <a:spLocks noChangeArrowheads="1"/>
            </p:cNvSpPr>
            <p:nvPr/>
          </p:nvSpPr>
          <p:spPr bwMode="auto">
            <a:xfrm>
              <a:off x="5332658" y="3733581"/>
              <a:ext cx="182934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FF0000"/>
                  </a:solidFill>
                  <a:latin typeface="Arial" panose="020B0604020202020204" pitchFamily="34" charset="0"/>
                </a:rPr>
                <a:t>grass</a:t>
              </a:r>
              <a:endParaRPr lang="zh-CN" altLang="en-US" sz="3600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0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tre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8700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s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9116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2813" y="2286000"/>
            <a:ext cx="47974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474913" y="5622925"/>
            <a:ext cx="427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Tree Planting Day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6175" y="1401763"/>
            <a:ext cx="25003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97025" y="1546225"/>
            <a:ext cx="6030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 festival is in March?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17" name="TreePlanting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8197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0363" y="5635625"/>
            <a:ext cx="858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People _________ on Tree Planting Day.</a:t>
            </a:r>
            <a:endParaRPr lang="zh-CN" altLang="en-US" sz="36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85963" y="5613400"/>
            <a:ext cx="2338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plant trees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700213"/>
            <a:ext cx="4048125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2566988"/>
            <a:ext cx="4030662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1146175" y="1401763"/>
            <a:ext cx="25003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15950" y="5195888"/>
            <a:ext cx="8170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____ can </a:t>
            </a:r>
            <a:r>
              <a:rPr lang="en-US" altLang="zh-CN" sz="3600" dirty="0" smtClean="0">
                <a:solidFill>
                  <a:srgbClr val="3333FF"/>
                </a:solidFill>
                <a:latin typeface="Arial" panose="020B0604020202020204" pitchFamily="34" charset="0"/>
              </a:rPr>
              <a:t>stop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the sand on windy days and make the air clean.</a:t>
            </a:r>
            <a:endParaRPr lang="zh-CN" altLang="en-US" sz="36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9750" y="5197475"/>
            <a:ext cx="134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Trees</a:t>
            </a:r>
            <a:endParaRPr lang="zh-CN" altLang="en-US" sz="2000">
              <a:solidFill>
                <a:srgbClr val="FF0000"/>
              </a:solidFill>
            </a:endParaRPr>
          </a:p>
        </p:txBody>
      </p:sp>
      <p:grpSp>
        <p:nvGrpSpPr>
          <p:cNvPr id="38917" name="组合 5"/>
          <p:cNvGrpSpPr/>
          <p:nvPr/>
        </p:nvGrpSpPr>
        <p:grpSpPr bwMode="auto">
          <a:xfrm>
            <a:off x="1835150" y="1684338"/>
            <a:ext cx="2952750" cy="3313112"/>
            <a:chOff x="2267744" y="1754195"/>
            <a:chExt cx="2952328" cy="3313151"/>
          </a:xfrm>
        </p:grpSpPr>
        <p:pic>
          <p:nvPicPr>
            <p:cNvPr id="38923" name="Picture 2" descr="Mypsd_12642_201304270809380038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7744" y="1754195"/>
              <a:ext cx="2952328" cy="331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267744" y="1779595"/>
              <a:ext cx="720622" cy="28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flipV="1">
              <a:off x="4681987" y="4967333"/>
              <a:ext cx="515863" cy="1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68975" y="2636838"/>
            <a:ext cx="1646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stop</a:t>
            </a:r>
            <a:endParaRPr lang="zh-CN" altLang="en-US" sz="4000"/>
          </a:p>
        </p:txBody>
      </p:sp>
      <p:cxnSp>
        <p:nvCxnSpPr>
          <p:cNvPr id="17" name="直接连接符 16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7" name="sto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7306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1" y="2476500"/>
            <a:ext cx="4914900" cy="3895725"/>
          </a:xfrm>
          <a:prstGeom prst="rect">
            <a:avLst/>
          </a:prstGeom>
        </p:spPr>
      </p:pic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4175" y="1670050"/>
            <a:ext cx="847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What’s </a:t>
            </a:r>
            <a:r>
              <a:rPr lang="en-US" altLang="zh-CN" sz="4000" dirty="0" smtClean="0">
                <a:solidFill>
                  <a:srgbClr val="3333FF"/>
                </a:solidFill>
                <a:latin typeface="Arial" panose="020B0604020202020204" pitchFamily="34" charset="0"/>
              </a:rPr>
              <a:t>the fourth month of the year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00788" y="3500438"/>
            <a:ext cx="176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April</a:t>
            </a:r>
            <a:endParaRPr lang="zh-CN" altLang="en-US" sz="4000"/>
          </a:p>
        </p:txBody>
      </p:sp>
      <p:sp>
        <p:nvSpPr>
          <p:cNvPr id="11" name="椭圆 10"/>
          <p:cNvSpPr/>
          <p:nvPr/>
        </p:nvSpPr>
        <p:spPr>
          <a:xfrm>
            <a:off x="4200525" y="3316288"/>
            <a:ext cx="1071563" cy="946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Apri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29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538</Words>
  <Application>Microsoft Office PowerPoint</Application>
  <PresentationFormat>全屏显示(4:3)</PresentationFormat>
  <Paragraphs>108</Paragraphs>
  <Slides>21</Slides>
  <Notes>8</Notes>
  <HiddenSlides>0</HiddenSlides>
  <MMClips>19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Iskoola Pota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Unit4 January is the first month.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2023-01-16T15:01:26Z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3859AF0E400848F397871F0B1F693D76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