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pos="16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-bing" initials="L-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433"/>
    <a:srgbClr val="FEFBC6"/>
    <a:srgbClr val="CC1521"/>
    <a:srgbClr val="FFD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  <p:guide orient="horz" pos="1003"/>
        <p:guide orient="horz" pos="3589"/>
        <p:guide pos="1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324E0-9CF9-47E0-BCBF-7B2B559FB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FC458C-26DB-404A-8942-BEEC5466B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084804-B6B5-4DF9-882B-C7A77301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0B3840-585B-4010-B69A-D456E1DC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26713-A4AC-4AF4-8A87-3DCB20F8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9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DD547-8C55-4785-9236-B093561A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235D53-667C-4A9B-8C3A-AA25C9623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B5BA4C-9787-4D16-B9A4-7FCAF465D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DB3DF9-619B-4AC7-9519-83DA16CE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10A76B-4EC7-4280-A1FD-34DF84D4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240AD-CA12-443E-A4DD-FD226992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4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4C09F-717F-4F2B-8EE6-A1323988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3DECA9-5FDD-4AF3-9246-BD1B4E7F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01741D-E115-41AB-BAE9-89C448B3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D65F66-02F7-4083-ACBC-A7788D69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76B9E-4FB1-4479-BE7C-9B581C69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017B6F-D4EF-49E2-80C4-41BF581EC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0A4395-9CB4-42F7-9154-44E02A251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B432E0-D184-4F1D-A4A7-6A99E14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94AE34-1169-43F2-8553-61CA337C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D29224-E29E-4BA4-B8A8-F42D477F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6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AE0B-46A7-48BB-B87C-52F22C48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92E914-EAB3-4E26-A245-4DD1303FF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28790-524D-44C7-A738-A067EC85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970154-8D4A-4BE2-8390-AB0C9BB9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87528A-1C19-4CA6-8AB3-FF2CFCD0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F6461-4C4B-4456-80B8-6EEB4E7D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BC844B-3370-468F-A339-27F73D0B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645568-B26B-470A-AF33-3E0F9B54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73903-1D98-412F-B0FB-BC6EC6F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37459C-933A-4647-B225-ECB00BE0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E8615-11E1-4760-B4C5-A0A6828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39F4F9-5F51-44CB-B118-E8DB74987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4C10B4-1E81-4776-B9E8-1B2CEBBD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18B243-045A-406B-BED7-3841AC92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A9DE5-C79A-4B6B-904C-1F126987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718A80-A642-4317-A973-CED1C8B8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D00A-7D3A-496A-B4E5-28E1B363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EACEFF-B60E-4274-95CB-46EB9847C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A43F04-1FE9-4921-AD42-A6554741F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CA6F23-2EB8-4E88-8690-16268A69C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1FF3FB-041D-4398-AE14-340BCB562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C6DBD8-2CB6-4638-A8EA-9AA7E81D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0AA668-30D4-4FAE-99F6-314DDF29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7E137D-92E6-4297-9A8B-233014C4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9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D00A-7D3A-496A-B4E5-28E1B363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EACEFF-B60E-4274-95CB-46EB9847C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A43F04-1FE9-4921-AD42-A6554741F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CA6F23-2EB8-4E88-8690-16268A69C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1FF3FB-041D-4398-AE14-340BCB562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C6DBD8-2CB6-4638-A8EA-9AA7E81D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0AA668-30D4-4FAE-99F6-314DDF29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7E137D-92E6-4297-9A8B-233014C4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648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3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11B01-1236-46EB-B29E-535391EB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AAB957-3561-4E3D-B029-C7687A6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02A059-5C41-4DCA-82F6-F25AFCE3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541CCA-C967-484C-83BE-687AB4B5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6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BFBF63-9D5A-4097-8D58-0BB459DE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96C417-FA2A-48C3-9B21-34344052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A3196B-25CA-4607-9C4E-8378B3C5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3D2D4-8A97-4B58-ACA9-A5FFACB7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2BBC8D-62FE-49BC-B2AE-EB34A0E2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750DE1-A578-4BF3-BCD9-32CF01FE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BAB003-BD65-425E-BF4B-24D276A1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7E9C4C-DB12-44A8-8CF0-87564AE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30B331-8FA0-4BB5-A4EC-FD29A385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F079B7-892C-4FFD-B34B-6D68E56F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C9294A-9A69-434B-97FC-CF06F7819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C04458-31EA-4BB8-8254-94EDDED6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2D07-F899-4F61-AE71-B167B76257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E6F1D3-1BBB-4F7C-B9D4-FCD971A9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12AFEC-AB0B-40D4-A71E-CE52BAE94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E3DA-50FD-4E49-ABA4-DF174830E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5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434C02-F1ED-4D0E-8CC9-A102280B9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B4FF97-FF4E-44EB-AA9B-2AE7E075FA90}"/>
              </a:ext>
            </a:extLst>
          </p:cNvPr>
          <p:cNvSpPr txBox="1"/>
          <p:nvPr/>
        </p:nvSpPr>
        <p:spPr>
          <a:xfrm>
            <a:off x="1925254" y="2151727"/>
            <a:ext cx="8341490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300" dirty="0">
                <a:solidFill>
                  <a:srgbClr val="FFD17C"/>
                </a:solidFill>
                <a:cs typeface="+mn-ea"/>
                <a:sym typeface="+mn-lt"/>
              </a:rPr>
              <a:t>幼儿园元宵佳节活动策划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DAE6776-D6C3-4A69-BC20-F228FF6C7095}"/>
              </a:ext>
            </a:extLst>
          </p:cNvPr>
          <p:cNvSpPr txBox="1"/>
          <p:nvPr/>
        </p:nvSpPr>
        <p:spPr>
          <a:xfrm>
            <a:off x="4301924" y="5145976"/>
            <a:ext cx="35881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300" dirty="0">
                <a:solidFill>
                  <a:srgbClr val="FFD17C"/>
                </a:solidFill>
                <a:cs typeface="+mn-ea"/>
                <a:sym typeface="+mn-lt"/>
              </a:rPr>
              <a:t>策划人</a:t>
            </a:r>
            <a:r>
              <a:rPr lang="zh-CN" altLang="en-US" spc="300" dirty="0" smtClean="0">
                <a:solidFill>
                  <a:srgbClr val="FFD17C"/>
                </a:solidFill>
                <a:cs typeface="+mn-ea"/>
                <a:sym typeface="+mn-lt"/>
              </a:rPr>
              <a:t>：第一</a:t>
            </a:r>
            <a:r>
              <a:rPr lang="en-US" altLang="zh-CN" spc="300" dirty="0" smtClean="0">
                <a:solidFill>
                  <a:srgbClr val="FFD17C"/>
                </a:solidFill>
                <a:cs typeface="+mn-ea"/>
                <a:sym typeface="+mn-lt"/>
              </a:rPr>
              <a:t>PPT</a:t>
            </a:r>
            <a:endParaRPr lang="en-US" altLang="zh-CN" spc="300" dirty="0">
              <a:solidFill>
                <a:srgbClr val="FFD17C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solidFill>
                  <a:srgbClr val="FFD17C"/>
                </a:solidFill>
                <a:cs typeface="+mn-ea"/>
                <a:sym typeface="+mn-lt"/>
              </a:rPr>
              <a:t>时间</a:t>
            </a:r>
            <a:r>
              <a:rPr lang="zh-CN" altLang="en-US" spc="300" dirty="0" smtClean="0">
                <a:solidFill>
                  <a:srgbClr val="FFD17C"/>
                </a:solidFill>
                <a:cs typeface="+mn-ea"/>
                <a:sym typeface="+mn-lt"/>
              </a:rPr>
              <a:t>：</a:t>
            </a:r>
            <a:r>
              <a:rPr lang="en-US" altLang="zh-CN" spc="300" dirty="0" smtClean="0">
                <a:solidFill>
                  <a:srgbClr val="FFD17C"/>
                </a:solidFill>
                <a:cs typeface="+mn-ea"/>
                <a:sym typeface="+mn-lt"/>
              </a:rPr>
              <a:t>20XX</a:t>
            </a:r>
            <a:endParaRPr lang="zh-CN" altLang="en-US" spc="300" dirty="0">
              <a:solidFill>
                <a:srgbClr val="FFD17C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809343-3C60-4DFF-804B-3652440D6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04" y="0"/>
            <a:ext cx="2006591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C08433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7B5E5B-50F3-4007-9AC4-010A6095A8E9}"/>
              </a:ext>
            </a:extLst>
          </p:cNvPr>
          <p:cNvSpPr/>
          <p:nvPr/>
        </p:nvSpPr>
        <p:spPr>
          <a:xfrm>
            <a:off x="5170309" y="2421048"/>
            <a:ext cx="599753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给本园家长发放活动通知及邀请函，园外幼儿到现场领取邀请函参加活动。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2.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幼儿登记表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用于现场领取邀请函时登记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如在公园里，须提前和有关人员联系好场地。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4.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活动需要准备的背板。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5.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制作条幅：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××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幼儿园元宵喜乐会。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DF9166-C50C-48EC-867F-3BEAD18063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52" y="1974936"/>
            <a:ext cx="34579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947918"/>
            <a:ext cx="3559391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C08433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2F30C2-7E61-42A0-B053-4D0E8E9EFCE2}"/>
              </a:ext>
            </a:extLst>
          </p:cNvPr>
          <p:cNvSpPr/>
          <p:nvPr/>
        </p:nvSpPr>
        <p:spPr>
          <a:xfrm>
            <a:off x="2639027" y="1616552"/>
            <a:ext cx="87157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6.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准备许愿树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幼儿园可自制、也可用幼儿园的较大棵的盆栽树，数量可根据情况，准备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1—2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棵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，许愿卡片。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7.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制作花灯的材料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皱纹纸、彩色卡纸、宣纸、剪刀、胶棒、胶水、塑料瓶、多色毛线、彩笔等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8.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做元宵的材料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做元宵的专用糯米粉、馅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3—6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种、盆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3—5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个、笊篱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(ZHAO LI) 3—5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个、一次性餐盒、一次性手套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9.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提前准备或幼儿园自制一条布龙，长短最好是可以让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名儿舞动，同时考虑到间距。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10.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班级进行美术活动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花灯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：小班以花灯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教师做好轮廓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装饰为主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中大班以线条画为主，将作品布置成展板，在本次活动的欣赏区进行展示。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A69D2A4-608E-4360-A6DA-5A2207E435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147" y="1270090"/>
            <a:ext cx="4494836" cy="44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947918"/>
            <a:ext cx="3559391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C08433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C8CBB6-2B91-4945-8FE3-614982BFEB9A}"/>
              </a:ext>
            </a:extLst>
          </p:cNvPr>
          <p:cNvSpPr/>
          <p:nvPr/>
        </p:nvSpPr>
        <p:spPr>
          <a:xfrm>
            <a:off x="2581230" y="1693140"/>
            <a:ext cx="8831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11.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班级内提前向家长收集花灯图片、花灯、饮料瓶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矿泉水瓶、露露瓶等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、多色毛线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细绳，将其中收集的图片做成展板进行展示。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12.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教师收集幼儿以前学过的灯谜，再搜集一些没学过较简单的灯谜，制作有灯谜的花灯。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13.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制作以“元宵节的由来”为内容的展板。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14.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提前制作各区标牌和区域规则提示板。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15.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选定一位教师为采访员，在活动中对幼儿进行采访。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16.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由幼儿园后勤人员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(3—5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名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，组成安全小组。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17.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准备活动中发放的小奖品，各区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休息区除外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准备小印章。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A781ACD-680A-4BE8-908A-928D410E6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3142" y="2006279"/>
            <a:ext cx="2438401" cy="29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5D8FD-93F3-427E-BDC4-13C750D5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8CA15C-FB2C-4951-B65D-951CBB35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419600"/>
            <a:ext cx="12273023" cy="24384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1EE7C5-9138-4DAC-983E-00211750F745}"/>
              </a:ext>
            </a:extLst>
          </p:cNvPr>
          <p:cNvGrpSpPr/>
          <p:nvPr/>
        </p:nvGrpSpPr>
        <p:grpSpPr>
          <a:xfrm>
            <a:off x="-1025969" y="-717630"/>
            <a:ext cx="14243939" cy="3968072"/>
            <a:chOff x="-1059735" y="-717630"/>
            <a:chExt cx="15942037" cy="44411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0241FB-DCDB-48F1-B875-463CB3C1A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9735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3BBFC4D-9668-4C8B-9408-64BE5210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56216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8A0BCF9-ECF4-44A6-B141-28FD333F4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73" y="-135772"/>
            <a:ext cx="2368954" cy="1775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2F85B5-0A7E-49A7-9BEA-2E1B150EAC02}"/>
              </a:ext>
            </a:extLst>
          </p:cNvPr>
          <p:cNvGrpSpPr/>
          <p:nvPr/>
        </p:nvGrpSpPr>
        <p:grpSpPr>
          <a:xfrm>
            <a:off x="3418543" y="2742610"/>
            <a:ext cx="5065389" cy="1015663"/>
            <a:chOff x="3957801" y="2558396"/>
            <a:chExt cx="5065389" cy="10156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2405E7-9445-4886-B9BF-B7A1BD4C34EA}"/>
                </a:ext>
              </a:extLst>
            </p:cNvPr>
            <p:cNvSpPr txBox="1"/>
            <p:nvPr/>
          </p:nvSpPr>
          <p:spPr>
            <a:xfrm>
              <a:off x="3957801" y="2558396"/>
              <a:ext cx="1424426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en-US" altLang="zh-CN" sz="6000" spc="600" dirty="0">
                  <a:solidFill>
                    <a:srgbClr val="FFD17C"/>
                  </a:solidFill>
                  <a:cs typeface="+mn-ea"/>
                  <a:sym typeface="+mn-lt"/>
                </a:rPr>
                <a:t>03</a:t>
              </a:r>
              <a:endParaRPr lang="zh-CN" altLang="en-US" sz="6000" spc="600" dirty="0">
                <a:solidFill>
                  <a:srgbClr val="FFD17C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2EA385-4006-4C85-8A6E-E5DAB9DAC11A}"/>
                </a:ext>
              </a:extLst>
            </p:cNvPr>
            <p:cNvSpPr txBox="1"/>
            <p:nvPr/>
          </p:nvSpPr>
          <p:spPr>
            <a:xfrm>
              <a:off x="5463799" y="2558396"/>
              <a:ext cx="3559391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FFD17C"/>
                  </a:solidFill>
                  <a:cs typeface="+mn-ea"/>
                  <a:sym typeface="+mn-lt"/>
                </a:rPr>
                <a:t>活动内容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0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947918"/>
            <a:ext cx="3559391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C08433"/>
                </a:solidFill>
                <a:cs typeface="+mn-ea"/>
                <a:sym typeface="+mn-lt"/>
              </a:rPr>
              <a:t>灯谜猜猜猜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0B9D57-3A8C-47C5-85D8-D088BBC9E237}"/>
              </a:ext>
            </a:extLst>
          </p:cNvPr>
          <p:cNvSpPr/>
          <p:nvPr/>
        </p:nvSpPr>
        <p:spPr>
          <a:xfrm>
            <a:off x="1861670" y="1527137"/>
            <a:ext cx="7490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活动地点：大一班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活动目的：了解元宵节猜灯谜的风俗习惯，以猜灯谜的形式庆祝元宵佳节。发展语言表达能力，养成爱动脑筋的品质。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活动准备：布置活动场地（全园幼儿与教师共同制作的花灯，每个花灯中有一张撰写好灯谜的彩纸）、小帖画、音乐。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活动玩法：幼儿在家长的带领和帮助下，在大一班进行猜谜游戏。每名幼儿摘下自己最喜欢的花灯，取出里面的灯谜，猜出灯谜后到大一班兑奖处换取一张小贴画。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活动规则：每名幼儿只摘下一盏花灯。家长可将谜面念给幼儿听，启发幼儿自己猜中谜底。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953063E-921D-40FD-AF1A-244EE80A19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200" y="1592263"/>
            <a:ext cx="3216158" cy="48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1039374"/>
            <a:ext cx="3559391" cy="58477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C08433"/>
                </a:solidFill>
                <a:cs typeface="+mn-ea"/>
                <a:sym typeface="+mn-lt"/>
              </a:rPr>
              <a:t>花灯制作</a:t>
            </a:r>
            <a:r>
              <a:rPr lang="en-US" altLang="zh-CN" sz="3200" spc="600" dirty="0">
                <a:solidFill>
                  <a:srgbClr val="C08433"/>
                </a:solidFill>
                <a:cs typeface="+mn-ea"/>
                <a:sym typeface="+mn-lt"/>
              </a:rPr>
              <a:t>DIY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440D69-ED3A-4B9C-9921-06439C73FFDA}"/>
              </a:ext>
            </a:extLst>
          </p:cNvPr>
          <p:cNvSpPr/>
          <p:nvPr/>
        </p:nvSpPr>
        <p:spPr>
          <a:xfrm>
            <a:off x="1413114" y="1592263"/>
            <a:ext cx="936577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活动地点：大二班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活动目的：体验元宵节的制作花灯的民俗风情。探究花灯的制作方法，习运用重叠折剪、纸张拼插的技能制作花灯。发展动手能力，养成认真专注的品质，与家长合作制作花灯。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准备：师生共同收集各种花灯、班级幼儿制作的花灯、做好的简单的灯芯、灯片（可采用半圆形、三角形、正方形、长方形、异形等不同造型）、剪刀、胶水、订书器、彩色卡纸、硬卡纸、皱纹纸、小帖画、欢快的民乐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喜洋洋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玩法：先将灯绳从灯芯中心穿过，下部打结，再将灯穗用同样的方法固定在灯芯上，将灯片上的开口与灯芯开口对插，灯片全部查好后，花灯就做成了。幼儿相互欣赏并介绍自己制作的花灯。制作完成后带走自己的作品并在大二班兑奖处换取一张小贴画。</a:t>
            </a:r>
          </a:p>
        </p:txBody>
      </p:sp>
    </p:spTree>
    <p:extLst>
      <p:ext uri="{BB962C8B-B14F-4D97-AF65-F5344CB8AC3E}">
        <p14:creationId xmlns:p14="http://schemas.microsoft.com/office/powerpoint/2010/main" val="24007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1039374"/>
            <a:ext cx="3559391" cy="58477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C08433"/>
                </a:solidFill>
                <a:cs typeface="+mn-ea"/>
                <a:sym typeface="+mn-lt"/>
              </a:rPr>
              <a:t>有趣的套圈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440D69-ED3A-4B9C-9921-06439C73FFDA}"/>
              </a:ext>
            </a:extLst>
          </p:cNvPr>
          <p:cNvSpPr/>
          <p:nvPr/>
        </p:nvSpPr>
        <p:spPr>
          <a:xfrm>
            <a:off x="1413115" y="1592263"/>
            <a:ext cx="46828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活动地点：小一班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活动目的：锻炼手眼协调能力，感受与同伴共同游戏的乐趣。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活动准备：矿泉水瓶若干（灌满不同颜色的水），塑料小圈若干。音乐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套圈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活动玩法：每名幼儿</a:t>
            </a: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个圈，套在矿泉水瓶上。套中矿泉水瓶，可以得到上面相应的小贴画的奖励，奖励可以累积。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活动规则：幼儿站在线外进行游戏。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8B4A3E-7D5D-4AEA-86BE-9A1C6E8D02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971" y="2047976"/>
            <a:ext cx="3782914" cy="35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1062524"/>
            <a:ext cx="3559391" cy="52322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spc="600" dirty="0">
                <a:solidFill>
                  <a:srgbClr val="C08433"/>
                </a:solidFill>
                <a:cs typeface="+mn-ea"/>
                <a:sym typeface="+mn-lt"/>
              </a:rPr>
              <a:t>本地小吃特卖会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440D69-ED3A-4B9C-9921-06439C73FFDA}"/>
              </a:ext>
            </a:extLst>
          </p:cNvPr>
          <p:cNvSpPr/>
          <p:nvPr/>
        </p:nvSpPr>
        <p:spPr>
          <a:xfrm>
            <a:off x="1413115" y="1592263"/>
            <a:ext cx="46828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活动地点：一楼大厅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活动目的：感受元宵节上品小吃的民俗，练习点数能力。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活动准备：各种带包装的本地小吃、展示柜台（幼儿桌子）。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活动玩法：每名幼儿用自己的游园地图兑换相应的小吃。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活动规则：幼儿能够正确的点数自己得到的小贴画的个数。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65494BA-929B-41C4-8135-86A66F78E2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994" y="1639647"/>
            <a:ext cx="4057891" cy="40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5D8FD-93F3-427E-BDC4-13C750D5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8CA15C-FB2C-4951-B65D-951CBB35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419600"/>
            <a:ext cx="12273023" cy="24384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1EE7C5-9138-4DAC-983E-00211750F745}"/>
              </a:ext>
            </a:extLst>
          </p:cNvPr>
          <p:cNvGrpSpPr/>
          <p:nvPr/>
        </p:nvGrpSpPr>
        <p:grpSpPr>
          <a:xfrm>
            <a:off x="-1025969" y="-717630"/>
            <a:ext cx="14243939" cy="3968072"/>
            <a:chOff x="-1059735" y="-717630"/>
            <a:chExt cx="15942037" cy="44411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0241FB-DCDB-48F1-B875-463CB3C1A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9735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3BBFC4D-9668-4C8B-9408-64BE5210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56216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8A0BCF9-ECF4-44A6-B141-28FD333F4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73" y="-135772"/>
            <a:ext cx="2368954" cy="1775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2F85B5-0A7E-49A7-9BEA-2E1B150EAC02}"/>
              </a:ext>
            </a:extLst>
          </p:cNvPr>
          <p:cNvGrpSpPr/>
          <p:nvPr/>
        </p:nvGrpSpPr>
        <p:grpSpPr>
          <a:xfrm>
            <a:off x="3229337" y="2742610"/>
            <a:ext cx="5254595" cy="1015663"/>
            <a:chOff x="3768595" y="2558396"/>
            <a:chExt cx="5254595" cy="10156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2405E7-9445-4886-B9BF-B7A1BD4C34EA}"/>
                </a:ext>
              </a:extLst>
            </p:cNvPr>
            <p:cNvSpPr txBox="1"/>
            <p:nvPr/>
          </p:nvSpPr>
          <p:spPr>
            <a:xfrm>
              <a:off x="3768595" y="2558396"/>
              <a:ext cx="1613632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en-US" altLang="zh-CN" sz="6000" spc="600" dirty="0">
                  <a:solidFill>
                    <a:srgbClr val="FFD17C"/>
                  </a:solidFill>
                  <a:cs typeface="+mn-ea"/>
                  <a:sym typeface="+mn-lt"/>
                </a:rPr>
                <a:t>04</a:t>
              </a:r>
              <a:endParaRPr lang="zh-CN" altLang="en-US" sz="6000" spc="600" dirty="0">
                <a:solidFill>
                  <a:srgbClr val="FFD17C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2EA385-4006-4C85-8A6E-E5DAB9DAC11A}"/>
                </a:ext>
              </a:extLst>
            </p:cNvPr>
            <p:cNvSpPr txBox="1"/>
            <p:nvPr/>
          </p:nvSpPr>
          <p:spPr>
            <a:xfrm>
              <a:off x="5463799" y="2558396"/>
              <a:ext cx="3559391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FFD17C"/>
                  </a:solidFill>
                  <a:cs typeface="+mn-ea"/>
                  <a:sym typeface="+mn-lt"/>
                </a:rPr>
                <a:t>活动事项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70C9DF8-7F33-44DF-9FF2-D670532E59B0}"/>
              </a:ext>
            </a:extLst>
          </p:cNvPr>
          <p:cNvSpPr txBox="1"/>
          <p:nvPr/>
        </p:nvSpPr>
        <p:spPr>
          <a:xfrm>
            <a:off x="4316305" y="1039374"/>
            <a:ext cx="3559391" cy="58477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C08433"/>
                </a:solidFill>
                <a:cs typeface="+mn-ea"/>
                <a:sym typeface="+mn-lt"/>
              </a:rPr>
              <a:t>活动事项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440D69-ED3A-4B9C-9921-06439C73FFDA}"/>
              </a:ext>
            </a:extLst>
          </p:cNvPr>
          <p:cNvSpPr/>
          <p:nvPr/>
        </p:nvSpPr>
        <p:spPr>
          <a:xfrm>
            <a:off x="6928950" y="1924634"/>
            <a:ext cx="36797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① 每参加一项活动，负责教师就在邀请函上加盖印章以示鼓励。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②允许孩子将花灯作品、自制元宵带回家，与家人分享劳动果实。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③在孩子做好的花灯上贴上有幼儿园联系方式的小卡片。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62E1AD-6616-425A-A9BC-F8D89F2D99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5585" y="1346523"/>
            <a:ext cx="4619902" cy="46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9B4FE2-46C4-4F68-BD87-865498544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1A9580-C1A6-49B0-B391-E0E175EAD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D2D8CE8-4090-41BB-A2B2-D4C2BC2E0AB7}"/>
              </a:ext>
            </a:extLst>
          </p:cNvPr>
          <p:cNvSpPr txBox="1"/>
          <p:nvPr/>
        </p:nvSpPr>
        <p:spPr>
          <a:xfrm>
            <a:off x="3749038" y="435940"/>
            <a:ext cx="469392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rgbClr val="FFD17C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7557AA-7A3A-4845-86DB-BAA976771F1B}"/>
              </a:ext>
            </a:extLst>
          </p:cNvPr>
          <p:cNvSpPr txBox="1"/>
          <p:nvPr/>
        </p:nvSpPr>
        <p:spPr>
          <a:xfrm>
            <a:off x="2851521" y="2211997"/>
            <a:ext cx="284910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zh-CN" altLang="en-US" sz="4400" spc="600" dirty="0">
                <a:solidFill>
                  <a:srgbClr val="FFD17C"/>
                </a:solidFill>
                <a:cs typeface="+mn-ea"/>
                <a:sym typeface="+mn-lt"/>
              </a:rPr>
              <a:t>活动阐释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CB8EFF-5496-4DE4-9A1A-0916AD0617BC}"/>
              </a:ext>
            </a:extLst>
          </p:cNvPr>
          <p:cNvSpPr txBox="1"/>
          <p:nvPr/>
        </p:nvSpPr>
        <p:spPr>
          <a:xfrm>
            <a:off x="2851521" y="3586655"/>
            <a:ext cx="284910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zh-CN" altLang="en-US" sz="4400" spc="600" dirty="0">
                <a:solidFill>
                  <a:srgbClr val="FFD17C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95B212-1514-448B-A502-C28D2D8254C3}"/>
              </a:ext>
            </a:extLst>
          </p:cNvPr>
          <p:cNvSpPr txBox="1"/>
          <p:nvPr/>
        </p:nvSpPr>
        <p:spPr>
          <a:xfrm>
            <a:off x="7296200" y="2211997"/>
            <a:ext cx="284910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zh-CN" altLang="en-US" sz="4400" spc="600" dirty="0">
                <a:solidFill>
                  <a:srgbClr val="FFD17C"/>
                </a:solidFill>
                <a:cs typeface="+mn-ea"/>
                <a:sym typeface="+mn-lt"/>
              </a:rPr>
              <a:t>活动准备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41DCE9-1E05-46D4-A526-B3D264981231}"/>
              </a:ext>
            </a:extLst>
          </p:cNvPr>
          <p:cNvSpPr txBox="1"/>
          <p:nvPr/>
        </p:nvSpPr>
        <p:spPr>
          <a:xfrm>
            <a:off x="7296200" y="3586655"/>
            <a:ext cx="284910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zh-CN" altLang="en-US" sz="4400" spc="600" dirty="0">
                <a:solidFill>
                  <a:srgbClr val="FFD17C"/>
                </a:solidFill>
                <a:cs typeface="+mn-ea"/>
                <a:sym typeface="+mn-lt"/>
              </a:rPr>
              <a:t>活动事项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0C17565-716B-498D-9281-A7D2A2ED4A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271" y="1986450"/>
            <a:ext cx="541019" cy="15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12841B-D39A-4841-9FAD-21AF208EE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271" y="3542536"/>
            <a:ext cx="541019" cy="15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49887D-2D26-4958-9CCE-EB765AA0FA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942" y="1986450"/>
            <a:ext cx="541019" cy="15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8C008AB-AEDC-4E84-AD5E-94FE5C3F0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942" y="3542536"/>
            <a:ext cx="541019" cy="15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1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434C02-F1ED-4D0E-8CC9-A102280B9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B4FF97-FF4E-44EB-AA9B-2AE7E075FA90}"/>
              </a:ext>
            </a:extLst>
          </p:cNvPr>
          <p:cNvSpPr txBox="1"/>
          <p:nvPr/>
        </p:nvSpPr>
        <p:spPr>
          <a:xfrm>
            <a:off x="1925255" y="2497976"/>
            <a:ext cx="8341490" cy="18620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spc="300" dirty="0">
                <a:solidFill>
                  <a:srgbClr val="FFD17C"/>
                </a:solidFill>
                <a:cs typeface="+mn-ea"/>
                <a:sym typeface="+mn-lt"/>
              </a:rPr>
              <a:t>谢谢欣赏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809343-3C60-4DFF-804B-3652440D6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04" y="0"/>
            <a:ext cx="2006591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5D8FD-93F3-427E-BDC4-13C750D5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8CA15C-FB2C-4951-B65D-951CBB35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419600"/>
            <a:ext cx="12273023" cy="24384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1EE7C5-9138-4DAC-983E-00211750F745}"/>
              </a:ext>
            </a:extLst>
          </p:cNvPr>
          <p:cNvGrpSpPr/>
          <p:nvPr/>
        </p:nvGrpSpPr>
        <p:grpSpPr>
          <a:xfrm>
            <a:off x="-1025969" y="-717630"/>
            <a:ext cx="14243939" cy="3968072"/>
            <a:chOff x="-1059735" y="-717630"/>
            <a:chExt cx="15942037" cy="44411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0241FB-DCDB-48F1-B875-463CB3C1A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9735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3BBFC4D-9668-4C8B-9408-64BE5210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56216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8A0BCF9-ECF4-44A6-B141-28FD333F4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73" y="-135772"/>
            <a:ext cx="2368954" cy="1775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2F85B5-0A7E-49A7-9BEA-2E1B150EAC02}"/>
              </a:ext>
            </a:extLst>
          </p:cNvPr>
          <p:cNvGrpSpPr/>
          <p:nvPr/>
        </p:nvGrpSpPr>
        <p:grpSpPr>
          <a:xfrm>
            <a:off x="3573903" y="2742610"/>
            <a:ext cx="4910029" cy="1015663"/>
            <a:chOff x="4113161" y="2558396"/>
            <a:chExt cx="4910029" cy="10156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2405E7-9445-4886-B9BF-B7A1BD4C34EA}"/>
                </a:ext>
              </a:extLst>
            </p:cNvPr>
            <p:cNvSpPr txBox="1"/>
            <p:nvPr/>
          </p:nvSpPr>
          <p:spPr>
            <a:xfrm>
              <a:off x="4113161" y="2558396"/>
              <a:ext cx="1269066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en-US" altLang="zh-CN" sz="6000" spc="600" dirty="0">
                  <a:solidFill>
                    <a:srgbClr val="FFD17C"/>
                  </a:solidFill>
                  <a:cs typeface="+mn-ea"/>
                  <a:sym typeface="+mn-lt"/>
                </a:rPr>
                <a:t>01</a:t>
              </a:r>
              <a:endParaRPr lang="zh-CN" altLang="en-US" sz="6000" spc="600" dirty="0">
                <a:solidFill>
                  <a:srgbClr val="FFD17C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2EA385-4006-4C85-8A6E-E5DAB9DAC11A}"/>
                </a:ext>
              </a:extLst>
            </p:cNvPr>
            <p:cNvSpPr txBox="1"/>
            <p:nvPr/>
          </p:nvSpPr>
          <p:spPr>
            <a:xfrm>
              <a:off x="5463799" y="2558396"/>
              <a:ext cx="3559391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FFD17C"/>
                  </a:solidFill>
                  <a:cs typeface="+mn-ea"/>
                  <a:sym typeface="+mn-lt"/>
                </a:rPr>
                <a:t>活动阐释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1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76944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rgbClr val="C08433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A605A5-4D52-4C5F-9316-FC7F35549736}"/>
              </a:ext>
            </a:extLst>
          </p:cNvPr>
          <p:cNvSpPr/>
          <p:nvPr/>
        </p:nvSpPr>
        <p:spPr>
          <a:xfrm>
            <a:off x="1462267" y="2679334"/>
            <a:ext cx="5400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元宵节是我国的传统节日，正月十五闹元宵历史悠久。在活动中，幼儿通过制作、表演和游戏活动等形式，了解元宵节的传统文化和民俗习惯，体验元宵节的欢乐气氛，获得欢度元宵节的生活经验。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EDDD64C-9ADD-42D0-8E2D-92038F4223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44" y="1561541"/>
            <a:ext cx="3461778" cy="40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76944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rgbClr val="C08433"/>
                </a:solidFill>
                <a:cs typeface="+mn-ea"/>
                <a:sym typeface="+mn-lt"/>
              </a:rPr>
              <a:t>时间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C46627-1E3D-459E-89C2-59D61F85E56C}"/>
              </a:ext>
            </a:extLst>
          </p:cNvPr>
          <p:cNvSpPr/>
          <p:nvPr/>
        </p:nvSpPr>
        <p:spPr>
          <a:xfrm>
            <a:off x="6458672" y="2478941"/>
            <a:ext cx="62464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活动时间：</a:t>
            </a:r>
            <a:endParaRPr lang="en-US" altLang="zh-CN" sz="2000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8433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C08433"/>
                </a:solidFill>
                <a:cs typeface="+mn-ea"/>
                <a:sym typeface="+mn-lt"/>
              </a:rPr>
              <a:t>x</a:t>
            </a: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C08433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日下午</a:t>
            </a:r>
            <a:r>
              <a:rPr lang="en-US" altLang="zh-CN" sz="2000" dirty="0">
                <a:solidFill>
                  <a:srgbClr val="C08433"/>
                </a:solidFill>
                <a:cs typeface="+mn-ea"/>
                <a:sym typeface="+mn-lt"/>
              </a:rPr>
              <a:t>14:30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活动地点：</a:t>
            </a:r>
            <a:endParaRPr lang="en-US" altLang="zh-CN" sz="2000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8433"/>
                </a:solidFill>
                <a:cs typeface="+mn-ea"/>
                <a:sym typeface="+mn-lt"/>
              </a:rPr>
              <a:t>幼儿园大会议室、班级、操场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090E4BA-D40A-4272-9EA0-A7B3D962BB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13" y="947918"/>
            <a:ext cx="4922980" cy="49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76944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rgbClr val="C08433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C928D6-D1D5-4F95-BF31-D89CDC71ECA6}"/>
              </a:ext>
            </a:extLst>
          </p:cNvPr>
          <p:cNvSpPr/>
          <p:nvPr/>
        </p:nvSpPr>
        <p:spPr>
          <a:xfrm>
            <a:off x="1242364" y="2124289"/>
            <a:ext cx="76938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幼儿充分感受正月十五元宵节的乐趣，激发幼儿自制花灯的兴趣。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欣赏各种各样的花灯，进一步感受花灯丰富的外形、色彩、图案等特点。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通过制作花灯，锻炼幼儿的手工制作能力，同时让幼儿了解废物再利用的意义。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4.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知道元宵节的由来。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5.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与家长一起制作花灯，增进亲子亲情。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8433"/>
                </a:solidFill>
                <a:cs typeface="+mn-ea"/>
                <a:sym typeface="+mn-lt"/>
              </a:rPr>
              <a:t>6. </a:t>
            </a: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通过活动，建立鱼塘，收纳周边幼儿名单，扩大幼儿园招生宣传。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D7EB15-5333-4D21-B14A-A4CA05040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207" y="2644097"/>
            <a:ext cx="2386068" cy="23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5D8FD-93F3-427E-BDC4-13C750D5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8CA15C-FB2C-4951-B65D-951CBB35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419600"/>
            <a:ext cx="12273023" cy="24384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1EE7C5-9138-4DAC-983E-00211750F745}"/>
              </a:ext>
            </a:extLst>
          </p:cNvPr>
          <p:cNvGrpSpPr/>
          <p:nvPr/>
        </p:nvGrpSpPr>
        <p:grpSpPr>
          <a:xfrm>
            <a:off x="-1025969" y="-717630"/>
            <a:ext cx="14243939" cy="3968072"/>
            <a:chOff x="-1059735" y="-717630"/>
            <a:chExt cx="15942037" cy="44411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0241FB-DCDB-48F1-B875-463CB3C1A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9735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3BBFC4D-9668-4C8B-9408-64BE5210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56216" y="-717630"/>
              <a:ext cx="3826086" cy="4441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8A0BCF9-ECF4-44A6-B141-28FD333F4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73" y="-135772"/>
            <a:ext cx="2368954" cy="1775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2F85B5-0A7E-49A7-9BEA-2E1B150EAC02}"/>
              </a:ext>
            </a:extLst>
          </p:cNvPr>
          <p:cNvGrpSpPr/>
          <p:nvPr/>
        </p:nvGrpSpPr>
        <p:grpSpPr>
          <a:xfrm>
            <a:off x="3310359" y="2742610"/>
            <a:ext cx="5173573" cy="1015663"/>
            <a:chOff x="3849617" y="2558396"/>
            <a:chExt cx="5173573" cy="10156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2405E7-9445-4886-B9BF-B7A1BD4C34EA}"/>
                </a:ext>
              </a:extLst>
            </p:cNvPr>
            <p:cNvSpPr txBox="1"/>
            <p:nvPr/>
          </p:nvSpPr>
          <p:spPr>
            <a:xfrm>
              <a:off x="3849617" y="2558396"/>
              <a:ext cx="1532610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en-US" altLang="zh-CN" sz="6000" spc="600" dirty="0">
                  <a:solidFill>
                    <a:srgbClr val="FFD17C"/>
                  </a:solidFill>
                  <a:cs typeface="+mn-ea"/>
                  <a:sym typeface="+mn-lt"/>
                </a:rPr>
                <a:t>02</a:t>
              </a:r>
              <a:endParaRPr lang="zh-CN" altLang="en-US" sz="6000" spc="600" dirty="0">
                <a:solidFill>
                  <a:srgbClr val="FFD17C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2EA385-4006-4C85-8A6E-E5DAB9DAC11A}"/>
                </a:ext>
              </a:extLst>
            </p:cNvPr>
            <p:cNvSpPr txBox="1"/>
            <p:nvPr/>
          </p:nvSpPr>
          <p:spPr>
            <a:xfrm>
              <a:off x="5463799" y="2558396"/>
              <a:ext cx="3559391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FFD17C"/>
                  </a:solidFill>
                  <a:cs typeface="+mn-ea"/>
                  <a:sym typeface="+mn-lt"/>
                </a:rPr>
                <a:t>活动准备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83099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spc="600" dirty="0">
                <a:solidFill>
                  <a:srgbClr val="C08433"/>
                </a:solidFill>
                <a:cs typeface="+mn-ea"/>
                <a:sym typeface="+mn-lt"/>
              </a:rPr>
              <a:t>14:40—15:40</a:t>
            </a:r>
            <a:r>
              <a:rPr lang="zh-CN" altLang="en-US" sz="2400" spc="600" dirty="0">
                <a:solidFill>
                  <a:srgbClr val="C08433"/>
                </a:solidFill>
                <a:cs typeface="+mn-ea"/>
                <a:sym typeface="+mn-lt"/>
              </a:rPr>
              <a:t>游戏活动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250BB7-104E-44FF-B4D2-DEE6B8BAAF70}"/>
              </a:ext>
            </a:extLst>
          </p:cNvPr>
          <p:cNvSpPr/>
          <p:nvPr/>
        </p:nvSpPr>
        <p:spPr>
          <a:xfrm>
            <a:off x="6096000" y="2671812"/>
            <a:ext cx="4902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幼儿园共开展六大主题活动，幼儿与家长按照游园地图所绘的顺序参加活动，当参加过一项活动后，会有一张小帖画贴在地图中游戏对应的位置上。（备注：地图上所绘的活动顺序是不同的，避免了人员聚集在同一主题区域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8003CBF-CEDC-42AE-9FC0-56943E081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883" y="1773720"/>
            <a:ext cx="3923818" cy="39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84024" y="1153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6F514F-F982-4C0A-8D55-641A1477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A92D00B-1245-4E2E-881E-6AADD1679EF3}"/>
              </a:ext>
            </a:extLst>
          </p:cNvPr>
          <p:cNvSpPr/>
          <p:nvPr/>
        </p:nvSpPr>
        <p:spPr>
          <a:xfrm>
            <a:off x="513144" y="615547"/>
            <a:ext cx="11165712" cy="5626907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7150">
            <a:solidFill>
              <a:srgbClr val="FEF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A5E97-EE7C-4489-A7E3-2A16F8EA9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4" y="4957823"/>
            <a:ext cx="12273023" cy="190017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433D88C-A6C0-42C1-88D5-92BC1AA28597}"/>
              </a:ext>
            </a:extLst>
          </p:cNvPr>
          <p:cNvGrpSpPr/>
          <p:nvPr/>
        </p:nvGrpSpPr>
        <p:grpSpPr>
          <a:xfrm>
            <a:off x="3255792" y="947918"/>
            <a:ext cx="5680416" cy="644345"/>
            <a:chOff x="2213751" y="762000"/>
            <a:chExt cx="6717639" cy="762000"/>
          </a:xfrm>
          <a:effectLst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4D62F1-4355-4E53-99E9-6D8BBF41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51" y="762000"/>
              <a:ext cx="1814407" cy="762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2F9B32-A16E-4952-8427-602F67DF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116983" y="762000"/>
              <a:ext cx="1814407" cy="7620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20624F0-A93B-4CDA-BA5A-83F15E0B1E47}"/>
              </a:ext>
            </a:extLst>
          </p:cNvPr>
          <p:cNvSpPr txBox="1"/>
          <p:nvPr/>
        </p:nvSpPr>
        <p:spPr>
          <a:xfrm>
            <a:off x="4316305" y="947918"/>
            <a:ext cx="3559391" cy="83099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spc="600" dirty="0">
                <a:solidFill>
                  <a:srgbClr val="C08433"/>
                </a:solidFill>
                <a:cs typeface="+mn-ea"/>
                <a:sym typeface="+mn-lt"/>
              </a:rPr>
              <a:t>15:50—16:10</a:t>
            </a:r>
            <a:r>
              <a:rPr lang="zh-CN" altLang="en-US" sz="2400" spc="600" dirty="0">
                <a:solidFill>
                  <a:srgbClr val="C08433"/>
                </a:solidFill>
                <a:cs typeface="+mn-ea"/>
                <a:sym typeface="+mn-lt"/>
              </a:rPr>
              <a:t>游园活动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6A87BA-C4C6-4D53-8BBB-A60EC07ED458}"/>
              </a:ext>
            </a:extLst>
          </p:cNvPr>
          <p:cNvSpPr/>
          <p:nvPr/>
        </p:nvSpPr>
        <p:spPr>
          <a:xfrm>
            <a:off x="5023739" y="2379933"/>
            <a:ext cx="63711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舞龙表演、扭秧歌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活动目的：欣赏舞龙和扭秧歌表演，感受元宵节的欢乐气氛。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活动准备：舞龙的相关服饰。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84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8433"/>
                </a:solidFill>
                <a:cs typeface="+mn-ea"/>
                <a:sym typeface="+mn-lt"/>
              </a:rPr>
              <a:t>大一班、大二班参与表演的小朋友，提前化妆换好衣服，在本地小吃特卖会活动现场表演。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98114A-2D36-4160-B3AA-E4607E8AB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25" y="1778915"/>
            <a:ext cx="3809524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C08332"/>
      </a:accent1>
      <a:accent2>
        <a:srgbClr val="EC7B2F"/>
      </a:accent2>
      <a:accent3>
        <a:srgbClr val="A5A5A5"/>
      </a:accent3>
      <a:accent4>
        <a:srgbClr val="FFBE00"/>
      </a:accent4>
      <a:accent5>
        <a:srgbClr val="5B9BD4"/>
      </a:accent5>
      <a:accent6>
        <a:srgbClr val="6EAC46"/>
      </a:accent6>
      <a:hlink>
        <a:srgbClr val="0563C1"/>
      </a:hlink>
      <a:folHlink>
        <a:srgbClr val="954D72"/>
      </a:folHlink>
    </a:clrScheme>
    <a:fontScheme name="5he1golt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C08332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1333</Words>
  <Application>Microsoft Office PowerPoint</Application>
  <PresentationFormat>宽屏</PresentationFormat>
  <Paragraphs>90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义启小魏楷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2020-01-07T07:57:49Z</dcterms:created>
  <dcterms:modified xsi:type="dcterms:W3CDTF">2023-01-10T05:15:31Z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www.2ppt.com-爱PPT提供资源下载</vt:lpwstr>
  </property>
</Properties>
</file>