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522" r:id="rId2"/>
    <p:sldId id="258" r:id="rId3"/>
    <p:sldId id="523" r:id="rId4"/>
    <p:sldId id="650" r:id="rId5"/>
    <p:sldId id="651" r:id="rId6"/>
    <p:sldId id="652" r:id="rId7"/>
    <p:sldId id="604" r:id="rId8"/>
    <p:sldId id="653" r:id="rId9"/>
    <p:sldId id="654" r:id="rId10"/>
    <p:sldId id="655" r:id="rId11"/>
    <p:sldId id="656" r:id="rId12"/>
    <p:sldId id="605" r:id="rId13"/>
    <p:sldId id="606" r:id="rId14"/>
    <p:sldId id="607" r:id="rId15"/>
    <p:sldId id="687" r:id="rId16"/>
    <p:sldId id="513" r:id="rId17"/>
    <p:sldId id="602" r:id="rId18"/>
    <p:sldId id="661" r:id="rId19"/>
    <p:sldId id="662" r:id="rId20"/>
    <p:sldId id="663" r:id="rId21"/>
    <p:sldId id="664" r:id="rId22"/>
    <p:sldId id="665" r:id="rId23"/>
    <p:sldId id="666" r:id="rId24"/>
    <p:sldId id="667" r:id="rId25"/>
    <p:sldId id="668" r:id="rId26"/>
    <p:sldId id="669" r:id="rId27"/>
    <p:sldId id="670" r:id="rId28"/>
    <p:sldId id="688" r:id="rId29"/>
    <p:sldId id="689" r:id="rId30"/>
    <p:sldId id="690" r:id="rId31"/>
    <p:sldId id="691" r:id="rId32"/>
    <p:sldId id="692" r:id="rId33"/>
    <p:sldId id="693" r:id="rId34"/>
    <p:sldId id="694" r:id="rId35"/>
    <p:sldId id="695" r:id="rId36"/>
    <p:sldId id="696" r:id="rId37"/>
    <p:sldId id="697" r:id="rId38"/>
    <p:sldId id="698" r:id="rId39"/>
    <p:sldId id="699" r:id="rId40"/>
    <p:sldId id="622" r:id="rId41"/>
    <p:sldId id="671" r:id="rId42"/>
    <p:sldId id="672" r:id="rId43"/>
    <p:sldId id="516" r:id="rId44"/>
    <p:sldId id="700" r:id="rId45"/>
    <p:sldId id="701" r:id="rId46"/>
    <p:sldId id="702" r:id="rId47"/>
    <p:sldId id="703" r:id="rId48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429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685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287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5C8DFA"/>
    <a:srgbClr val="1382E7"/>
    <a:srgbClr val="0099FF"/>
    <a:srgbClr val="6600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9" autoAdjust="0"/>
    <p:restoredTop sz="90949" autoAdjust="0"/>
  </p:normalViewPr>
  <p:slideViewPr>
    <p:cSldViewPr>
      <p:cViewPr>
        <p:scale>
          <a:sx n="140" d="100"/>
          <a:sy n="140" d="100"/>
        </p:scale>
        <p:origin x="-804" y="-330"/>
      </p:cViewPr>
      <p:guideLst>
        <p:guide orient="horz" pos="167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页眉占位符 360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1" name="日期占位符 360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2" name="页脚占位符 360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3" name="灯片编号占位符 360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CC828CA-AA23-48C8-8A2E-5D4C1ACAE01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67" name="日期占位符 2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70" name="页脚占位符 5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71" name="灯片编号占位符 6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F6CABAE-F307-4C7C-B04E-394A756A983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342900" lvl="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685800" lvl="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028700" lvl="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371600" lvl="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1714500" lvl="5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057400" lvl="6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2400300" lvl="7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2743200" lvl="8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kejian/yingyu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2617" y="1011798"/>
            <a:ext cx="8571470" cy="48469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31617" y="273856"/>
            <a:ext cx="1486689" cy="4359080"/>
          </a:xfrm>
          <a:prstGeom prst="rect">
            <a:avLst/>
          </a:prstGeom>
        </p:spPr>
        <p:txBody>
          <a:bodyPr vert="eaVert"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98879" y="273856"/>
            <a:ext cx="1846552" cy="435908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426" y="1011798"/>
            <a:ext cx="8029429" cy="177735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79" y="1282364"/>
            <a:ext cx="5915795" cy="2139651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3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79" y="3442258"/>
            <a:ext cx="5915795" cy="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108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3356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TextBox 4"/>
          <p:cNvSpPr txBox="1"/>
          <p:nvPr userDrawn="1"/>
        </p:nvSpPr>
        <p:spPr>
          <a:xfrm>
            <a:off x="6372200" y="483518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英语课件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http://www.1ppt.com/kejian/yingyu/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273856"/>
            <a:ext cx="5915795" cy="994218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650" y="1423608"/>
            <a:ext cx="2741743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650" y="1999127"/>
            <a:ext cx="2741743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988" y="1423608"/>
            <a:ext cx="2755245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988" y="1999127"/>
            <a:ext cx="2755245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342916"/>
            <a:ext cx="2212171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923" y="740602"/>
            <a:ext cx="3472314" cy="144495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4" y="1543122"/>
            <a:ext cx="2212171" cy="27694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2" y="342916"/>
            <a:ext cx="2343314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923" y="342917"/>
            <a:ext cx="3472314" cy="48469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2" y="1543123"/>
            <a:ext cx="2343314" cy="323113"/>
          </a:xfrm>
        </p:spPr>
        <p:txBody>
          <a:bodyPr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占位符 9318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426" y="1011797"/>
            <a:ext cx="8029429" cy="4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7" tIns="34264" rIns="68527" bIns="34264" numCol="1" anchor="t" anchorCtr="0" compatLnSpc="1">
            <a:sp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26" name="矩形 1032"/>
          <p:cNvSpPr>
            <a:spLocks noChangeArrowheads="1"/>
          </p:cNvSpPr>
          <p:nvPr userDrawn="1"/>
        </p:nvSpPr>
        <p:spPr bwMode="auto">
          <a:xfrm>
            <a:off x="3572" y="-5951"/>
            <a:ext cx="9149954" cy="498757"/>
          </a:xfrm>
          <a:prstGeom prst="rect">
            <a:avLst/>
          </a:prstGeom>
          <a:gradFill rotWithShape="1">
            <a:gsLst>
              <a:gs pos="0">
                <a:srgbClr val="F98BC5"/>
              </a:gs>
              <a:gs pos="100000">
                <a:srgbClr val="B65E8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/>
          <a:lstStyle/>
          <a:p>
            <a:pPr algn="l" defTabSz="386080"/>
            <a:endParaRPr lang="zh-CN" altLang="en-US" sz="800" b="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文本框 153621"/>
          <p:cNvSpPr txBox="1">
            <a:spLocks noChangeArrowheads="1"/>
          </p:cNvSpPr>
          <p:nvPr userDrawn="1"/>
        </p:nvSpPr>
        <p:spPr bwMode="auto">
          <a:xfrm>
            <a:off x="128605" y="76183"/>
            <a:ext cx="3471124" cy="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外研版英语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·</a:t>
            </a:r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必修第三册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 </a:t>
            </a:r>
          </a:p>
        </p:txBody>
      </p:sp>
      <p:sp>
        <p:nvSpPr>
          <p:cNvPr id="1029" name="TextBox 13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6408780" y="141652"/>
            <a:ext cx="1149103" cy="28514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返回导航</a:t>
            </a:r>
          </a:p>
        </p:txBody>
      </p:sp>
      <p:sp>
        <p:nvSpPr>
          <p:cNvPr id="1028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435485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0" name="矩形 15360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526629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下页</a:t>
            </a:r>
          </a:p>
        </p:txBody>
      </p:sp>
      <p:sp>
        <p:nvSpPr>
          <p:cNvPr id="2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7678149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153609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7771674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上页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algn="l" rtl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b="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20395" lvl="1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7735" lvl="2" indent="-172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265" lvl="3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rgbClr val="FF0000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slide" Target="slide11.xml"/><Relationship Id="rId7" Type="http://schemas.openxmlformats.org/officeDocument/2006/relationships/slide" Target="slide1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5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037" y="3110016"/>
            <a:ext cx="7848431" cy="492583"/>
          </a:xfrm>
        </p:spPr>
        <p:txBody>
          <a:bodyPr/>
          <a:lstStyle/>
          <a:p>
            <a:pPr algn="ctr"/>
            <a:r>
              <a:rPr lang="en-US" altLang="en-US" sz="2100" dirty="0">
                <a:solidFill>
                  <a:srgbClr val="FF00FF"/>
                </a:solidFill>
                <a:cs typeface="Times New Roman" panose="02020603050405020304" pitchFamily="18" charset="0"/>
              </a:rPr>
              <a:t>Section </a:t>
            </a:r>
            <a:r>
              <a:rPr lang="en-US" altLang="en-US" sz="21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Ⅰ Starting </a:t>
            </a:r>
            <a:r>
              <a:rPr lang="en-US" altLang="en-US" sz="2100" dirty="0">
                <a:solidFill>
                  <a:srgbClr val="FF00FF"/>
                </a:solidFill>
                <a:cs typeface="Times New Roman" panose="02020603050405020304" pitchFamily="18" charset="0"/>
              </a:rPr>
              <a:t>out &amp; Understanding ideas</a:t>
            </a:r>
            <a:endParaRPr lang="zh-CN" altLang="en-US" sz="21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6" descr="第二单元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58425" y="735972"/>
            <a:ext cx="8372374" cy="23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17083" y="429994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912998"/>
            <a:ext cx="8029429" cy="3808682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课文阅读理解</a:t>
            </a:r>
          </a:p>
          <a:p>
            <a:pPr algn="just"/>
            <a:r>
              <a:rPr lang="en-US" altLang="zh-CN" dirty="0" err="1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Ⅰ.Read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 the text and match the main idea of the paragraphs.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 1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Ryan was inspired and decided to help.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 2   B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Ryan got helps and realized his dream at last.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 3  C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Ryan got more support and helped more people.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 4  D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Ryan visited the well in Uganda he donated.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 5  E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kind attitude changed Ryan's whole life.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Paragraph 6   F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Ryan's first try ended up in failure.</a:t>
            </a:r>
            <a:endParaRPr lang="en-US" altLang="zh-CN" dirty="0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 A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2.F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3.B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4.D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5.C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6.E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334383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Ⅱ.Read the text carefully and choose the best answers according to the text.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What's the main idea of the text?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Ryan helped dig a well for people in Uganda.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Ryan raised enough money to dig a well at home.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Ryan tried his best to make his dream come true.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Ryan made a big difference to the world.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717782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inspired the Canadian boy to help?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dirty water he found in Uganda.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he learned from his teacher.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drinking fountain in his school.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ten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kilometer distance from his school.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do we know about the boy's effort?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His first target was achieved and he did help others.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didn't give up and collected enough money by himself.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made his own story known to the public online.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His effort paid off and he went to see the well in person in Uganda.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496272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Which of the following can be used to describe Ryan?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Helpful and determined.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Joyful and warm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hearted.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Hard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working and grateful.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Delighted and generous.</a:t>
            </a:r>
            <a:endParaRPr lang="en-US" altLang="zh-CN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2.B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3.D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4.A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5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749921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Ⅲ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.Analyze the following difficult sentences in the text.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As a six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year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old Canadian schoolboy, Ryan had trouble believing the words spoken by his teacher that many people in developing African countries couldn't get enough clean water.</a:t>
            </a:r>
            <a:endParaRPr lang="en-US" altLang="zh-CN" smtClean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句式分析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本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句为主从复合句。其中</a:t>
            </a:r>
            <a:r>
              <a:rPr lang="zh-CN" altLang="en-US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spoken by his teacher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作定语，修饰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zh-CN" altLang="en-US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many people in developing...water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that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引导的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从句，来解释说明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words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的内容。</a:t>
            </a:r>
            <a:endParaRPr lang="zh-CN" altLang="en-US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尝试翻译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6843415" y="2407581"/>
            <a:ext cx="176544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过去分词短语　</a:t>
            </a:r>
          </a:p>
        </p:txBody>
      </p:sp>
      <p:sp>
        <p:nvSpPr>
          <p:cNvPr id="576518" name="Rectangle 6"/>
          <p:cNvSpPr>
            <a:spLocks noChangeArrowheads="1"/>
          </p:cNvSpPr>
          <p:nvPr/>
        </p:nvSpPr>
        <p:spPr bwMode="auto">
          <a:xfrm>
            <a:off x="1811470" y="2841364"/>
            <a:ext cx="13390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the words</a:t>
            </a:r>
            <a:r>
              <a:rPr lang="zh-CN" altLang="en-US"/>
              <a:t>　</a:t>
            </a:r>
          </a:p>
        </p:txBody>
      </p:sp>
      <p:sp>
        <p:nvSpPr>
          <p:cNvPr id="576519" name="Rectangle 7"/>
          <p:cNvSpPr>
            <a:spLocks noChangeArrowheads="1"/>
          </p:cNvSpPr>
          <p:nvPr/>
        </p:nvSpPr>
        <p:spPr bwMode="auto">
          <a:xfrm>
            <a:off x="841403" y="3254415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同位语</a:t>
            </a:r>
          </a:p>
        </p:txBody>
      </p:sp>
      <p:sp>
        <p:nvSpPr>
          <p:cNvPr id="576520" name="Rectangle 8"/>
          <p:cNvSpPr>
            <a:spLocks noChangeArrowheads="1"/>
          </p:cNvSpPr>
          <p:nvPr/>
        </p:nvSpPr>
        <p:spPr bwMode="auto">
          <a:xfrm>
            <a:off x="1763545" y="3650305"/>
            <a:ext cx="652956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作为一名</a:t>
            </a:r>
            <a:r>
              <a:rPr lang="en-US" altLang="zh-CN"/>
              <a:t>6</a:t>
            </a:r>
            <a:r>
              <a:rPr lang="zh-CN" altLang="en-US"/>
              <a:t>岁的加拿大小学生，瑞安很难相信老师所说的话，非</a:t>
            </a:r>
          </a:p>
        </p:txBody>
      </p:sp>
      <p:sp>
        <p:nvSpPr>
          <p:cNvPr id="576521" name="Rectangle 9"/>
          <p:cNvSpPr>
            <a:spLocks noChangeArrowheads="1"/>
          </p:cNvSpPr>
          <p:nvPr/>
        </p:nvSpPr>
        <p:spPr bwMode="auto">
          <a:xfrm>
            <a:off x="602178" y="4084089"/>
            <a:ext cx="484480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洲发展中国家的许多人没有足够的干净水喝。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7" grpId="0"/>
      <p:bldP spid="576518" grpId="0"/>
      <p:bldP spid="576519" grpId="0"/>
      <p:bldP spid="576520" grpId="0"/>
      <p:bldP spid="5765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85599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soon reached his first target of $70, but when he gave the money to a charity, he was told that it actually cost $2,000 to build a well.</a:t>
            </a:r>
            <a:endParaRPr lang="en-US" altLang="zh-CN" smtClean="0">
              <a:solidFill>
                <a:srgbClr val="000000"/>
              </a:solidFill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句式分析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本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句为并列句。第二个分句为主从复合句，其中</a:t>
            </a:r>
            <a:r>
              <a:rPr lang="zh-CN" altLang="en-US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when he gave the money to a charity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从句，</a:t>
            </a:r>
            <a:r>
              <a:rPr lang="zh-CN" altLang="en-US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that it actually cost $2,000 to build a well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从句。</a:t>
            </a:r>
            <a:endParaRPr lang="zh-CN" altLang="en-US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尝试翻译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_______________________________________________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3005528" y="2300448"/>
            <a:ext cx="13005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时间状语　</a:t>
            </a: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976334" y="2734233"/>
            <a:ext cx="60326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宾语</a:t>
            </a: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814749" y="3163452"/>
            <a:ext cx="664177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他很快就实现了第一个目标</a:t>
            </a:r>
            <a:r>
              <a:rPr lang="en-US" altLang="zh-CN"/>
              <a:t>——70</a:t>
            </a:r>
            <a:r>
              <a:rPr lang="zh-CN" altLang="en-US"/>
              <a:t>美元，但当他把钱捐给慈善机</a:t>
            </a: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601007" y="3597236"/>
            <a:ext cx="513174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构时，却被告知建一口井实际上需要</a:t>
            </a:r>
            <a:r>
              <a:rPr lang="en-US" altLang="zh-CN"/>
              <a:t>2 000</a:t>
            </a:r>
            <a:r>
              <a:rPr lang="zh-CN" altLang="en-US"/>
              <a:t>美元。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6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0" grpId="0"/>
      <p:bldP spid="664581" grpId="0"/>
      <p:bldP spid="664582" grpId="0"/>
      <p:bldP spid="6645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35" name="Picture 11" descr="词汇精研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91367" y="1546265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5037" name="Picture 13" descr="课堂合作探究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228632" y="798726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9426" y="2230716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contribution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．贡献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P13)The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contribution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these people made to society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这些人对社会做出的贡献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has made great</a:t>
            </a:r>
            <a:r>
              <a:rPr lang="en-US" altLang="zh-CN" dirty="0" smtClean="0">
                <a:solidFill>
                  <a:srgbClr val="FF33CC"/>
                </a:solidFill>
                <a:cs typeface="Times New Roman" panose="02020603050405020304" pitchFamily="18" charset="0"/>
              </a:rPr>
              <a:t> contributions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the space development program.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他对太空发展计划做出了很大贡献。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4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 make a contribution to...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做出贡献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(2)contribute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ea typeface="楷体_GB2312" pitchFamily="49" charset="-122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</a:rPr>
              <a:t>t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.&amp;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ea typeface="楷体_GB2312" pitchFamily="49" charset="-122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</a:rPr>
              <a:t>i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捐献；贡献；捐助；  有助于；投稿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contribute...to...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把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贡献给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contribute to...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导致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；向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投  稿；有助于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97524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 good habit contributes _______ good health. We must keep a healthy body so that we can make _________________(contribute) to our country.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②It was generous of her to contribute such a large sum ________ the charity.</a:t>
            </a:r>
            <a:endParaRPr lang="en-US" altLang="zh-CN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Eating too much fat can ________________ heart disease and cause high blood pressure.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摄入太多的脂肪会导致心脏病和高血压的发生。</a:t>
            </a: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3761677" y="1327933"/>
            <a:ext cx="56318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2889627" y="1761717"/>
            <a:ext cx="169170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contributions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6351646" y="2193814"/>
            <a:ext cx="56318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</a:t>
            </a:r>
            <a:r>
              <a:rPr lang="zh-CN" altLang="en-US"/>
              <a:t>　</a:t>
            </a:r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3380164" y="3003252"/>
            <a:ext cx="141438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contribute to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/>
      <p:bldP spid="637956" grpId="0"/>
      <p:bldP spid="637957" grpId="0"/>
      <p:bldP spid="6379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relief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减轻，缓解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P13)The amount of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relief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and comfort experienced by the sick after the skin has been carefully washed and dried, is one of the commonest observations made at a sick bed.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病人在仔细清洗和擦干皮肤后所感受到的放松和舒适程度，是在病床上最常见的观察之一。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doctor said it was only a slight wound. What a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relief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医生说只是轻伤，谢天谢地！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61292" y="77372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878" name="圆角矩形 16487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20805" y="801106"/>
            <a:ext cx="4146296" cy="77253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64879" name="组合 164878"/>
          <p:cNvGrpSpPr/>
          <p:nvPr/>
        </p:nvGrpSpPr>
        <p:grpSpPr bwMode="auto">
          <a:xfrm>
            <a:off x="2180319" y="777298"/>
            <a:ext cx="928808" cy="809438"/>
            <a:chOff x="1066" y="1298"/>
            <a:chExt cx="862" cy="862"/>
          </a:xfrm>
        </p:grpSpPr>
        <p:sp>
          <p:nvSpPr>
            <p:cNvPr id="7222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23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24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883" name="文本框 16488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151996" y="1005846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课前 自主学习  </a:t>
            </a:r>
          </a:p>
        </p:txBody>
      </p:sp>
      <p:sp>
        <p:nvSpPr>
          <p:cNvPr id="7226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179861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圆角矩形 16487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42239" y="1825997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组合 164878"/>
          <p:cNvGrpSpPr/>
          <p:nvPr/>
        </p:nvGrpSpPr>
        <p:grpSpPr bwMode="auto">
          <a:xfrm>
            <a:off x="2229140" y="1802190"/>
            <a:ext cx="928808" cy="809438"/>
            <a:chOff x="1066" y="1298"/>
            <a:chExt cx="862" cy="862"/>
          </a:xfrm>
        </p:grpSpPr>
        <p:sp>
          <p:nvSpPr>
            <p:cNvPr id="7229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0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1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本框 16488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73430" y="2030737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课堂  合作探究</a:t>
            </a:r>
          </a:p>
        </p:txBody>
      </p:sp>
      <p:sp>
        <p:nvSpPr>
          <p:cNvPr id="7233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2824701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42239" y="285207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组合 164878"/>
          <p:cNvGrpSpPr/>
          <p:nvPr/>
        </p:nvGrpSpPr>
        <p:grpSpPr bwMode="auto">
          <a:xfrm>
            <a:off x="2229140" y="2828271"/>
            <a:ext cx="928808" cy="809438"/>
            <a:chOff x="1066" y="1298"/>
            <a:chExt cx="862" cy="862"/>
          </a:xfrm>
        </p:grpSpPr>
        <p:sp>
          <p:nvSpPr>
            <p:cNvPr id="7236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7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8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6488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162714" y="3056818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en-US" altLang="en-US" sz="2100" dirty="0" err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随堂</a:t>
            </a:r>
            <a:r>
              <a:rPr lang="en-US" altLang="zh-CN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即时巩固</a:t>
            </a:r>
          </a:p>
        </p:txBody>
      </p:sp>
      <p:sp>
        <p:nvSpPr>
          <p:cNvPr id="7261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9884" y="3867447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99397" y="384006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9" name="组合 164878"/>
          <p:cNvGrpSpPr/>
          <p:nvPr/>
        </p:nvGrpSpPr>
        <p:grpSpPr bwMode="auto">
          <a:xfrm>
            <a:off x="2286298" y="3816261"/>
            <a:ext cx="928808" cy="809438"/>
            <a:chOff x="1066" y="1298"/>
            <a:chExt cx="862" cy="862"/>
          </a:xfrm>
        </p:grpSpPr>
        <p:sp>
          <p:nvSpPr>
            <p:cNvPr id="7264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65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66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6488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19870" y="4082900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课后 限时训练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8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51"/>
                            </p:stCondLst>
                            <p:childTnLst>
                              <p:par>
                                <p:cTn id="4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1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1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753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753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3"/>
                            </p:stCondLst>
                            <p:childTnLst>
                              <p:par>
                                <p:cTn id="6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753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3" grpId="0"/>
      <p:bldP spid="4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(1)much to one's relief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令某人宽慰的是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with/in relief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宽慰地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give sb.relief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减轻某人的痛苦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(2)relieve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ea typeface="楷体_GB2312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减轻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痛苦，焦虑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)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4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  <a:endParaRPr lang="zh-CN" altLang="en-US" smtClean="0">
              <a:solidFill>
                <a:srgbClr val="000000"/>
              </a:solidFill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 is _______ relief to help them out of trouble finally.</a:t>
            </a:r>
            <a:endParaRPr lang="en-US" altLang="zh-CN" smtClean="0">
              <a:solidFill>
                <a:srgbClr val="000000"/>
              </a:solidFill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Hearing that he passed the exam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sighed ____________ relief.</a:t>
            </a:r>
            <a:endParaRPr lang="en-US" altLang="zh-CN" smtClean="0">
              <a:solidFill>
                <a:srgbClr val="000000"/>
              </a:solidFill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my ____________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new medicine bought from Beijing helped ____________ the pain of my brother's injured leg. (relief)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1439656" y="1921917"/>
            <a:ext cx="4862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5594422" y="2302135"/>
            <a:ext cx="8308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in/with</a:t>
            </a:r>
            <a:endParaRPr lang="zh-CN" altLang="en-US"/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1867807" y="2734233"/>
            <a:ext cx="111205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　</a:t>
            </a:r>
            <a:r>
              <a:rPr lang="en-US" altLang="zh-CN"/>
              <a:t>relief</a:t>
            </a:r>
            <a:r>
              <a:rPr lang="zh-CN" altLang="en-US"/>
              <a:t>　</a:t>
            </a:r>
          </a:p>
        </p:txBody>
      </p:sp>
      <p:sp>
        <p:nvSpPr>
          <p:cNvPr id="641030" name="Rectangle 6"/>
          <p:cNvSpPr>
            <a:spLocks noChangeArrowheads="1"/>
          </p:cNvSpPr>
          <p:nvPr/>
        </p:nvSpPr>
        <p:spPr bwMode="auto">
          <a:xfrm>
            <a:off x="950267" y="3165139"/>
            <a:ext cx="78824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relieve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/>
      <p:bldP spid="641028" grpId="0"/>
      <p:bldP spid="641029" grpId="0"/>
      <p:bldP spid="6410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earn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挣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钱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P14)At first, his plan was to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earn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money to build a single well somewhere in Africa.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起初，他的计划是挣钱在非洲某地建一口井。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My grandpa said last summer they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earned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quite a lot by selling the fish.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我的爷爷说去年夏天他们靠卖鱼挣了不少钱。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670062"/>
            <a:ext cx="8029429" cy="173119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earn money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/an income/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a fortune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挣钱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收入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大钱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earn a scholarship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获得奖学金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earn a/one's living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谋生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We often buy everything abroad with the money ____________  (earn) from oil imports.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②His mother, who _____________________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谋生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by selling newspapers, spent a large quantity of money on his education.</a:t>
            </a:r>
            <a:endParaRPr lang="en-US" altLang="zh-CN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For the most part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students work to _____________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挣钱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for their own use.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6030110" y="1436256"/>
            <a:ext cx="105050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earned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2726006" y="2283090"/>
            <a:ext cx="222614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earned a/her living</a:t>
            </a:r>
            <a:r>
              <a:rPr lang="zh-CN" altLang="en-US"/>
              <a:t>　</a:t>
            </a: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66731" y="3490104"/>
            <a:ext cx="129896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earn money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/>
      <p:bldP spid="644100" grpId="0"/>
      <p:bldP spid="6441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76056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give up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放弃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P15)Two thousand dollars was a lot of money, but Ryan didn't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give up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两千美元是一大笔钱，但瑞安没有放弃。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was so crazy about computer games that he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gave up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his studies.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他如此迷恋电子游戏，以至于放弃了学业。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84377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give in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投降；屈服；让步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give away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赠送；泄露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give off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发出；放出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气味、热、光等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give out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放出；公布，宣布；用完；分发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26062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give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短语完成下列句子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argument went on for hours because neither side would 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②They stood there, ________________ the leaflets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传单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to the passers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③Bicycles are environmentally friendly because they won't ________________ waste gas.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952624" y="2064759"/>
            <a:ext cx="10184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give in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2891050" y="2409267"/>
            <a:ext cx="135186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giving out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7173" name="Rectangle 5"/>
          <p:cNvSpPr>
            <a:spLocks noChangeArrowheads="1"/>
          </p:cNvSpPr>
          <p:nvPr/>
        </p:nvSpPr>
        <p:spPr bwMode="auto">
          <a:xfrm>
            <a:off x="7052303" y="2896120"/>
            <a:ext cx="9206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give off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/>
      <p:bldP spid="647172" grpId="0"/>
      <p:bldP spid="6471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226062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turn out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出席，参加；证明是，结果是；生产，制造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P15)He also saw hundreds of delighted students who had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turned out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 welcome him.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他还看到数百名高兴的学生前来欢迎他。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National Day military parade of 2019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turned out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 great success.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2019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年国庆阅兵举办得很成功。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turn on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/off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　　　　　打开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楷体_GB2312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关掉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turn down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关小；拒绝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turn in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上交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turn up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出现；到场；调高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音量等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turn to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转向；求助于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63" name="Picture 11" descr="课前自主学习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51257" y="849909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438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539426" y="1442705"/>
            <a:ext cx="8029429" cy="2562187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基础知识自测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重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点词汇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写作词汇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短缺，不足，缺乏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挣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钱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提供资金，资助</a:t>
            </a:r>
          </a:p>
        </p:txBody>
      </p:sp>
      <p:sp>
        <p:nvSpPr>
          <p:cNvPr id="484390" name="Rectangle 38"/>
          <p:cNvSpPr>
            <a:spLocks noChangeArrowheads="1"/>
          </p:cNvSpPr>
          <p:nvPr/>
        </p:nvSpPr>
        <p:spPr bwMode="auto">
          <a:xfrm>
            <a:off x="845454" y="2677791"/>
            <a:ext cx="12172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shortage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84391" name="Rectangle 39"/>
          <p:cNvSpPr>
            <a:spLocks noChangeArrowheads="1"/>
          </p:cNvSpPr>
          <p:nvPr/>
        </p:nvSpPr>
        <p:spPr bwMode="auto">
          <a:xfrm>
            <a:off x="845456" y="3092527"/>
            <a:ext cx="58723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earn</a:t>
            </a:r>
          </a:p>
        </p:txBody>
      </p:sp>
      <p:sp>
        <p:nvSpPr>
          <p:cNvPr id="484392" name="Rectangle 40"/>
          <p:cNvSpPr>
            <a:spLocks noChangeArrowheads="1"/>
          </p:cNvSpPr>
          <p:nvPr/>
        </p:nvSpPr>
        <p:spPr bwMode="auto">
          <a:xfrm>
            <a:off x="575149" y="3543670"/>
            <a:ext cx="89020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　</a:t>
            </a:r>
            <a:r>
              <a:rPr lang="en-US" altLang="zh-CN"/>
              <a:t>fund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90" grpId="0"/>
      <p:bldP spid="484391" grpId="0"/>
      <p:bldP spid="48439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turn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短语完成下列句子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It's already 7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30 p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m., but Tony hasn't ________________at Tom's party.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②I would appreciate it if you would ____________ the music 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③She ________________ the wallet she picked up on the way.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④Please ________________ your teacher for help when you have trouble in learning English.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7651" name="Rectangle 3"/>
          <p:cNvSpPr>
            <a:spLocks noChangeArrowheads="1"/>
          </p:cNvSpPr>
          <p:nvPr/>
        </p:nvSpPr>
        <p:spPr bwMode="auto">
          <a:xfrm>
            <a:off x="5273965" y="1706465"/>
            <a:ext cx="140957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turned up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7652" name="Rectangle 4"/>
          <p:cNvSpPr>
            <a:spLocks noChangeArrowheads="1"/>
          </p:cNvSpPr>
          <p:nvPr/>
        </p:nvSpPr>
        <p:spPr bwMode="auto">
          <a:xfrm>
            <a:off x="4460917" y="2140248"/>
            <a:ext cx="8068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turn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7653" name="Rectangle 5"/>
          <p:cNvSpPr>
            <a:spLocks noChangeArrowheads="1"/>
          </p:cNvSpPr>
          <p:nvPr/>
        </p:nvSpPr>
        <p:spPr bwMode="auto">
          <a:xfrm>
            <a:off x="6804137" y="2140248"/>
            <a:ext cx="123003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down/up</a:t>
            </a:r>
            <a:r>
              <a:rPr lang="zh-CN" altLang="en-US"/>
              <a:t>　</a:t>
            </a:r>
          </a:p>
        </p:txBody>
      </p:sp>
      <p:sp>
        <p:nvSpPr>
          <p:cNvPr id="667654" name="Rectangle 6"/>
          <p:cNvSpPr>
            <a:spLocks noChangeArrowheads="1"/>
          </p:cNvSpPr>
          <p:nvPr/>
        </p:nvSpPr>
        <p:spPr bwMode="auto">
          <a:xfrm>
            <a:off x="1649570" y="2553300"/>
            <a:ext cx="12877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turned in</a:t>
            </a:r>
            <a:r>
              <a:rPr lang="zh-CN" altLang="en-US"/>
              <a:t>　</a:t>
            </a:r>
          </a:p>
        </p:txBody>
      </p:sp>
      <p:sp>
        <p:nvSpPr>
          <p:cNvPr id="667655" name="Rectangle 7"/>
          <p:cNvSpPr>
            <a:spLocks noChangeArrowheads="1"/>
          </p:cNvSpPr>
          <p:nvPr/>
        </p:nvSpPr>
        <p:spPr bwMode="auto">
          <a:xfrm>
            <a:off x="2084232" y="2949686"/>
            <a:ext cx="8244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turn to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6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/>
      <p:bldP spid="667652" grpId="0"/>
      <p:bldP spid="667653" grpId="0"/>
      <p:bldP spid="667654" grpId="0"/>
      <p:bldP spid="6676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04677"/>
            <a:ext cx="8029429" cy="3808682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make a difference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有影响；起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重要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作用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P15)He really had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made a difference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these children.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他真的给这些孩子带来了改变。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Only when we match our words with actions can we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make a difference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in whatever we hope to accomplish.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只有我们言行一致的时候，才能把我们想做的任何事做得不同凡响。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归纳拓展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endParaRPr lang="en-US" altLang="zh-CN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(1)make no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/some difference (to sb./</a:t>
            </a:r>
            <a:r>
              <a:rPr lang="en-US" altLang="zh-CN" dirty="0" err="1" smtClean="0">
                <a:solidFill>
                  <a:srgbClr val="000000"/>
                </a:solidFill>
                <a:ea typeface="楷体_GB2312" pitchFamily="49" charset="-122"/>
              </a:rPr>
              <a:t>sth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.)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对某人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物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没有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楷体_GB2312" pitchFamily="49" charset="-122"/>
              </a:rPr>
              <a:t>/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有些作用或影响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(2)tell the difference (between A and B)  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辨别；区分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(A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和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B)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749921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完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成句子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词汇升级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you have said will ______________________ the naughty boy.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你所说的不会对这个淘气的男孩起什么作用的。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twins are so alike; it's difficult to  ________________________ them.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这对双胞胎太相像了，很难把他们区分开。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will help clean up the roadside litter whenever possible. I hope my behaviour  will work.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→I will help clean up the roadside litter whenever possible. I hope my behaviour will ____________________.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9699" name="Rectangle 3"/>
          <p:cNvSpPr>
            <a:spLocks noChangeArrowheads="1"/>
          </p:cNvSpPr>
          <p:nvPr/>
        </p:nvSpPr>
        <p:spPr bwMode="auto">
          <a:xfrm>
            <a:off x="3386578" y="1220802"/>
            <a:ext cx="250186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make no difference to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9700" name="Rectangle 4"/>
          <p:cNvSpPr>
            <a:spLocks noChangeArrowheads="1"/>
          </p:cNvSpPr>
          <p:nvPr/>
        </p:nvSpPr>
        <p:spPr bwMode="auto">
          <a:xfrm>
            <a:off x="4560831" y="2031927"/>
            <a:ext cx="27182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tell the difference between</a:t>
            </a:r>
            <a:endParaRPr lang="zh-CN" altLang="en-US"/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1125287" y="4082403"/>
            <a:ext cx="194882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make a difference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/>
      <p:bldP spid="669700" grpId="0"/>
      <p:bldP spid="66970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59390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break into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强行闯入；突然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起来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P15)He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broke into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 joyful smile.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他突然笑了起来。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They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broke into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house and took everything valuable.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他们闯入房子，拿走了一切值钱的东西。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break down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出故障；垮掉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break up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拆散；分裂；分解；结束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break in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强行进入；插嘴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break out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爆发；突然发生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break through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突破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Please don't break _______ when others are talking.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②Don't break ____________ their conversation; they are discussing something important.</a:t>
            </a:r>
            <a:endParaRPr lang="en-US" altLang="zh-CN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elevators in this building are always ___________________.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这栋楼里的电梯总出故障。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2932894" y="1436256"/>
            <a:ext cx="56318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2773" name="Rectangle 5"/>
          <p:cNvSpPr>
            <a:spLocks noChangeArrowheads="1"/>
          </p:cNvSpPr>
          <p:nvPr/>
        </p:nvSpPr>
        <p:spPr bwMode="auto">
          <a:xfrm>
            <a:off x="2461643" y="1870039"/>
            <a:ext cx="75554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into</a:t>
            </a:r>
            <a:r>
              <a:rPr lang="zh-CN" altLang="en-US"/>
              <a:t>　</a:t>
            </a:r>
          </a:p>
        </p:txBody>
      </p:sp>
      <p:sp>
        <p:nvSpPr>
          <p:cNvPr id="672774" name="Rectangle 6"/>
          <p:cNvSpPr>
            <a:spLocks noChangeArrowheads="1"/>
          </p:cNvSpPr>
          <p:nvPr/>
        </p:nvSpPr>
        <p:spPr bwMode="auto">
          <a:xfrm>
            <a:off x="4890664" y="3111573"/>
            <a:ext cx="184783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breaking down</a:t>
            </a:r>
            <a:r>
              <a:rPr lang="zh-CN" altLang="en-US"/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2" grpId="0"/>
      <p:bldP spid="672773" grpId="0"/>
      <p:bldP spid="67277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583166"/>
            <a:ext cx="8029429" cy="2146689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④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I'm surprised to hear that Sue and Paul _________________.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听到苏和保罗分手了，我很吃惊。</a:t>
            </a:r>
            <a:endParaRPr lang="zh-CN" altLang="en-US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温馨提示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仿宋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break in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  <a:cs typeface="Courier New" panose="02070309020205020404" pitchFamily="49" charset="0"/>
              </a:rPr>
              <a:t>break into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都有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闯入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的意思。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</a:rPr>
              <a:t>break in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为不及物动词短语，后不跟宾语；</a:t>
            </a:r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</a:rPr>
              <a:t>break into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为及物动词短语，后可以跟宾语。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4836920" y="1631969"/>
            <a:ext cx="167310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have broken up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reality </a:t>
            </a:r>
            <a:r>
              <a:rPr lang="en-US" altLang="zh-CN" i="1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．真实，现实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P15)This insight grew from the determined attitude of a six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year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old boy who had the courage and perseverance to make his dream a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 reality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这种顿悟源于一个六岁男孩的坚定态度，他有勇气和毅力实现自己的梦想。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What you see now is not imagination, but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reality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你现在所看到的不是幻觉，而是现实。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4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(1)in reality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实际上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turn sth. into a reality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使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成为现实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(2)real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真实的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really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</a:rPr>
              <a:t>ad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ea typeface="楷体_GB2312" pitchFamily="49" charset="-122"/>
              </a:rPr>
              <a:t>v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实际上；真正地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58242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Her childhood dream became a ____________  (real) when she broke the 800  m race world record.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②I haven't got much sleep the past week, and I feel ____________  (real) tired.</a:t>
            </a:r>
            <a:endParaRPr lang="en-US" altLang="zh-CN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looked very confident and calm during the test, but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实际上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he was extremely nervous.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④We ought to work hard to ____________________________________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把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中国梦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变为现实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  when we are young.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6867" name="Rectangle 3"/>
          <p:cNvSpPr>
            <a:spLocks noChangeArrowheads="1"/>
          </p:cNvSpPr>
          <p:nvPr/>
        </p:nvSpPr>
        <p:spPr bwMode="auto">
          <a:xfrm>
            <a:off x="4302291" y="1274367"/>
            <a:ext cx="10078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reality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6083354" y="2121202"/>
            <a:ext cx="69848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really</a:t>
            </a:r>
          </a:p>
        </p:txBody>
      </p:sp>
      <p:sp>
        <p:nvSpPr>
          <p:cNvPr id="676869" name="Rectangle 5"/>
          <p:cNvSpPr>
            <a:spLocks noChangeArrowheads="1"/>
          </p:cNvSpPr>
          <p:nvPr/>
        </p:nvSpPr>
        <p:spPr bwMode="auto">
          <a:xfrm>
            <a:off x="6274467" y="2949686"/>
            <a:ext cx="14903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　</a:t>
            </a:r>
            <a:r>
              <a:rPr lang="en-US" altLang="zh-CN"/>
              <a:t>in reality</a:t>
            </a:r>
            <a:r>
              <a:rPr lang="zh-CN" altLang="en-US"/>
              <a:t>　</a:t>
            </a:r>
          </a:p>
        </p:txBody>
      </p:sp>
      <p:sp>
        <p:nvSpPr>
          <p:cNvPr id="676870" name="Rectangle 6"/>
          <p:cNvSpPr>
            <a:spLocks noChangeArrowheads="1"/>
          </p:cNvSpPr>
          <p:nvPr/>
        </p:nvSpPr>
        <p:spPr bwMode="auto">
          <a:xfrm>
            <a:off x="3811344" y="3759123"/>
            <a:ext cx="341941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turn Chinese dream into a reality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/>
      <p:bldP spid="676868" grpId="0"/>
      <p:bldP spid="676869" grpId="0"/>
      <p:bldP spid="6768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114167"/>
            <a:ext cx="8029429" cy="2977686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拓展词汇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贡献→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．贡献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减轻，缓解→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使减轻；使解除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痛苦、忧愁等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有效的，产生预期效果的→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．效果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捐赠，捐献→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．捐献；捐赠→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．捐献者；赠送人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真实，现实→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真的→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真正地；实际上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877608" y="1544577"/>
            <a:ext cx="160193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contribution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1574" name="Rectangle 6"/>
          <p:cNvSpPr>
            <a:spLocks noChangeArrowheads="1"/>
          </p:cNvSpPr>
          <p:nvPr/>
        </p:nvSpPr>
        <p:spPr bwMode="auto">
          <a:xfrm>
            <a:off x="3404441" y="1546264"/>
            <a:ext cx="139675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contribute</a:t>
            </a:r>
            <a:r>
              <a:rPr lang="zh-CN" altLang="en-US"/>
              <a:t>　</a:t>
            </a:r>
          </a:p>
        </p:txBody>
      </p:sp>
      <p:sp>
        <p:nvSpPr>
          <p:cNvPr id="621575" name="Rectangle 7"/>
          <p:cNvSpPr>
            <a:spLocks noChangeArrowheads="1"/>
          </p:cNvSpPr>
          <p:nvPr/>
        </p:nvSpPr>
        <p:spPr bwMode="auto">
          <a:xfrm>
            <a:off x="899042" y="1959315"/>
            <a:ext cx="93732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relief </a:t>
            </a:r>
            <a:r>
              <a:rPr lang="zh-CN" altLang="en-US"/>
              <a:t>　</a:t>
            </a:r>
          </a:p>
        </p:txBody>
      </p:sp>
      <p:sp>
        <p:nvSpPr>
          <p:cNvPr id="621576" name="Rectangle 8"/>
          <p:cNvSpPr>
            <a:spLocks noChangeArrowheads="1"/>
          </p:cNvSpPr>
          <p:nvPr/>
        </p:nvSpPr>
        <p:spPr bwMode="auto">
          <a:xfrm>
            <a:off x="3491367" y="1978360"/>
            <a:ext cx="102068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relieve</a:t>
            </a:r>
            <a:r>
              <a:rPr lang="zh-CN" altLang="en-US"/>
              <a:t>　</a:t>
            </a:r>
          </a:p>
        </p:txBody>
      </p:sp>
      <p:sp>
        <p:nvSpPr>
          <p:cNvPr id="621577" name="Rectangle 9"/>
          <p:cNvSpPr>
            <a:spLocks noChangeArrowheads="1"/>
          </p:cNvSpPr>
          <p:nvPr/>
        </p:nvSpPr>
        <p:spPr bwMode="auto">
          <a:xfrm>
            <a:off x="790678" y="2409267"/>
            <a:ext cx="119156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effective</a:t>
            </a:r>
            <a:r>
              <a:rPr lang="zh-CN" altLang="en-US"/>
              <a:t>　</a:t>
            </a:r>
          </a:p>
        </p:txBody>
      </p:sp>
      <p:sp>
        <p:nvSpPr>
          <p:cNvPr id="621578" name="Rectangle 10"/>
          <p:cNvSpPr>
            <a:spLocks noChangeArrowheads="1"/>
          </p:cNvSpPr>
          <p:nvPr/>
        </p:nvSpPr>
        <p:spPr bwMode="auto">
          <a:xfrm>
            <a:off x="5058436" y="2409267"/>
            <a:ext cx="67700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effect</a:t>
            </a:r>
            <a:endParaRPr lang="zh-CN" altLang="en-US"/>
          </a:p>
        </p:txBody>
      </p:sp>
      <p:sp>
        <p:nvSpPr>
          <p:cNvPr id="621579" name="Rectangle 11"/>
          <p:cNvSpPr>
            <a:spLocks noChangeArrowheads="1"/>
          </p:cNvSpPr>
          <p:nvPr/>
        </p:nvSpPr>
        <p:spPr bwMode="auto">
          <a:xfrm>
            <a:off x="790678" y="2786112"/>
            <a:ext cx="103767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donate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1580" name="Rectangle 12"/>
          <p:cNvSpPr>
            <a:spLocks noChangeArrowheads="1"/>
          </p:cNvSpPr>
          <p:nvPr/>
        </p:nvSpPr>
        <p:spPr bwMode="auto">
          <a:xfrm>
            <a:off x="3340138" y="2768752"/>
            <a:ext cx="12428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donation</a:t>
            </a:r>
            <a:r>
              <a:rPr lang="zh-CN" altLang="en-US"/>
              <a:t>　</a:t>
            </a:r>
          </a:p>
        </p:txBody>
      </p:sp>
      <p:sp>
        <p:nvSpPr>
          <p:cNvPr id="621581" name="Rectangle 13"/>
          <p:cNvSpPr>
            <a:spLocks noChangeArrowheads="1"/>
          </p:cNvSpPr>
          <p:nvPr/>
        </p:nvSpPr>
        <p:spPr bwMode="auto">
          <a:xfrm>
            <a:off x="6171815" y="2787798"/>
            <a:ext cx="72829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donor</a:t>
            </a:r>
            <a:endParaRPr lang="zh-CN" altLang="en-US"/>
          </a:p>
        </p:txBody>
      </p:sp>
      <p:sp>
        <p:nvSpPr>
          <p:cNvPr id="621582" name="Rectangle 14"/>
          <p:cNvSpPr>
            <a:spLocks noChangeArrowheads="1"/>
          </p:cNvSpPr>
          <p:nvPr/>
        </p:nvSpPr>
        <p:spPr bwMode="auto">
          <a:xfrm>
            <a:off x="845456" y="3595549"/>
            <a:ext cx="10078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reality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1583" name="Rectangle 15"/>
          <p:cNvSpPr>
            <a:spLocks noChangeArrowheads="1"/>
          </p:cNvSpPr>
          <p:nvPr/>
        </p:nvSpPr>
        <p:spPr bwMode="auto">
          <a:xfrm>
            <a:off x="3392535" y="3578190"/>
            <a:ext cx="75138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real</a:t>
            </a:r>
            <a:r>
              <a:rPr lang="zh-CN" altLang="en-US"/>
              <a:t>　</a:t>
            </a:r>
          </a:p>
        </p:txBody>
      </p:sp>
      <p:sp>
        <p:nvSpPr>
          <p:cNvPr id="621584" name="Rectangle 16"/>
          <p:cNvSpPr>
            <a:spLocks noChangeArrowheads="1"/>
          </p:cNvSpPr>
          <p:nvPr/>
        </p:nvSpPr>
        <p:spPr bwMode="auto">
          <a:xfrm>
            <a:off x="5220379" y="3543670"/>
            <a:ext cx="69848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really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3" grpId="0"/>
      <p:bldP spid="621574" grpId="0"/>
      <p:bldP spid="621575" grpId="0"/>
      <p:bldP spid="621576" grpId="0"/>
      <p:bldP spid="621577" grpId="0"/>
      <p:bldP spid="621578" grpId="0"/>
      <p:bldP spid="621579" grpId="0"/>
      <p:bldP spid="621580" grpId="0"/>
      <p:bldP spid="621581" grpId="0"/>
      <p:bldP spid="621582" grpId="0"/>
      <p:bldP spid="621583" grpId="0"/>
      <p:bldP spid="62158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1875" name="Picture 3" descr="句型精析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37785" y="853482"/>
            <a:ext cx="1730203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1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323669"/>
            <a:ext cx="8029429" cy="3393184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not...but...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不是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而是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dirty="0" smtClean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P15)Now, as an adult, Ryan says that the question to ask is </a:t>
            </a:r>
            <a:r>
              <a:rPr lang="en-US" altLang="zh-CN" u="sng" dirty="0" smtClean="0">
                <a:solidFill>
                  <a:srgbClr val="000000"/>
                </a:solidFill>
                <a:ea typeface="黑体" panose="02010609060101010101" pitchFamily="49" charset="-122"/>
              </a:rPr>
              <a:t>not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Why don't I help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？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， </a:t>
            </a:r>
            <a:r>
              <a:rPr lang="en-US" altLang="zh-CN" u="sng" dirty="0" smtClean="0">
                <a:solidFill>
                  <a:srgbClr val="000000"/>
                </a:solidFill>
                <a:ea typeface="黑体" panose="02010609060101010101" pitchFamily="49" charset="-122"/>
              </a:rPr>
              <a:t>but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How can I help today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？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endParaRPr lang="zh-CN" altLang="en-US" dirty="0" smtClean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现在，作为一个成年人，瑞安说要问的问题不是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我为什么不帮忙？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，而是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今天我怎么去帮忙？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。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句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中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not...but...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意为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不是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而是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，在句中连接两个并列成分。</a:t>
            </a:r>
            <a:endParaRPr lang="zh-CN" altLang="en-US" dirty="0" smtClean="0">
              <a:solidFill>
                <a:srgbClr val="FF00FF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Not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but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 am to blame for the mistake.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不是你而是我该为此错误受到责备。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 not...but...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连接的两个并列的名词或代词作主语时，谓语动词的数遵循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就近原则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，即要与邻近的主语保持一致。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(2)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与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either...or...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用法类似，同样遵循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就近原则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的结构还有：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neither...nor...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　　　　既不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也不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not only...but (also) 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不仅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而且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either...or...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或者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或者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40356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Either you or I ________  (be) going there tomorrow.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②Not only the students but also their teacher ______   (be) enjoying the film now.</a:t>
            </a:r>
            <a:endParaRPr lang="en-US" altLang="zh-CN" smtClean="0">
              <a:solidFill>
                <a:srgbClr val="000000"/>
              </a:solidFill>
              <a:latin typeface="IPAPANNEW" charset="0"/>
              <a:ea typeface="黑体" panose="02010609060101010101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句式升级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Henry won't see a film tonight. His girlfriend Helen won't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either.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→______________________________________ will see a film tonight. (neither...nor...)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2519693" y="1598142"/>
            <a:ext cx="6786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am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5488515" y="2012881"/>
            <a:ext cx="52471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is</a:t>
            </a:r>
            <a:r>
              <a:rPr lang="zh-CN" altLang="en-US"/>
              <a:t>　</a:t>
            </a:r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912659" y="3597236"/>
            <a:ext cx="394520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Neither Henry nor his girlfriend Helen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/>
      <p:bldP spid="649220" grpId="0"/>
      <p:bldP spid="6492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92" name="Picture 8" descr="随堂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13203" y="682071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71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9426" y="1240344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Ⅰ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单词拼写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 man has to work hard in society to ________ 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挣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得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money and get honour for his family.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Marie Curie made great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贡献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to the development of science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but money and reputation made no sense to her.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In my opinion, the dream of having an ideal robot will become a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现实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one day.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 sale is being held to raise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资金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for the school.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4788129" y="1706465"/>
            <a:ext cx="8196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earn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3321605" y="2517589"/>
            <a:ext cx="174941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contributions </a:t>
            </a:r>
            <a:r>
              <a:rPr lang="zh-CN" altLang="en-US"/>
              <a:t>　</a:t>
            </a: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895834" y="3705558"/>
            <a:ext cx="10078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reality</a:t>
            </a:r>
            <a:r>
              <a:rPr lang="zh-CN" altLang="en-US"/>
              <a:t>　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3977505" y="4137654"/>
            <a:ext cx="9222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funds</a:t>
            </a:r>
            <a:r>
              <a:rPr lang="zh-CN" altLang="en-US"/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0" grpId="0"/>
      <p:bldP spid="477201" grpId="0"/>
      <p:bldP spid="477202" grpId="0"/>
      <p:bldP spid="47720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used to try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有效的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methods to achieve my academic goals.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 was a great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宽慰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for him to find nothing had been stolen.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Many people have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捐献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that type of blood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however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blood bank needs more.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People around the world should be aware of the real situation of water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短缺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Mr. Kelly posted his resignation letter to Mr. Jones in the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内部的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mail box.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project would give scientists new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顿悟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 into what is happening to the earth's atmosphere.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3011" name="Rectangle 3"/>
          <p:cNvSpPr>
            <a:spLocks noChangeArrowheads="1"/>
          </p:cNvSpPr>
          <p:nvPr/>
        </p:nvSpPr>
        <p:spPr bwMode="auto">
          <a:xfrm>
            <a:off x="2514651" y="682070"/>
            <a:ext cx="9591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effective</a:t>
            </a:r>
            <a:endParaRPr lang="zh-CN" altLang="en-US"/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2668541" y="1147000"/>
            <a:ext cx="93732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relief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3013" name="Rectangle 5"/>
          <p:cNvSpPr>
            <a:spLocks noChangeArrowheads="1"/>
          </p:cNvSpPr>
          <p:nvPr/>
        </p:nvSpPr>
        <p:spPr bwMode="auto">
          <a:xfrm>
            <a:off x="3109056" y="1599829"/>
            <a:ext cx="116591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donated</a:t>
            </a:r>
            <a:r>
              <a:rPr lang="zh-CN" altLang="en-US"/>
              <a:t>　</a:t>
            </a:r>
          </a:p>
        </p:txBody>
      </p:sp>
      <p:sp>
        <p:nvSpPr>
          <p:cNvPr id="683014" name="Rectangle 6"/>
          <p:cNvSpPr>
            <a:spLocks noChangeArrowheads="1"/>
          </p:cNvSpPr>
          <p:nvPr/>
        </p:nvSpPr>
        <p:spPr bwMode="auto">
          <a:xfrm>
            <a:off x="785203" y="2787798"/>
            <a:ext cx="12172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shortage</a:t>
            </a:r>
            <a:r>
              <a:rPr lang="zh-CN" altLang="en-US"/>
              <a:t>　</a:t>
            </a:r>
          </a:p>
        </p:txBody>
      </p:sp>
      <p:sp>
        <p:nvSpPr>
          <p:cNvPr id="683015" name="Rectangle 7"/>
          <p:cNvSpPr>
            <a:spLocks noChangeArrowheads="1"/>
          </p:cNvSpPr>
          <p:nvPr/>
        </p:nvSpPr>
        <p:spPr bwMode="auto">
          <a:xfrm>
            <a:off x="6989075" y="3219895"/>
            <a:ext cx="115309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internal</a:t>
            </a:r>
            <a:r>
              <a:rPr lang="zh-CN" altLang="en-US"/>
              <a:t>　</a:t>
            </a:r>
          </a:p>
        </p:txBody>
      </p:sp>
      <p:sp>
        <p:nvSpPr>
          <p:cNvPr id="683016" name="Rectangle 8"/>
          <p:cNvSpPr>
            <a:spLocks noChangeArrowheads="1"/>
          </p:cNvSpPr>
          <p:nvPr/>
        </p:nvSpPr>
        <p:spPr bwMode="auto">
          <a:xfrm>
            <a:off x="5270621" y="3975767"/>
            <a:ext cx="89501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insights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8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/>
      <p:bldP spid="683012" grpId="0"/>
      <p:bldP spid="683013" grpId="0"/>
      <p:bldP spid="683014" grpId="0"/>
      <p:bldP spid="683015" grpId="0"/>
      <p:bldP spid="68301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Ⅱ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完成句子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不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是他而是你不得不去参加明天的会议。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 tomorrow's meeting.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．他儿子的心脏手术成功了，他欣慰地笑了。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operation on his son's heart succeeded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and he ______________________.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．他在会议上拒绝我的建议，这令我很失望。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________________ my suggestion at the meeting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which disappointed me.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4035" name="Rectangle 3"/>
          <p:cNvSpPr>
            <a:spLocks noChangeArrowheads="1"/>
          </p:cNvSpPr>
          <p:nvPr/>
        </p:nvSpPr>
        <p:spPr bwMode="auto">
          <a:xfrm>
            <a:off x="628732" y="1813596"/>
            <a:ext cx="31071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Not he but you have to attend </a:t>
            </a:r>
          </a:p>
        </p:txBody>
      </p:sp>
      <p:sp>
        <p:nvSpPr>
          <p:cNvPr id="684036" name="Rectangle 4"/>
          <p:cNvSpPr>
            <a:spLocks noChangeArrowheads="1"/>
          </p:cNvSpPr>
          <p:nvPr/>
        </p:nvSpPr>
        <p:spPr bwMode="auto">
          <a:xfrm>
            <a:off x="5868166" y="2677791"/>
            <a:ext cx="215400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smiled with/in relief </a:t>
            </a:r>
          </a:p>
        </p:txBody>
      </p:sp>
      <p:sp>
        <p:nvSpPr>
          <p:cNvPr id="684037" name="Rectangle 5"/>
          <p:cNvSpPr>
            <a:spLocks noChangeArrowheads="1"/>
          </p:cNvSpPr>
          <p:nvPr/>
        </p:nvSpPr>
        <p:spPr bwMode="auto">
          <a:xfrm>
            <a:off x="1169347" y="3488418"/>
            <a:ext cx="145926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turned down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/>
      <p:bldP spid="684036" grpId="0"/>
      <p:bldP spid="68403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．警察发现房子被人闯入了，许多珠宝也被偷了。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policeman found that the house ________________________ and a quantity of jewellery had been stolen.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．我相信大家都会从这个活动中获益良多。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am sure everyone will ____________________ this activity.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4459474" y="1868352"/>
            <a:ext cx="22886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had been broken into </a:t>
            </a:r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3113890" y="3109887"/>
            <a:ext cx="190394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benefit a lot from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/>
      <p:bldP spid="68506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573749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Ⅲ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课文语法填空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When Ryan was still 1._____schoolboy in Canada, he wanted to make a  2.____________ (different) for the world. After learning the news of freshwater 3.____________(short) in African countries, he made his plan 4.____________(earn) money to build a well. He cleaned windows 5.____________ did gardening for others and finally got enough money with the help of people around him. In Uganda he saw the well and many 6.____________ (delight) students. 7.__________ (late)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his experience led him 8.__________(set)   up a foundation to help more people. 9.____________ Ryan did really inspire more people to make their dreams a 10.____________(real).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6083" name="Rectangle 3"/>
          <p:cNvSpPr>
            <a:spLocks noChangeArrowheads="1"/>
          </p:cNvSpPr>
          <p:nvPr/>
        </p:nvSpPr>
        <p:spPr bwMode="auto">
          <a:xfrm>
            <a:off x="3765248" y="1057725"/>
            <a:ext cx="48624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6084" name="Rectangle 4"/>
          <p:cNvSpPr>
            <a:spLocks noChangeArrowheads="1"/>
          </p:cNvSpPr>
          <p:nvPr/>
        </p:nvSpPr>
        <p:spPr bwMode="auto">
          <a:xfrm>
            <a:off x="846549" y="1437942"/>
            <a:ext cx="135411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difference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6085" name="Rectangle 5"/>
          <p:cNvSpPr>
            <a:spLocks noChangeArrowheads="1"/>
          </p:cNvSpPr>
          <p:nvPr/>
        </p:nvSpPr>
        <p:spPr bwMode="auto">
          <a:xfrm>
            <a:off x="947149" y="1870039"/>
            <a:ext cx="12172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shortage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6086" name="Rectangle 6"/>
          <p:cNvSpPr>
            <a:spLocks noChangeArrowheads="1"/>
          </p:cNvSpPr>
          <p:nvPr/>
        </p:nvSpPr>
        <p:spPr bwMode="auto">
          <a:xfrm>
            <a:off x="1002429" y="2247379"/>
            <a:ext cx="106973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earn</a:t>
            </a:r>
            <a:r>
              <a:rPr lang="zh-CN" altLang="en-US"/>
              <a:t>　</a:t>
            </a:r>
          </a:p>
        </p:txBody>
      </p:sp>
      <p:sp>
        <p:nvSpPr>
          <p:cNvPr id="686087" name="Rectangle 7"/>
          <p:cNvSpPr>
            <a:spLocks noChangeArrowheads="1"/>
          </p:cNvSpPr>
          <p:nvPr/>
        </p:nvSpPr>
        <p:spPr bwMode="auto">
          <a:xfrm>
            <a:off x="1112947" y="2679477"/>
            <a:ext cx="7427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and</a:t>
            </a:r>
            <a:r>
              <a:rPr lang="zh-CN" altLang="en-US"/>
              <a:t>　</a:t>
            </a:r>
          </a:p>
        </p:txBody>
      </p:sp>
      <p:sp>
        <p:nvSpPr>
          <p:cNvPr id="686088" name="Rectangle 8"/>
          <p:cNvSpPr>
            <a:spLocks noChangeArrowheads="1"/>
          </p:cNvSpPr>
          <p:nvPr/>
        </p:nvSpPr>
        <p:spPr bwMode="auto">
          <a:xfrm>
            <a:off x="7293502" y="3058008"/>
            <a:ext cx="128133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delighted</a:t>
            </a:r>
            <a:r>
              <a:rPr lang="zh-CN" altLang="en-US"/>
              <a:t>　</a:t>
            </a:r>
          </a:p>
        </p:txBody>
      </p:sp>
      <p:sp>
        <p:nvSpPr>
          <p:cNvPr id="686089" name="Rectangle 9"/>
          <p:cNvSpPr>
            <a:spLocks noChangeArrowheads="1"/>
          </p:cNvSpPr>
          <p:nvPr/>
        </p:nvSpPr>
        <p:spPr bwMode="auto">
          <a:xfrm>
            <a:off x="2790297" y="3490104"/>
            <a:ext cx="9222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Later</a:t>
            </a:r>
            <a:r>
              <a:rPr lang="zh-CN" altLang="en-US"/>
              <a:t>　</a:t>
            </a:r>
          </a:p>
        </p:txBody>
      </p:sp>
      <p:sp>
        <p:nvSpPr>
          <p:cNvPr id="686090" name="Rectangle 10"/>
          <p:cNvSpPr>
            <a:spLocks noChangeArrowheads="1"/>
          </p:cNvSpPr>
          <p:nvPr/>
        </p:nvSpPr>
        <p:spPr bwMode="auto">
          <a:xfrm>
            <a:off x="7143148" y="3490104"/>
            <a:ext cx="89020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set</a:t>
            </a:r>
            <a:r>
              <a:rPr lang="zh-CN" altLang="en-US"/>
              <a:t>　</a:t>
            </a:r>
          </a:p>
        </p:txBody>
      </p:sp>
      <p:sp>
        <p:nvSpPr>
          <p:cNvPr id="686091" name="Rectangle 11"/>
          <p:cNvSpPr>
            <a:spLocks noChangeArrowheads="1"/>
          </p:cNvSpPr>
          <p:nvPr/>
        </p:nvSpPr>
        <p:spPr bwMode="auto">
          <a:xfrm>
            <a:off x="5054564" y="3921011"/>
            <a:ext cx="9222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What</a:t>
            </a:r>
            <a:r>
              <a:rPr lang="zh-CN" altLang="en-US"/>
              <a:t>　</a:t>
            </a:r>
          </a:p>
        </p:txBody>
      </p:sp>
      <p:sp>
        <p:nvSpPr>
          <p:cNvPr id="686092" name="Rectangle 12"/>
          <p:cNvSpPr>
            <a:spLocks noChangeArrowheads="1"/>
          </p:cNvSpPr>
          <p:nvPr/>
        </p:nvSpPr>
        <p:spPr bwMode="auto">
          <a:xfrm>
            <a:off x="4786228" y="4299542"/>
            <a:ext cx="7754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reality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/>
      <p:bldP spid="686084" grpId="0"/>
      <p:bldP spid="686085" grpId="0"/>
      <p:bldP spid="686086" grpId="0"/>
      <p:bldP spid="686087" grpId="0"/>
      <p:bldP spid="686088" grpId="0"/>
      <p:bldP spid="686089" grpId="0"/>
      <p:bldP spid="686090" grpId="0"/>
      <p:bldP spid="686091" grpId="0"/>
      <p:bldP spid="6860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阅读词汇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9.internal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　　　　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10.recycle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11.fountain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12.foundation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13.insight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14.perseverance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2110062" y="1470775"/>
            <a:ext cx="10681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内部的　</a:t>
            </a:r>
          </a:p>
        </p:txBody>
      </p:sp>
      <p:sp>
        <p:nvSpPr>
          <p:cNvPr id="622598" name="Rectangle 6"/>
          <p:cNvSpPr>
            <a:spLocks noChangeArrowheads="1"/>
          </p:cNvSpPr>
          <p:nvPr/>
        </p:nvSpPr>
        <p:spPr bwMode="auto">
          <a:xfrm>
            <a:off x="1879051" y="1870039"/>
            <a:ext cx="223031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再利用，回收利用　</a:t>
            </a:r>
          </a:p>
        </p:txBody>
      </p:sp>
      <p:sp>
        <p:nvSpPr>
          <p:cNvPr id="622599" name="Rectangle 7"/>
          <p:cNvSpPr>
            <a:spLocks noChangeArrowheads="1"/>
          </p:cNvSpPr>
          <p:nvPr/>
        </p:nvSpPr>
        <p:spPr bwMode="auto">
          <a:xfrm>
            <a:off x="2164838" y="2302135"/>
            <a:ext cx="10681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喷水池　</a:t>
            </a:r>
          </a:p>
        </p:txBody>
      </p:sp>
      <p:sp>
        <p:nvSpPr>
          <p:cNvPr id="622600" name="Rectangle 8"/>
          <p:cNvSpPr>
            <a:spLocks noChangeArrowheads="1"/>
          </p:cNvSpPr>
          <p:nvPr/>
        </p:nvSpPr>
        <p:spPr bwMode="auto">
          <a:xfrm>
            <a:off x="2326784" y="2734233"/>
            <a:ext cx="10681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基金会　</a:t>
            </a:r>
          </a:p>
        </p:txBody>
      </p:sp>
      <p:sp>
        <p:nvSpPr>
          <p:cNvPr id="622601" name="Rectangle 9"/>
          <p:cNvSpPr>
            <a:spLocks noChangeArrowheads="1"/>
          </p:cNvSpPr>
          <p:nvPr/>
        </p:nvSpPr>
        <p:spPr bwMode="auto">
          <a:xfrm>
            <a:off x="1935018" y="3165139"/>
            <a:ext cx="13005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顿悟，猛醒</a:t>
            </a:r>
          </a:p>
        </p:txBody>
      </p:sp>
      <p:sp>
        <p:nvSpPr>
          <p:cNvPr id="622602" name="Rectangle 10"/>
          <p:cNvSpPr>
            <a:spLocks noChangeArrowheads="1"/>
          </p:cNvSpPr>
          <p:nvPr/>
        </p:nvSpPr>
        <p:spPr bwMode="auto">
          <a:xfrm>
            <a:off x="2302970" y="3543670"/>
            <a:ext cx="246274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　不屈不挠，坚持不懈</a:t>
            </a:r>
          </a:p>
        </p:txBody>
      </p:sp>
      <p:sp>
        <p:nvSpPr>
          <p:cNvPr id="622603" name="Line 11"/>
          <p:cNvSpPr>
            <a:spLocks noChangeShapeType="1"/>
          </p:cNvSpPr>
          <p:nvPr/>
        </p:nvSpPr>
        <p:spPr bwMode="auto">
          <a:xfrm>
            <a:off x="2033853" y="1815283"/>
            <a:ext cx="10800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2605" name="Line 13"/>
          <p:cNvSpPr>
            <a:spLocks noChangeShapeType="1"/>
          </p:cNvSpPr>
          <p:nvPr/>
        </p:nvSpPr>
        <p:spPr bwMode="auto">
          <a:xfrm>
            <a:off x="1871906" y="2247380"/>
            <a:ext cx="210649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2607" name="Line 15"/>
          <p:cNvSpPr>
            <a:spLocks noChangeShapeType="1"/>
          </p:cNvSpPr>
          <p:nvPr/>
        </p:nvSpPr>
        <p:spPr bwMode="auto">
          <a:xfrm>
            <a:off x="2087438" y="2679477"/>
            <a:ext cx="108122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2608" name="Line 16"/>
          <p:cNvSpPr>
            <a:spLocks noChangeShapeType="1"/>
          </p:cNvSpPr>
          <p:nvPr/>
        </p:nvSpPr>
        <p:spPr bwMode="auto">
          <a:xfrm>
            <a:off x="2195800" y="3111573"/>
            <a:ext cx="113362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2609" name="Line 17"/>
          <p:cNvSpPr>
            <a:spLocks noChangeShapeType="1"/>
          </p:cNvSpPr>
          <p:nvPr/>
        </p:nvSpPr>
        <p:spPr bwMode="auto">
          <a:xfrm>
            <a:off x="1925494" y="3511531"/>
            <a:ext cx="140392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22610" name="Line 18"/>
          <p:cNvSpPr>
            <a:spLocks noChangeShapeType="1"/>
          </p:cNvSpPr>
          <p:nvPr/>
        </p:nvSpPr>
        <p:spPr bwMode="auto">
          <a:xfrm>
            <a:off x="2464915" y="3921011"/>
            <a:ext cx="23232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7" grpId="0"/>
      <p:bldP spid="622598" grpId="0"/>
      <p:bldP spid="622599" grpId="0"/>
      <p:bldP spid="622600" grpId="0"/>
      <p:bldP spid="622601" grpId="0"/>
      <p:bldP spid="622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重点短语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受支配；受控制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眺望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挣钱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放弃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下决心做某事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说服某人做某事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出席</a:t>
            </a:r>
          </a:p>
        </p:txBody>
      </p:sp>
      <p:sp>
        <p:nvSpPr>
          <p:cNvPr id="623621" name="Rectangle 5"/>
          <p:cNvSpPr>
            <a:spLocks noChangeArrowheads="1"/>
          </p:cNvSpPr>
          <p:nvPr/>
        </p:nvSpPr>
        <p:spPr bwMode="auto">
          <a:xfrm>
            <a:off x="865700" y="1470775"/>
            <a:ext cx="171542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under control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3622" name="Rectangle 6"/>
          <p:cNvSpPr>
            <a:spLocks noChangeArrowheads="1"/>
          </p:cNvSpPr>
          <p:nvPr/>
        </p:nvSpPr>
        <p:spPr bwMode="auto">
          <a:xfrm>
            <a:off x="1002815" y="1870039"/>
            <a:ext cx="14631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look across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3623" name="Rectangle 7"/>
          <p:cNvSpPr>
            <a:spLocks noChangeArrowheads="1"/>
          </p:cNvSpPr>
          <p:nvPr/>
        </p:nvSpPr>
        <p:spPr bwMode="auto">
          <a:xfrm>
            <a:off x="1043592" y="2247379"/>
            <a:ext cx="21341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earn/make money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3624" name="Rectangle 8"/>
          <p:cNvSpPr>
            <a:spLocks noChangeArrowheads="1"/>
          </p:cNvSpPr>
          <p:nvPr/>
        </p:nvSpPr>
        <p:spPr bwMode="auto">
          <a:xfrm>
            <a:off x="1063297" y="2679477"/>
            <a:ext cx="10825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give up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3625" name="Rectangle 9"/>
          <p:cNvSpPr>
            <a:spLocks noChangeArrowheads="1"/>
          </p:cNvSpPr>
          <p:nvPr/>
        </p:nvSpPr>
        <p:spPr bwMode="auto">
          <a:xfrm>
            <a:off x="996372" y="3111573"/>
            <a:ext cx="233931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 determined to do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3626" name="Rectangle 10"/>
          <p:cNvSpPr>
            <a:spLocks noChangeArrowheads="1"/>
          </p:cNvSpPr>
          <p:nvPr/>
        </p:nvSpPr>
        <p:spPr bwMode="auto">
          <a:xfrm>
            <a:off x="999558" y="3490104"/>
            <a:ext cx="19209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persuade sb. to do</a:t>
            </a:r>
            <a:endParaRPr lang="zh-CN" altLang="en-US"/>
          </a:p>
        </p:txBody>
      </p:sp>
      <p:sp>
        <p:nvSpPr>
          <p:cNvPr id="623627" name="Rectangle 11"/>
          <p:cNvSpPr>
            <a:spLocks noChangeArrowheads="1"/>
          </p:cNvSpPr>
          <p:nvPr/>
        </p:nvSpPr>
        <p:spPr bwMode="auto">
          <a:xfrm>
            <a:off x="952624" y="3919324"/>
            <a:ext cx="101042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turn out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1" grpId="0"/>
      <p:bldP spid="623622" grpId="0"/>
      <p:bldP spid="623623" grpId="0"/>
      <p:bldP spid="623624" grpId="0"/>
      <p:bldP spid="623625" grpId="0"/>
      <p:bldP spid="623626" grpId="0"/>
      <p:bldP spid="6236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4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有影响；起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重要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作用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突然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起来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建立下决心做某事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从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之中获益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12.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使某人梦想成真</a:t>
            </a: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790680" y="1525531"/>
            <a:ext cx="212355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make a difference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921018" y="1923604"/>
            <a:ext cx="13861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break into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47" name="Rectangle 7"/>
          <p:cNvSpPr>
            <a:spLocks noChangeArrowheads="1"/>
          </p:cNvSpPr>
          <p:nvPr/>
        </p:nvSpPr>
        <p:spPr bwMode="auto">
          <a:xfrm>
            <a:off x="1003577" y="2302135"/>
            <a:ext cx="95432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set up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947031" y="2734233"/>
            <a:ext cx="15913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benefit from</a:t>
            </a:r>
            <a:r>
              <a:rPr lang="zh-CN" altLang="en-US"/>
              <a:t>　</a:t>
            </a:r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889358" y="3165139"/>
            <a:ext cx="27974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make one's dream a reality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5" grpId="0"/>
      <p:bldP spid="573446" grpId="0"/>
      <p:bldP spid="573447" grpId="0"/>
      <p:bldP spid="573448" grpId="0"/>
      <p:bldP spid="5734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重点句型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keep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＋宾语＋宾语补足语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Knowing that the kids now have money for school is what ____________________  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让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我坚持下去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and gives me more energy.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have trouble (in) doing </a:t>
            </a:r>
            <a:r>
              <a:rPr lang="en-US" altLang="zh-CN" dirty="0" err="1" smtClean="0">
                <a:solidFill>
                  <a:srgbClr val="000000"/>
                </a:solidFill>
                <a:ea typeface="黑体" panose="02010609060101010101" pitchFamily="49" charset="-122"/>
              </a:rPr>
              <a:t>sth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</a:rPr>
              <a:t>做某事有麻烦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As a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six</a:t>
            </a:r>
            <a:r>
              <a:rPr lang="en-US" altLang="zh-CN" dirty="0" err="1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year</a:t>
            </a:r>
            <a:r>
              <a:rPr lang="en-US" altLang="zh-CN" dirty="0" err="1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old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Canadian schoolboy, Ryan ____________________________ (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很难相信这些话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spoken by his teacher that many people in developing African countries couldn't get enough clean water.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845456" y="2281404"/>
            <a:ext cx="187123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keeps me going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5277722" y="3111573"/>
            <a:ext cx="32504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had trouble believing the words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4" grpId="0"/>
      <p:bldP spid="6246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735637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It cost (sb.) money to do sth.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做某事花费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某人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多少钱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...he was told that ______________________________________ (</a:t>
            </a:r>
            <a:r>
              <a:rPr lang="zh-CN" altLang="en-US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  <a:cs typeface="Times New Roman" panose="02020603050405020304" pitchFamily="18" charset="0"/>
              </a:rPr>
              <a:t>修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建一座水井实际上花费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2 000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美元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4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．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介词＋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which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引导定语从句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After several months, Ryan had raised the $2,000,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用这些钱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a well was built near a primary school in Uganda.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not...but... 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不是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而是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Now, as an adult, Ryan says that the question to ask is ______________________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_______________________________(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不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是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我为什么不帮忙？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，而是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今天我怎么去帮忙？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2735224" y="1166046"/>
            <a:ext cx="376117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it actually cost $2,000 to build a well </a:t>
            </a:r>
          </a:p>
        </p:txBody>
      </p:sp>
      <p:sp>
        <p:nvSpPr>
          <p:cNvPr id="625669" name="Rectangle 5"/>
          <p:cNvSpPr>
            <a:spLocks noChangeArrowheads="1"/>
          </p:cNvSpPr>
          <p:nvPr/>
        </p:nvSpPr>
        <p:spPr bwMode="auto">
          <a:xfrm>
            <a:off x="5868165" y="2462337"/>
            <a:ext cx="127973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with which </a:t>
            </a:r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>
            <a:off x="5881265" y="3650305"/>
            <a:ext cx="288593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not “Why don't I help</a:t>
            </a:r>
            <a:r>
              <a:rPr lang="zh-CN" altLang="en-US"/>
              <a:t>？”</a:t>
            </a:r>
            <a:r>
              <a:rPr lang="en-US" altLang="zh-CN"/>
              <a:t>, </a:t>
            </a:r>
          </a:p>
        </p:txBody>
      </p:sp>
      <p:sp>
        <p:nvSpPr>
          <p:cNvPr id="625671" name="Rectangle 7"/>
          <p:cNvSpPr>
            <a:spLocks noChangeArrowheads="1"/>
          </p:cNvSpPr>
          <p:nvPr/>
        </p:nvSpPr>
        <p:spPr bwMode="auto">
          <a:xfrm>
            <a:off x="687081" y="4082403"/>
            <a:ext cx="332836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 </a:t>
            </a:r>
            <a:r>
              <a:rPr lang="en-US" altLang="zh-CN"/>
              <a:t>but “How can I help today</a:t>
            </a:r>
            <a:r>
              <a:rPr lang="zh-CN" altLang="en-US"/>
              <a:t>？”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8" grpId="0"/>
      <p:bldP spid="625669" grpId="0"/>
      <p:bldP spid="625670" grpId="0"/>
      <p:bldP spid="625671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3125</Words>
  <Application>Microsoft Office PowerPoint</Application>
  <PresentationFormat>全屏显示(16:9)</PresentationFormat>
  <Paragraphs>364</Paragraphs>
  <Slides>47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62" baseType="lpstr">
      <vt:lpstr>IPAPANNEW</vt:lpstr>
      <vt:lpstr>方正大标宋_GBK</vt:lpstr>
      <vt:lpstr>方正楷体_GBK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2016-01-26T01:00:00Z</dcterms:created>
  <dcterms:modified xsi:type="dcterms:W3CDTF">2023-01-16T15:01:41Z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C12506B7BA334FD69895A5C63987E6CE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