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9" r:id="rId3"/>
    <p:sldId id="260" r:id="rId4"/>
    <p:sldId id="299" r:id="rId5"/>
    <p:sldId id="30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1" r:id="rId15"/>
    <p:sldId id="302" r:id="rId16"/>
    <p:sldId id="303" r:id="rId17"/>
    <p:sldId id="274" r:id="rId18"/>
    <p:sldId id="275" r:id="rId19"/>
    <p:sldId id="304" r:id="rId20"/>
    <p:sldId id="277" r:id="rId21"/>
    <p:sldId id="278" r:id="rId22"/>
    <p:sldId id="279" r:id="rId23"/>
    <p:sldId id="280" r:id="rId24"/>
    <p:sldId id="305" r:id="rId25"/>
    <p:sldId id="282" r:id="rId26"/>
    <p:sldId id="283" r:id="rId27"/>
    <p:sldId id="306" r:id="rId28"/>
    <p:sldId id="307" r:id="rId29"/>
    <p:sldId id="308" r:id="rId30"/>
    <p:sldId id="309" r:id="rId31"/>
    <p:sldId id="288" r:id="rId32"/>
    <p:sldId id="310" r:id="rId33"/>
    <p:sldId id="290" r:id="rId34"/>
    <p:sldId id="291" r:id="rId35"/>
    <p:sldId id="292" r:id="rId36"/>
    <p:sldId id="293" r:id="rId37"/>
    <p:sldId id="294" r:id="rId38"/>
    <p:sldId id="311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8T16:14:03.88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/>
          <p:nvPr/>
        </p:nvSpPr>
        <p:spPr>
          <a:xfrm>
            <a:off x="876271" y="841428"/>
            <a:ext cx="1033911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remember meeting all of you in Grade 7.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99" name="TextBox 2"/>
          <p:cNvSpPr txBox="1"/>
          <p:nvPr/>
        </p:nvSpPr>
        <p:spPr>
          <a:xfrm>
            <a:off x="4751916" y="4140200"/>
            <a:ext cx="2785533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R·</a:t>
            </a: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九年级下册</a:t>
            </a:r>
          </a:p>
        </p:txBody>
      </p:sp>
      <p:sp>
        <p:nvSpPr>
          <p:cNvPr id="4100" name="矩形 3"/>
          <p:cNvSpPr/>
          <p:nvPr/>
        </p:nvSpPr>
        <p:spPr>
          <a:xfrm>
            <a:off x="4139134" y="3167518"/>
            <a:ext cx="4011098" cy="66710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Section A  </a:t>
            </a:r>
            <a:r>
              <a:rPr lang="zh-CN" altLang="en-US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735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课时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02784" y="3949700"/>
            <a:ext cx="10274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055" y="5801712"/>
            <a:ext cx="1218594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/>
          <p:nvPr/>
        </p:nvSpPr>
        <p:spPr>
          <a:xfrm>
            <a:off x="1102784" y="1411817"/>
            <a:ext cx="8159749" cy="354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Preparing for art festivals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making a great big mess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Having fun at New Year’s parties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Wishing everyone the best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1871133" y="3268133"/>
            <a:ext cx="1919817" cy="865717"/>
          </a:xfrm>
          <a:prstGeom prst="wedgeRoundRectCallout">
            <a:avLst>
              <a:gd name="adj1" fmla="val 61922"/>
              <a:gd name="adj2" fmla="val -604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弄得一塌</a:t>
            </a:r>
            <a:endParaRPr kumimoji="0" lang="en-US" altLang="zh-CN" sz="29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糊涂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15217" y="3141133"/>
            <a:ext cx="4993217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959600" y="2468033"/>
            <a:ext cx="1536700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86551" y="4133851"/>
            <a:ext cx="1536700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>
          <a:xfrm>
            <a:off x="2159000" y="1892300"/>
            <a:ext cx="8064500" cy="354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have learned a different language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is from a foreign land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English brings many challenges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work hard to understand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69100" y="4580467"/>
            <a:ext cx="2590800" cy="80221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27951" y="2948517"/>
            <a:ext cx="1536700" cy="685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/>
          <p:nvPr/>
        </p:nvSpPr>
        <p:spPr>
          <a:xfrm>
            <a:off x="1678517" y="357717"/>
            <a:ext cx="8064500" cy="354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now it’s time to graduate 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will leave our lovely school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can’t believe it’s been three years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trying to keep my cool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2639484" y="1284817"/>
            <a:ext cx="2305051" cy="865717"/>
          </a:xfrm>
          <a:prstGeom prst="wedgeRoundRectCallout">
            <a:avLst>
              <a:gd name="adj1" fmla="val 58609"/>
              <a:gd name="adj2" fmla="val -543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到该做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……</a:t>
            </a: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的时候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59300" y="1221317"/>
            <a:ext cx="2400300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7440084" y="1430867"/>
            <a:ext cx="1536700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48551" y="3126317"/>
            <a:ext cx="1168400" cy="685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/>
          <p:nvPr/>
        </p:nvSpPr>
        <p:spPr>
          <a:xfrm>
            <a:off x="2159000" y="1536700"/>
            <a:ext cx="7871884" cy="354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But it’s difficult not to cry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I’ll miss the school trees and flowers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our kind and caring teachers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Wonderful memories of ours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170333" y="2590800"/>
            <a:ext cx="1631951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015817" y="4375151"/>
            <a:ext cx="1151467" cy="59055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/>
          <p:nvPr/>
        </p:nvSpPr>
        <p:spPr>
          <a:xfrm>
            <a:off x="2918884" y="4370917"/>
            <a:ext cx="6762749" cy="993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Feelings about having to leave: </a:t>
            </a:r>
            <a:endParaRPr lang="zh-CN" altLang="en-US" sz="346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559" name="矩形 9"/>
          <p:cNvSpPr/>
          <p:nvPr/>
        </p:nvSpPr>
        <p:spPr>
          <a:xfrm>
            <a:off x="709084" y="1244600"/>
            <a:ext cx="10850033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Scan the poem and tell the stanzas that can match the main idea.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560" name="矩形 11"/>
          <p:cNvSpPr/>
          <p:nvPr/>
        </p:nvSpPr>
        <p:spPr>
          <a:xfrm>
            <a:off x="4995333" y="2561167"/>
            <a:ext cx="27791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Main ideas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561" name="矩形 12"/>
          <p:cNvSpPr/>
          <p:nvPr/>
        </p:nvSpPr>
        <p:spPr>
          <a:xfrm>
            <a:off x="9332384" y="2540000"/>
            <a:ext cx="20574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Stanzas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66951" y="3437467"/>
            <a:ext cx="7849870" cy="624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465" b="1" dirty="0">
                <a:latin typeface="Times New Roman" panose="02020603050405020304" pitchFamily="18" charset="0"/>
                <a:ea typeface="宋体" panose="02010600030101010101" pitchFamily="2" charset="-122"/>
              </a:rPr>
              <a:t>Experiences or memories about the past:</a:t>
            </a:r>
          </a:p>
        </p:txBody>
      </p:sp>
      <p:sp>
        <p:nvSpPr>
          <p:cNvPr id="16" name="五边形 1"/>
          <p:cNvSpPr/>
          <p:nvPr/>
        </p:nvSpPr>
        <p:spPr>
          <a:xfrm>
            <a:off x="846667" y="3331633"/>
            <a:ext cx="1420284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燕尾形 2"/>
          <p:cNvSpPr/>
          <p:nvPr/>
        </p:nvSpPr>
        <p:spPr>
          <a:xfrm>
            <a:off x="1928284" y="3340100"/>
            <a:ext cx="8487833" cy="897467"/>
          </a:xfrm>
          <a:prstGeom prst="chevron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EB4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五边形 112"/>
          <p:cNvSpPr/>
          <p:nvPr/>
        </p:nvSpPr>
        <p:spPr>
          <a:xfrm rot="10800000">
            <a:off x="9493251" y="4597400"/>
            <a:ext cx="1555751" cy="914400"/>
          </a:xfrm>
          <a:prstGeom prst="homePlate">
            <a:avLst/>
          </a:prstGeom>
          <a:solidFill>
            <a:srgbClr val="FEC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燕尾形 113"/>
          <p:cNvSpPr/>
          <p:nvPr/>
        </p:nvSpPr>
        <p:spPr>
          <a:xfrm rot="10800000">
            <a:off x="1968500" y="4614333"/>
            <a:ext cx="7852833" cy="897467"/>
          </a:xfrm>
          <a:prstGeom prst="chevron">
            <a:avLst/>
          </a:prstGeom>
          <a:noFill/>
          <a:ln w="12700">
            <a:solidFill>
              <a:srgbClr val="FEC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D73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16"/>
          <p:cNvSpPr txBox="1"/>
          <p:nvPr/>
        </p:nvSpPr>
        <p:spPr>
          <a:xfrm>
            <a:off x="910167" y="3433233"/>
            <a:ext cx="1270000" cy="624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65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1–6</a:t>
            </a:r>
          </a:p>
        </p:txBody>
      </p:sp>
      <p:sp>
        <p:nvSpPr>
          <p:cNvPr id="8" name="Text Box 17"/>
          <p:cNvSpPr txBox="1"/>
          <p:nvPr/>
        </p:nvSpPr>
        <p:spPr>
          <a:xfrm>
            <a:off x="9961033" y="4734984"/>
            <a:ext cx="958851" cy="624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65" b="1" dirty="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7, 8</a:t>
            </a:r>
          </a:p>
        </p:txBody>
      </p:sp>
      <p:sp>
        <p:nvSpPr>
          <p:cNvPr id="19571" name="矩形 12"/>
          <p:cNvSpPr/>
          <p:nvPr/>
        </p:nvSpPr>
        <p:spPr>
          <a:xfrm>
            <a:off x="717551" y="2554817"/>
            <a:ext cx="20574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Stanzas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ldLvl="0" animBg="1"/>
      <p:bldP spid="17" grpId="0" bldLvl="0" animBg="1"/>
      <p:bldP spid="18" grpId="0" bldLvl="0" animBg="1"/>
      <p:bldP spid="19" grpId="0" bldLvl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527051" y="2501900"/>
            <a:ext cx="114046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 How does the writer feel about leaving the school?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1255184" y="3122084"/>
            <a:ext cx="57912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He/she wants to cry.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1255184" y="4677833"/>
            <a:ext cx="10382249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school trees and flowers, and kind and caring teachers.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622300" y="1223433"/>
            <a:ext cx="9918700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Scan the poem(7-8 stanzas) and answer the following questions.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7051" y="3985684"/>
            <a:ext cx="78486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(2) What will the writer miss?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" name="Group 2"/>
          <p:cNvGrpSpPr/>
          <p:nvPr/>
        </p:nvGrpSpPr>
        <p:grpSpPr>
          <a:xfrm>
            <a:off x="452967" y="1007533"/>
            <a:ext cx="971551" cy="863600"/>
            <a:chOff x="397" y="210"/>
            <a:chExt cx="499" cy="408"/>
          </a:xfrm>
        </p:grpSpPr>
        <p:sp>
          <p:nvSpPr>
            <p:cNvPr id="21607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608" name="Text Box 4"/>
            <p:cNvSpPr txBox="1"/>
            <p:nvPr/>
          </p:nvSpPr>
          <p:spPr>
            <a:xfrm>
              <a:off x="397" y="234"/>
              <a:ext cx="49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3b</a:t>
              </a:r>
            </a:p>
          </p:txBody>
        </p:sp>
      </p:grpSp>
      <p:sp>
        <p:nvSpPr>
          <p:cNvPr id="21609" name="AutoShape 10"/>
          <p:cNvSpPr/>
          <p:nvPr/>
        </p:nvSpPr>
        <p:spPr>
          <a:xfrm>
            <a:off x="3238500" y="4902200"/>
            <a:ext cx="2442633" cy="825500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</a:p>
        </p:txBody>
      </p:sp>
      <p:sp>
        <p:nvSpPr>
          <p:cNvPr id="21610" name="AutoShape 10"/>
          <p:cNvSpPr/>
          <p:nvPr/>
        </p:nvSpPr>
        <p:spPr>
          <a:xfrm>
            <a:off x="8544984" y="3543300"/>
            <a:ext cx="2910416" cy="827617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</a:p>
        </p:txBody>
      </p:sp>
      <p:sp>
        <p:nvSpPr>
          <p:cNvPr id="21611" name="Text Box 5"/>
          <p:cNvSpPr txBox="1"/>
          <p:nvPr/>
        </p:nvSpPr>
        <p:spPr>
          <a:xfrm>
            <a:off x="1248833" y="740833"/>
            <a:ext cx="9774767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poem again. Write the words that rhyme with the words below. 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800100" y="2165351"/>
            <a:ext cx="2032000" cy="96308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things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096000" y="2214033"/>
            <a:ext cx="2012951" cy="867833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land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800100" y="3477684"/>
            <a:ext cx="1917700" cy="960967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year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800100" y="4872567"/>
            <a:ext cx="2010833" cy="884767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class</a:t>
            </a:r>
          </a:p>
        </p:txBody>
      </p:sp>
      <p:sp>
        <p:nvSpPr>
          <p:cNvPr id="21616" name="AutoShape 9"/>
          <p:cNvSpPr/>
          <p:nvPr/>
        </p:nvSpPr>
        <p:spPr>
          <a:xfrm>
            <a:off x="3238500" y="2216151"/>
            <a:ext cx="2442633" cy="861483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rings </a:t>
            </a:r>
          </a:p>
        </p:txBody>
      </p:sp>
      <p:sp>
        <p:nvSpPr>
          <p:cNvPr id="21617" name="AutoShape 10"/>
          <p:cNvSpPr/>
          <p:nvPr/>
        </p:nvSpPr>
        <p:spPr>
          <a:xfrm>
            <a:off x="3238500" y="3545417"/>
            <a:ext cx="2440517" cy="825500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096000" y="3429000"/>
            <a:ext cx="2012951" cy="1056217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school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096000" y="4785784"/>
            <a:ext cx="2180167" cy="1058333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flowers</a:t>
            </a:r>
          </a:p>
        </p:txBody>
      </p:sp>
      <p:sp>
        <p:nvSpPr>
          <p:cNvPr id="16" name="Text Box 17"/>
          <p:cNvSpPr txBox="1"/>
          <p:nvPr/>
        </p:nvSpPr>
        <p:spPr>
          <a:xfrm>
            <a:off x="3879851" y="3524251"/>
            <a:ext cx="1305983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265" b="1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fear</a:t>
            </a:r>
          </a:p>
        </p:txBody>
      </p:sp>
      <p:sp>
        <p:nvSpPr>
          <p:cNvPr id="17" name="Text Box 18"/>
          <p:cNvSpPr txBox="1"/>
          <p:nvPr/>
        </p:nvSpPr>
        <p:spPr>
          <a:xfrm>
            <a:off x="3930651" y="4906433"/>
            <a:ext cx="1305983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265" b="1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pass</a:t>
            </a:r>
          </a:p>
        </p:txBody>
      </p:sp>
      <p:sp>
        <p:nvSpPr>
          <p:cNvPr id="21622" name="AutoShape 10"/>
          <p:cNvSpPr/>
          <p:nvPr/>
        </p:nvSpPr>
        <p:spPr>
          <a:xfrm>
            <a:off x="8544984" y="4902200"/>
            <a:ext cx="2878667" cy="825500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</a:p>
        </p:txBody>
      </p:sp>
      <p:sp>
        <p:nvSpPr>
          <p:cNvPr id="21623" name="AutoShape 10"/>
          <p:cNvSpPr/>
          <p:nvPr/>
        </p:nvSpPr>
        <p:spPr>
          <a:xfrm>
            <a:off x="8614833" y="2235200"/>
            <a:ext cx="2899833" cy="825500"/>
          </a:xfrm>
          <a:prstGeom prst="octagon">
            <a:avLst>
              <a:gd name="adj" fmla="val 29287"/>
            </a:avLst>
          </a:prstGeom>
          <a:noFill/>
          <a:ln w="38100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426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26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</a:t>
            </a:r>
          </a:p>
        </p:txBody>
      </p:sp>
      <p:sp>
        <p:nvSpPr>
          <p:cNvPr id="23" name="Text Box 19"/>
          <p:cNvSpPr txBox="1"/>
          <p:nvPr/>
        </p:nvSpPr>
        <p:spPr>
          <a:xfrm>
            <a:off x="8544984" y="2235200"/>
            <a:ext cx="3119967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265" b="1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understand </a:t>
            </a:r>
          </a:p>
        </p:txBody>
      </p:sp>
      <p:sp>
        <p:nvSpPr>
          <p:cNvPr id="24" name="Text Box 20"/>
          <p:cNvSpPr txBox="1"/>
          <p:nvPr/>
        </p:nvSpPr>
        <p:spPr>
          <a:xfrm>
            <a:off x="9421284" y="3536951"/>
            <a:ext cx="1458383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265" b="1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cool</a:t>
            </a:r>
          </a:p>
        </p:txBody>
      </p:sp>
      <p:sp>
        <p:nvSpPr>
          <p:cNvPr id="25" name="Text Box 21"/>
          <p:cNvSpPr txBox="1"/>
          <p:nvPr/>
        </p:nvSpPr>
        <p:spPr>
          <a:xfrm>
            <a:off x="8974667" y="4883151"/>
            <a:ext cx="2324100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4265" b="1" dirty="0">
                <a:solidFill>
                  <a:srgbClr val="FF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/>
      <p:bldP spid="23" grpId="0" bldLvl="0"/>
      <p:bldP spid="24" grpId="0" bldLvl="0"/>
      <p:bldP spid="2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>
          <a:xfrm>
            <a:off x="556684" y="1528233"/>
            <a:ext cx="1056216" cy="863600"/>
            <a:chOff x="409" y="210"/>
            <a:chExt cx="499" cy="408"/>
          </a:xfrm>
        </p:grpSpPr>
        <p:sp>
          <p:nvSpPr>
            <p:cNvPr id="22531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32" name="Text Box 4"/>
            <p:cNvSpPr txBox="1"/>
            <p:nvPr/>
          </p:nvSpPr>
          <p:spPr>
            <a:xfrm>
              <a:off x="409" y="228"/>
              <a:ext cx="49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3c</a:t>
              </a:r>
            </a:p>
          </p:txBody>
        </p:sp>
      </p:grpSp>
      <p:sp>
        <p:nvSpPr>
          <p:cNvPr id="22533" name="Text Box 5"/>
          <p:cNvSpPr txBox="1"/>
          <p:nvPr/>
        </p:nvSpPr>
        <p:spPr>
          <a:xfrm>
            <a:off x="1488017" y="814917"/>
            <a:ext cx="9963149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you experienced any of the following things? How did you feel? How does the writer feel about them?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2884" y="3024717"/>
            <a:ext cx="11137900" cy="2680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1.trying to be on time for morning readings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2.running to the dining hall when the lunch bell rings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3.training for sports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8"/>
          <p:cNvSpPr/>
          <p:nvPr/>
        </p:nvSpPr>
        <p:spPr>
          <a:xfrm>
            <a:off x="1678517" y="740833"/>
            <a:ext cx="8834967" cy="52698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4.starting the first day in Grade 7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5.slowly making some new friends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6.helping classmates with homework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7.preparing for art festivals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8.going to New Year’s parties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9.learning English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16000" y="5556251"/>
            <a:ext cx="9086851" cy="731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5.He /She felt a little hard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made friends.  </a:t>
            </a:r>
            <a:endParaRPr lang="zh-CN" altLang="en-US" sz="346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9800" y="1087967"/>
            <a:ext cx="11233151" cy="731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1.It was a struggle to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on time for morning readings</a:t>
            </a:r>
            <a:r>
              <a:rPr lang="en-US" altLang="zh-CN" sz="34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980017" y="1943100"/>
            <a:ext cx="10223500" cy="1158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2.They were hungry so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rushed to the dining  </a:t>
            </a:r>
          </a:p>
          <a:p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hall when the bell rang.</a:t>
            </a:r>
          </a:p>
        </p:txBody>
      </p:sp>
      <p:sp>
        <p:nvSpPr>
          <p:cNvPr id="12" name="矩形 11"/>
          <p:cNvSpPr/>
          <p:nvPr/>
        </p:nvSpPr>
        <p:spPr>
          <a:xfrm>
            <a:off x="984251" y="3202517"/>
            <a:ext cx="10454216" cy="1158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3.They were excited about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training and proud when  they overcome their fears.</a:t>
            </a:r>
          </a:p>
        </p:txBody>
      </p:sp>
      <p:sp>
        <p:nvSpPr>
          <p:cNvPr id="14" name="矩形 13"/>
          <p:cNvSpPr/>
          <p:nvPr/>
        </p:nvSpPr>
        <p:spPr>
          <a:xfrm>
            <a:off x="992717" y="4392084"/>
            <a:ext cx="10337800" cy="1158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4.He /She was shy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when starting his/her first day in Grade 7.</a:t>
            </a:r>
          </a:p>
        </p:txBody>
      </p:sp>
      <p:sp>
        <p:nvSpPr>
          <p:cNvPr id="9" name="AutoShape 115"/>
          <p:cNvSpPr/>
          <p:nvPr/>
        </p:nvSpPr>
        <p:spPr bwMode="auto">
          <a:xfrm>
            <a:off x="1295400" y="450851"/>
            <a:ext cx="565151" cy="620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35437" tIns="135437" rIns="135437" bIns="135437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7735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9100" y="366184"/>
            <a:ext cx="324485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Check answer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87"/>
          <p:cNvSpPr/>
          <p:nvPr/>
        </p:nvSpPr>
        <p:spPr>
          <a:xfrm>
            <a:off x="755651" y="357717"/>
            <a:ext cx="2425700" cy="682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Lead-in</a:t>
            </a:r>
          </a:p>
        </p:txBody>
      </p:sp>
      <p:sp>
        <p:nvSpPr>
          <p:cNvPr id="7171" name="TextBox 5"/>
          <p:cNvSpPr txBox="1"/>
          <p:nvPr/>
        </p:nvSpPr>
        <p:spPr>
          <a:xfrm>
            <a:off x="755651" y="836084"/>
            <a:ext cx="10638790" cy="1529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3735" b="1" dirty="0">
                <a:latin typeface="Calibri" panose="020F0502020204030204" pitchFamily="34" charset="0"/>
                <a:ea typeface="黑体" panose="02010609060101010101" pitchFamily="49" charset="-122"/>
              </a:rPr>
              <a:t>    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Share your feelings about junior high school,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your teachers or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your classmates with your partner.</a:t>
            </a:r>
          </a:p>
        </p:txBody>
      </p:sp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7298" y="2670890"/>
            <a:ext cx="5911273" cy="368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4417" y="1270000"/>
          <a:ext cx="11027410" cy="45593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02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54" marB="609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26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54" marB="6095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89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54" marB="609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702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54" marB="6095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3"/>
          <p:cNvSpPr txBox="1"/>
          <p:nvPr/>
        </p:nvSpPr>
        <p:spPr>
          <a:xfrm>
            <a:off x="715433" y="4351867"/>
            <a:ext cx="10843684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9.There were many challenges and they had to work </a:t>
            </a:r>
          </a:p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hard to understand.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4484" y="1270000"/>
            <a:ext cx="10805583" cy="624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6.He /She was happy to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 classmates with homework</a:t>
            </a:r>
            <a:r>
              <a:rPr lang="en-US" altLang="zh-CN" sz="3465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704851" y="2040467"/>
            <a:ext cx="10562167" cy="1158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7.They enjoyed preparing for </a:t>
            </a:r>
            <a:r>
              <a:rPr lang="en-US" altLang="zh-CN" sz="34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art festivals and </a:t>
            </a:r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making </a:t>
            </a:r>
          </a:p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a great big mess.</a:t>
            </a:r>
          </a:p>
        </p:txBody>
      </p:sp>
      <p:sp>
        <p:nvSpPr>
          <p:cNvPr id="9" name="矩形 8"/>
          <p:cNvSpPr/>
          <p:nvPr/>
        </p:nvSpPr>
        <p:spPr>
          <a:xfrm>
            <a:off x="675217" y="3433233"/>
            <a:ext cx="91567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8.They had fun at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Year’s parties.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7051" y="230717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90133" y="381000"/>
            <a:ext cx="4512733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Language points</a:t>
            </a:r>
            <a:endParaRPr kumimoji="0" lang="zh-CN" altLang="en-US" sz="4265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967317" y="1267884"/>
            <a:ext cx="10604500" cy="46297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Preparing for art festivals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prepare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不及物动词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，相关短语：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prepare for sth.   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zh-CN" altLang="en-US" sz="3735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为某事做准备</a:t>
            </a:r>
            <a:r>
              <a:rPr lang="zh-CN" altLang="en-US" sz="3735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”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prepare to do sth.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zh-CN" altLang="en-US" sz="3735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准备做某事</a:t>
            </a:r>
            <a:r>
              <a:rPr lang="zh-CN" altLang="en-US" sz="3735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”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例：学生们正忙着准备考试。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The students are busy preparing for the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653117" y="740833"/>
            <a:ext cx="8930216" cy="53301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And now it’s time to graduate 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(1)it’s time (for sb.) to do sth. 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该是（某人）做某事的时候了。</a:t>
            </a: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该去上学了。</a:t>
            </a:r>
            <a:endParaRPr lang="en-US" altLang="zh-CN" sz="3735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该是你打扫教室的时候了。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time for you to clean the classroom.</a:t>
            </a:r>
          </a:p>
        </p:txBody>
      </p:sp>
      <p:sp>
        <p:nvSpPr>
          <p:cNvPr id="4" name="矩形 3"/>
          <p:cNvSpPr/>
          <p:nvPr/>
        </p:nvSpPr>
        <p:spPr>
          <a:xfrm>
            <a:off x="5353051" y="3549651"/>
            <a:ext cx="499300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time to go to school. </a:t>
            </a:r>
            <a:endParaRPr lang="zh-CN" altLang="en-US" sz="2400" dirty="0">
              <a:solidFill>
                <a:srgbClr val="FF33CC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608667" y="1955800"/>
            <a:ext cx="9025467" cy="2680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(2)it’s time for sth.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该是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)……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的时候了。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同学们，该上课了。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Boys and girls, it’s time for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" name="Group 2"/>
          <p:cNvGrpSpPr/>
          <p:nvPr/>
        </p:nvGrpSpPr>
        <p:grpSpPr>
          <a:xfrm>
            <a:off x="3407833" y="476251"/>
            <a:ext cx="5503333" cy="863600"/>
            <a:chOff x="431" y="210"/>
            <a:chExt cx="408" cy="408"/>
          </a:xfrm>
        </p:grpSpPr>
        <p:sp>
          <p:nvSpPr>
            <p:cNvPr id="29799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9800" name="Text Box 4"/>
            <p:cNvSpPr txBox="1"/>
            <p:nvPr/>
          </p:nvSpPr>
          <p:spPr>
            <a:xfrm>
              <a:off x="454" y="222"/>
              <a:ext cx="385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Grammar Focus</a:t>
              </a:r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2367" y="1435100"/>
          <a:ext cx="10644505" cy="48323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54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altLang="zh-CN" sz="34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346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happened</a:t>
                      </a:r>
                      <a:r>
                        <a:rPr lang="en-US" altLang="zh-CN" sz="34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in Grade 7 that was special?</a:t>
                      </a:r>
                    </a:p>
                  </a:txBody>
                  <a:tcPr marL="121941" marR="121941" marT="60929" marB="609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Our team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won</a:t>
                      </a:r>
                      <a:r>
                        <a:rPr lang="en-US" altLang="zh-CN" sz="34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school basketball competition.</a:t>
                      </a:r>
                    </a:p>
                  </a:txBody>
                  <a:tcPr marL="121941" marR="121941" marT="60929" marB="609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changed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since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you started junior high school?</a:t>
                      </a:r>
                    </a:p>
                  </a:txBody>
                  <a:tcPr marL="121941" marR="121941" marT="60929" marB="6092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 become 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much better at speaking English.</a:t>
                      </a:r>
                    </a:p>
                  </a:txBody>
                  <a:tcPr marL="121941" marR="121941" marT="60929" marB="6092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7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How do you think things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be different in senior high school?</a:t>
                      </a:r>
                    </a:p>
                  </a:txBody>
                  <a:tcPr marL="121941" marR="121941" marT="60929" marB="6092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think that I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’ll</a:t>
                      </a:r>
                      <a:r>
                        <a:rPr kumimoji="0" lang="en-US" altLang="zh-CN" sz="3465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have to study much harder for exams.</a:t>
                      </a:r>
                    </a:p>
                  </a:txBody>
                  <a:tcPr marL="121941" marR="121941" marT="60929" marB="609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1985433" y="1615017"/>
            <a:ext cx="1919817" cy="552451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303684" y="1627717"/>
            <a:ext cx="863600" cy="552451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25900" y="2921000"/>
            <a:ext cx="1604433" cy="552451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76033" y="3473451"/>
            <a:ext cx="1488017" cy="552451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45351" y="3210984"/>
            <a:ext cx="1490133" cy="552451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02784" y="5156200"/>
            <a:ext cx="3361267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4117" y="1028700"/>
          <a:ext cx="10612755" cy="4993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4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 are your plans for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next year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9" marR="121929" marT="60928" marB="609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I'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going to 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join the school volleyball team.</a:t>
                      </a:r>
                    </a:p>
                  </a:txBody>
                  <a:tcPr marL="121929" marR="121929" marT="60928" marB="609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 do you remember about Grade 8?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remember being a volunteer.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410">
                <a:tc>
                  <a:txBody>
                    <a:bodyPr/>
                    <a:lstStyle/>
                    <a:p>
                      <a:pPr marL="0" marR="0" lvl="0" indent="0" algn="l" defTabSz="448945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</a:pP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 did you use to do that you don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 do now?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 used to take dance lessons, but I don’t anymore.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410">
                <a:tc>
                  <a:txBody>
                    <a:bodyPr/>
                    <a:lstStyle/>
                    <a:p>
                      <a:pPr marL="0" marR="0" lvl="0" indent="0" algn="ctr" defTabSz="448945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Tx/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What are you looking forward to?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zh-CN" altLang="en-US" sz="3465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 looking forward to going to senior high school.</a:t>
                      </a:r>
                    </a:p>
                  </a:txBody>
                  <a:tcPr marL="121929" marR="121929" marT="60928" marB="6092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/>
          <p:nvPr/>
        </p:nvSpPr>
        <p:spPr>
          <a:xfrm>
            <a:off x="1111251" y="260351"/>
            <a:ext cx="402526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  <p:pic>
        <p:nvPicPr>
          <p:cNvPr id="31747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9700" y="114300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271433" y="1187451"/>
            <a:ext cx="37443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735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一、特殊疑问句</a:t>
            </a:r>
          </a:p>
        </p:txBody>
      </p:sp>
      <p:sp>
        <p:nvSpPr>
          <p:cNvPr id="5" name="矩形 4"/>
          <p:cNvSpPr/>
          <p:nvPr/>
        </p:nvSpPr>
        <p:spPr>
          <a:xfrm>
            <a:off x="814917" y="1883833"/>
            <a:ext cx="10657417" cy="26803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概念：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由特殊疑问代词或疑问副词引导的疑问句叫特殊疑问句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967" y="4004733"/>
          <a:ext cx="9888855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endParaRPr lang="zh-CN" altLang="en-US" sz="3465" dirty="0"/>
                    </a:p>
                  </a:txBody>
                  <a:tcPr marL="121918" marR="121918" marT="60948" marB="6094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8" marR="121918" marT="60948" marB="60948"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8" marR="121918" marT="60948" marB="60948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8" marR="121918" marT="60948" marB="609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31433" y="4159251"/>
            <a:ext cx="1953260" cy="624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46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疑问代词</a:t>
            </a:r>
            <a:endParaRPr lang="zh-CN" altLang="en-US" sz="3465" b="1" dirty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48367" y="5067300"/>
            <a:ext cx="1953260" cy="624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46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疑问副词</a:t>
            </a:r>
          </a:p>
        </p:txBody>
      </p:sp>
      <p:sp>
        <p:nvSpPr>
          <p:cNvPr id="10" name="矩形 9"/>
          <p:cNvSpPr/>
          <p:nvPr/>
        </p:nvSpPr>
        <p:spPr>
          <a:xfrm>
            <a:off x="4224867" y="4161367"/>
            <a:ext cx="70569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who, whom, whose, which, what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94817" y="5067300"/>
            <a:ext cx="487045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when, where, why, how</a:t>
            </a:r>
            <a:endParaRPr lang="zh-CN" altLang="en-US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83267" y="1473200"/>
          <a:ext cx="8760460" cy="153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98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1" marB="609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1" marB="609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85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13" marR="121913" marT="60981" marB="609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13" marR="121913" marT="60981" marB="609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881" name="矩形 1"/>
          <p:cNvSpPr/>
          <p:nvPr/>
        </p:nvSpPr>
        <p:spPr>
          <a:xfrm>
            <a:off x="1513417" y="552451"/>
            <a:ext cx="1909233" cy="8388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735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用法：</a:t>
            </a:r>
            <a:endParaRPr lang="en-US" altLang="zh-CN" sz="373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251" y="3141133"/>
            <a:ext cx="8928100" cy="1472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例：昨天你去哪儿了？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Where did you go yesterday?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6551" y="4595284"/>
            <a:ext cx="6314016" cy="147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例：谁想帮我？ </a:t>
            </a:r>
            <a:endParaRPr lang="en-US" altLang="zh-CN" sz="373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Who wants to help me? 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8151" y="1532467"/>
            <a:ext cx="209042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倒装结构 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9684" y="1409700"/>
            <a:ext cx="6144895" cy="8388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疑问词</a:t>
            </a:r>
            <a:r>
              <a:rPr lang="en-US" altLang="zh-CN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一般疑问句（语序）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725084" y="2317751"/>
            <a:ext cx="209042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陈述语序 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7784" y="2279651"/>
            <a:ext cx="399986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疑问词</a:t>
            </a:r>
            <a:r>
              <a:rPr lang="en-US" altLang="zh-CN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谓语</a:t>
            </a:r>
            <a:r>
              <a:rPr lang="en-US" altLang="zh-CN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73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  <p:bldP spid="5" grpId="1" build="p"/>
      <p:bldP spid="9" grpId="0"/>
      <p:bldP spid="11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68917" y="740833"/>
          <a:ext cx="10210800" cy="545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时态</a:t>
                      </a: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定义</a:t>
                      </a:r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89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83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6" marR="121906" marT="60924" marB="60924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85333" y="2040467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一般现在时</a:t>
            </a:r>
          </a:p>
        </p:txBody>
      </p:sp>
      <p:sp>
        <p:nvSpPr>
          <p:cNvPr id="6" name="矩形 5"/>
          <p:cNvSpPr/>
          <p:nvPr/>
        </p:nvSpPr>
        <p:spPr>
          <a:xfrm>
            <a:off x="1185333" y="3524251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一般过去时</a:t>
            </a:r>
          </a:p>
        </p:txBody>
      </p:sp>
      <p:sp>
        <p:nvSpPr>
          <p:cNvPr id="8" name="矩形 7"/>
          <p:cNvSpPr/>
          <p:nvPr/>
        </p:nvSpPr>
        <p:spPr>
          <a:xfrm>
            <a:off x="1187451" y="5077884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一般将来时</a:t>
            </a:r>
          </a:p>
        </p:txBody>
      </p:sp>
      <p:sp>
        <p:nvSpPr>
          <p:cNvPr id="10" name="矩形 9"/>
          <p:cNvSpPr/>
          <p:nvPr/>
        </p:nvSpPr>
        <p:spPr>
          <a:xfrm>
            <a:off x="4271433" y="1610784"/>
            <a:ext cx="6625167" cy="1168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经常、反复发生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的动作或行为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及现在的某种状况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7671" name="矩形 11"/>
          <p:cNvSpPr/>
          <p:nvPr/>
        </p:nvSpPr>
        <p:spPr>
          <a:xfrm>
            <a:off x="4271433" y="3223684"/>
            <a:ext cx="6525684" cy="147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表示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过去某个时间里发生的动作或存在的状态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72" name="矩形 12"/>
          <p:cNvSpPr/>
          <p:nvPr/>
        </p:nvSpPr>
        <p:spPr>
          <a:xfrm>
            <a:off x="4269317" y="4677833"/>
            <a:ext cx="7010400" cy="147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表示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将要发生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的动作或存在的状态及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打算、计划或准备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做某事。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671" grpId="0"/>
      <p:bldP spid="276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00151" y="933451"/>
          <a:ext cx="9888855" cy="499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时态</a:t>
                      </a:r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构成</a:t>
                      </a:r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68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06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20" marR="121920" marT="60928" marB="60928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405467" y="2061633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一般现在时</a:t>
            </a:r>
          </a:p>
        </p:txBody>
      </p:sp>
      <p:sp>
        <p:nvSpPr>
          <p:cNvPr id="4" name="矩形 3"/>
          <p:cNvSpPr/>
          <p:nvPr/>
        </p:nvSpPr>
        <p:spPr>
          <a:xfrm>
            <a:off x="1344084" y="3352800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一般过去时</a:t>
            </a:r>
          </a:p>
        </p:txBody>
      </p:sp>
      <p:sp>
        <p:nvSpPr>
          <p:cNvPr id="5" name="矩形 4"/>
          <p:cNvSpPr/>
          <p:nvPr/>
        </p:nvSpPr>
        <p:spPr>
          <a:xfrm>
            <a:off x="1344084" y="4883151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一般将来时</a:t>
            </a:r>
          </a:p>
        </p:txBody>
      </p:sp>
      <p:sp>
        <p:nvSpPr>
          <p:cNvPr id="7" name="矩形 6"/>
          <p:cNvSpPr/>
          <p:nvPr/>
        </p:nvSpPr>
        <p:spPr>
          <a:xfrm>
            <a:off x="5888567" y="2061633"/>
            <a:ext cx="343344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主语</a:t>
            </a: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+ </a:t>
            </a: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动词原形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8695" name="矩形 8"/>
          <p:cNvSpPr/>
          <p:nvPr/>
        </p:nvSpPr>
        <p:spPr>
          <a:xfrm>
            <a:off x="4339167" y="3058584"/>
            <a:ext cx="6565265" cy="13569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主语</a:t>
            </a: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+was/ were+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其他</a:t>
            </a: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主语</a:t>
            </a: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实义动词的过去式</a:t>
            </a: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其他</a:t>
            </a: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28696" name="矩形 10"/>
          <p:cNvSpPr/>
          <p:nvPr/>
        </p:nvSpPr>
        <p:spPr>
          <a:xfrm>
            <a:off x="4464051" y="4538133"/>
            <a:ext cx="5888355" cy="13569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be(is ,am, are) going to do</a:t>
            </a:r>
            <a:r>
              <a:rPr lang="zh-CN" altLang="en-US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；</a:t>
            </a:r>
            <a:endParaRPr lang="en-US" altLang="zh-CN" sz="3735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will/shall do </a:t>
            </a:r>
            <a:endParaRPr lang="zh-CN" altLang="en-US" sz="3735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695" grpId="0"/>
      <p:bldP spid="286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7"/>
          <p:cNvSpPr>
            <a:spLocks noChangeArrowheads="1"/>
          </p:cNvSpPr>
          <p:nvPr/>
        </p:nvSpPr>
        <p:spPr bwMode="auto">
          <a:xfrm>
            <a:off x="2108200" y="289984"/>
            <a:ext cx="8352367" cy="6282267"/>
          </a:xfrm>
          <a:prstGeom prst="cloudCallout">
            <a:avLst>
              <a:gd name="adj1" fmla="val -59153"/>
              <a:gd name="adj2" fmla="val 23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Text Box 38"/>
          <p:cNvSpPr txBox="1"/>
          <p:nvPr/>
        </p:nvSpPr>
        <p:spPr>
          <a:xfrm>
            <a:off x="3312584" y="1411817"/>
            <a:ext cx="6144683" cy="37668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did you do in junior   </a:t>
            </a:r>
          </a:p>
          <a:p>
            <a:pPr defTabSz="914400">
              <a:spcBef>
                <a:spcPct val="20000"/>
              </a:spcBef>
            </a:pPr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high school?</a:t>
            </a:r>
          </a:p>
          <a:p>
            <a:pPr defTabSz="914400">
              <a:spcBef>
                <a:spcPct val="20000"/>
              </a:spcBef>
            </a:pPr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What is your most unforgettable memory in   </a:t>
            </a:r>
          </a:p>
          <a:p>
            <a:pPr defTabSz="914400">
              <a:spcBef>
                <a:spcPct val="20000"/>
              </a:spcBef>
            </a:pPr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junior high school?</a:t>
            </a:r>
          </a:p>
        </p:txBody>
      </p:sp>
      <p:pic>
        <p:nvPicPr>
          <p:cNvPr id="7" name="图片 6" descr="图片包含 树, 人员, 户外, 群组&#10;&#10;已生成极高可信度的说明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73900" y="614067"/>
            <a:ext cx="7557024" cy="5667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 descr="图片包含 书籍, 书架, 人员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97315">
            <a:off x="2066305" y="749395"/>
            <a:ext cx="7728776" cy="515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 descr="图片包含 人员, 地面, 户外, 舞者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7833" y="540896"/>
            <a:ext cx="8501653" cy="5667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图片 12" descr="图片包含 户外, 建筑物, 人物, 地面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79265" y="650924"/>
            <a:ext cx="7304077" cy="5478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图片 14" descr="图片包含 室内, 人员, 群组, 墙壁&#10;&#10;已生成极高可信度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00312" y="461217"/>
            <a:ext cx="8461987" cy="5667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 descr="图片包含 人员, 室内, 群组, 餐桌&#10;&#10;已生成极高可信度的说明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381" y="303001"/>
            <a:ext cx="8432775" cy="6324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 descr="图片包含 人员, 天空, 户外, 人群&#10;&#10;已生成极高可信度的说明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372877" y="1876936"/>
            <a:ext cx="7494572" cy="4684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图片包含 建筑物, 户外, 人员, 站立&#10;&#10;已生成极高可信度的说明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31371" y="259056"/>
            <a:ext cx="7809892" cy="4684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 descr="图片包含 户外, 树, 草, 标牌&#10;&#10;已生成极高可信度的说明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829" y="1979073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 descr="图片包含 竞技运动, 运动, 天空, 建筑物&#10;&#10;已生成极高可信度的说明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02267" y="39792"/>
            <a:ext cx="6253280" cy="468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图片 28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930371" y="3120701"/>
            <a:ext cx="6197293" cy="344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 descr="图片包含 人员, 室内, 群组, 人物&#10;&#10;已生成极高可信度的说明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982893" y="480408"/>
            <a:ext cx="5782847" cy="387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41351" y="836084"/>
          <a:ext cx="10925810" cy="547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8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时态</a:t>
                      </a:r>
                    </a:p>
                  </a:txBody>
                  <a:tcPr marL="121882" marR="121882" marT="60960" marB="60960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solidFill>
                            <a:srgbClr val="00B05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标志词</a:t>
                      </a:r>
                    </a:p>
                  </a:txBody>
                  <a:tcPr marL="121882" marR="121882" marT="60960" marB="60960" anchor="ctr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25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25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637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882" marR="121882" marT="60960" marB="60960"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81051" y="1953684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一般现在时</a:t>
            </a:r>
          </a:p>
        </p:txBody>
      </p:sp>
      <p:sp>
        <p:nvSpPr>
          <p:cNvPr id="10" name="矩形 9"/>
          <p:cNvSpPr/>
          <p:nvPr/>
        </p:nvSpPr>
        <p:spPr>
          <a:xfrm>
            <a:off x="719667" y="3481917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一般过去时</a:t>
            </a:r>
          </a:p>
        </p:txBody>
      </p:sp>
      <p:sp>
        <p:nvSpPr>
          <p:cNvPr id="11" name="矩形 10"/>
          <p:cNvSpPr/>
          <p:nvPr/>
        </p:nvSpPr>
        <p:spPr>
          <a:xfrm>
            <a:off x="719667" y="5156200"/>
            <a:ext cx="256730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一般将来时</a:t>
            </a:r>
          </a:p>
        </p:txBody>
      </p:sp>
      <p:sp>
        <p:nvSpPr>
          <p:cNvPr id="12" name="矩形 11"/>
          <p:cNvSpPr/>
          <p:nvPr/>
        </p:nvSpPr>
        <p:spPr>
          <a:xfrm>
            <a:off x="4176184" y="1773767"/>
            <a:ext cx="6913033" cy="1168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always, usually, often, sometimes,</a:t>
            </a:r>
          </a:p>
          <a:p>
            <a:pPr>
              <a:lnSpc>
                <a:spcPts val="42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every week (day, year, month...)</a:t>
            </a:r>
            <a:endParaRPr lang="zh-CN" altLang="en-US" sz="3735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4176184" y="3365500"/>
            <a:ext cx="6913033" cy="147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楷体" panose="02010609060101010101" pitchFamily="49" charset="-122"/>
              </a:rPr>
              <a:t>yesterday, last week, two months ago, the day before yesterday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2"/>
          <p:cNvSpPr/>
          <p:nvPr/>
        </p:nvSpPr>
        <p:spPr>
          <a:xfrm>
            <a:off x="4176184" y="4773084"/>
            <a:ext cx="7200900" cy="1586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tomorrow next day (week, month, </a:t>
            </a:r>
          </a:p>
          <a:p>
            <a:pPr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year), the day after tomorrow,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/>
          <p:nvPr/>
        </p:nvGrpSpPr>
        <p:grpSpPr>
          <a:xfrm>
            <a:off x="364067" y="575733"/>
            <a:ext cx="1056217" cy="863600"/>
            <a:chOff x="605" y="1"/>
            <a:chExt cx="499" cy="408"/>
          </a:xfrm>
        </p:grpSpPr>
        <p:sp>
          <p:nvSpPr>
            <p:cNvPr id="36867" name="Oval 3"/>
            <p:cNvSpPr/>
            <p:nvPr/>
          </p:nvSpPr>
          <p:spPr>
            <a:xfrm>
              <a:off x="651" y="1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6868" name="Text Box 4"/>
            <p:cNvSpPr txBox="1"/>
            <p:nvPr/>
          </p:nvSpPr>
          <p:spPr>
            <a:xfrm>
              <a:off x="605" y="9"/>
              <a:ext cx="49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4a</a:t>
              </a:r>
            </a:p>
          </p:txBody>
        </p:sp>
      </p:grpSp>
      <p:sp>
        <p:nvSpPr>
          <p:cNvPr id="36869" name="矩形 5"/>
          <p:cNvSpPr/>
          <p:nvPr/>
        </p:nvSpPr>
        <p:spPr>
          <a:xfrm>
            <a:off x="1242484" y="535517"/>
            <a:ext cx="1003723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Number the sentences to make a paragraph.</a:t>
            </a:r>
          </a:p>
        </p:txBody>
      </p:sp>
      <p:sp>
        <p:nvSpPr>
          <p:cNvPr id="36870" name="矩形 5"/>
          <p:cNvSpPr/>
          <p:nvPr/>
        </p:nvSpPr>
        <p:spPr>
          <a:xfrm>
            <a:off x="503767" y="1570567"/>
            <a:ext cx="11330517" cy="4521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When I get to senior high, I will join the school 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swim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team.</a:t>
            </a:r>
          </a:p>
          <a:p>
            <a:pPr>
              <a:lnSpc>
                <a:spcPct val="11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My time in junior high school has been enjoyable.</a:t>
            </a:r>
          </a:p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 Grade 8, I studied harder but I still got poor 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grades in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English. I had problems with 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pronunciation and reading texts. So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next year, 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worked much harder and got better grades.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7484" y="3424767"/>
            <a:ext cx="75141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/>
          <p:nvPr/>
        </p:nvSpPr>
        <p:spPr>
          <a:xfrm>
            <a:off x="751417" y="1598084"/>
            <a:ext cx="6731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751417" y="3507317"/>
            <a:ext cx="8339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" name="矩形 1"/>
          <p:cNvSpPr/>
          <p:nvPr/>
        </p:nvSpPr>
        <p:spPr>
          <a:xfrm>
            <a:off x="448733" y="861484"/>
            <a:ext cx="11330517" cy="56159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_____Next year, I will be in senior high school. I can’t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believe how fast the time went by!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_____This year, with Mr. Trent’s help, my English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level has been improving and I hope to get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good grades at the end of the year.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_____In the first year, I didn’t work very hard in class,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but I joined many different school clubs and had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a lot of fun.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814917" y="937684"/>
            <a:ext cx="8339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749300" y="2300817"/>
            <a:ext cx="8339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749300" y="4320117"/>
            <a:ext cx="8339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箭头: 下弧形 5"/>
          <p:cNvSpPr/>
          <p:nvPr/>
        </p:nvSpPr>
        <p:spPr>
          <a:xfrm rot="17510233" flipV="1">
            <a:off x="2655359" y="1065741"/>
            <a:ext cx="1919817" cy="503767"/>
          </a:xfrm>
          <a:prstGeom prst="curvedUpArrow">
            <a:avLst>
              <a:gd name="adj1" fmla="val 25000"/>
              <a:gd name="adj2" fmla="val 100092"/>
              <a:gd name="adj3" fmla="val 25000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07833" y="2300817"/>
            <a:ext cx="4705351" cy="0"/>
          </a:xfrm>
          <a:prstGeom prst="line">
            <a:avLst/>
          </a:prstGeom>
          <a:ln w="254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>
            <a:off x="4271433" y="262467"/>
            <a:ext cx="1919817" cy="670984"/>
          </a:xfrm>
          <a:prstGeom prst="round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5951" y="226484"/>
            <a:ext cx="161353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感叹句</a:t>
            </a:r>
          </a:p>
        </p:txBody>
      </p:sp>
      <p:sp>
        <p:nvSpPr>
          <p:cNvPr id="11" name="对话气泡: 圆角矩形 10"/>
          <p:cNvSpPr/>
          <p:nvPr/>
        </p:nvSpPr>
        <p:spPr>
          <a:xfrm>
            <a:off x="7727951" y="3668184"/>
            <a:ext cx="3839633" cy="639233"/>
          </a:xfrm>
          <a:prstGeom prst="wedgeRoundRectCallout">
            <a:avLst>
              <a:gd name="adj1" fmla="val -67597"/>
              <a:gd name="adj2" fmla="val -37167"/>
              <a:gd name="adj3" fmla="val 16667"/>
            </a:avLst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32100" y="3680884"/>
            <a:ext cx="4032251" cy="0"/>
          </a:xfrm>
          <a:prstGeom prst="line">
            <a:avLst/>
          </a:prstGeom>
          <a:ln w="254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42251" y="3608917"/>
            <a:ext cx="352107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735" b="1" dirty="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现在完成进行时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 animBg="1"/>
      <p:bldP spid="9" grpId="0" bldLvl="0" animBg="1"/>
      <p:bldP spid="10" grpId="0"/>
      <p:bldP spid="11" grpId="0" bldLvl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/>
          <p:nvPr/>
        </p:nvSpPr>
        <p:spPr>
          <a:xfrm>
            <a:off x="1879600" y="520700"/>
            <a:ext cx="402526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  <p:pic>
        <p:nvPicPr>
          <p:cNvPr id="38915" name="Picture 3" descr="一级栏目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08051" y="357717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Box 4"/>
          <p:cNvSpPr txBox="1"/>
          <p:nvPr/>
        </p:nvSpPr>
        <p:spPr>
          <a:xfrm>
            <a:off x="1003300" y="1437217"/>
            <a:ext cx="959104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1.I had problems with pronunciation and ... 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0" y="2171700"/>
            <a:ext cx="8375651" cy="8388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have problems with sth.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做某事有困难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5400" y="3839633"/>
            <a:ext cx="10176933" cy="2162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例句：他在做家庭作业方面有困难。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He has problems with his homework.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He has problems in doing his homework.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91" name="矩形 7"/>
          <p:cNvSpPr/>
          <p:nvPr/>
        </p:nvSpPr>
        <p:spPr>
          <a:xfrm>
            <a:off x="1413933" y="3026833"/>
            <a:ext cx="66124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have problems (in) doing sth. </a:t>
            </a:r>
            <a:endParaRPr lang="zh-CN" altLang="en-US" sz="2400" dirty="0">
              <a:solidFill>
                <a:srgbClr val="0000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9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/>
          <p:nvPr/>
        </p:nvSpPr>
        <p:spPr>
          <a:xfrm>
            <a:off x="1200151" y="3141133"/>
            <a:ext cx="9889067" cy="15862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前面可用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some/great/no/little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等词修饰，表示有些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很大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没有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没什么困难”。</a:t>
            </a:r>
          </a:p>
        </p:txBody>
      </p:sp>
      <p:sp>
        <p:nvSpPr>
          <p:cNvPr id="39939" name="矩形 2"/>
          <p:cNvSpPr/>
          <p:nvPr/>
        </p:nvSpPr>
        <p:spPr>
          <a:xfrm>
            <a:off x="1102784" y="4773084"/>
            <a:ext cx="9505949" cy="1472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例： 她做那项任务毫无困难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She has no trouble with that task.</a:t>
            </a:r>
          </a:p>
        </p:txBody>
      </p:sp>
      <p:sp>
        <p:nvSpPr>
          <p:cNvPr id="5" name="矩形 4"/>
          <p:cNvSpPr/>
          <p:nvPr/>
        </p:nvSpPr>
        <p:spPr>
          <a:xfrm>
            <a:off x="1390651" y="721784"/>
            <a:ext cx="8447617" cy="2334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表示“做某事有困难”的句式还有：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     have difficulty /trouble with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     have difficulty/trouble (in) doing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327151" y="1227667"/>
            <a:ext cx="8956675" cy="7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 I can’t believe how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fast the time went by!</a:t>
            </a:r>
          </a:p>
        </p:txBody>
      </p:sp>
      <p:sp>
        <p:nvSpPr>
          <p:cNvPr id="3" name="矩形 2"/>
          <p:cNvSpPr/>
          <p:nvPr/>
        </p:nvSpPr>
        <p:spPr>
          <a:xfrm>
            <a:off x="719667" y="2844800"/>
            <a:ext cx="10847917" cy="18173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感叹句是表达喜、怒、哀、乐以及惊奇、惊讶等强烈感情的句子，感叹句通常由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02884" y="2040467"/>
            <a:ext cx="8257117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783667" y="2093384"/>
            <a:ext cx="161353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感叹句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3" name="左中括号 12"/>
          <p:cNvSpPr/>
          <p:nvPr/>
        </p:nvSpPr>
        <p:spPr>
          <a:xfrm>
            <a:off x="4826000" y="1380067"/>
            <a:ext cx="287867" cy="586317"/>
          </a:xfrm>
          <a:prstGeom prst="leftBracket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左中括号 13"/>
          <p:cNvSpPr/>
          <p:nvPr/>
        </p:nvSpPr>
        <p:spPr>
          <a:xfrm rot="10800000">
            <a:off x="10016067" y="1369484"/>
            <a:ext cx="287867" cy="588433"/>
          </a:xfrm>
          <a:prstGeom prst="leftBracket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 bldLvl="0" animBg="1"/>
      <p:bldP spid="1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912284" y="1225551"/>
            <a:ext cx="10560049" cy="45770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引导的感叹句句式：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What + (a / an) 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(+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例：那是一部多么有趣的电影啊。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What an interesting film it is!</a:t>
            </a:r>
          </a:p>
          <a:p>
            <a:pPr>
              <a:lnSpc>
                <a:spcPct val="13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今天天气多好啊！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What fine weather it is today!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8067" y="836084"/>
            <a:ext cx="8832851" cy="532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由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引导的感叹句句式：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How 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/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例：她是多么细心啊！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How careful she is!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How 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例：时光飞逝！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How time flies!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34" name="Group 2"/>
          <p:cNvGrpSpPr/>
          <p:nvPr/>
        </p:nvGrpSpPr>
        <p:grpSpPr>
          <a:xfrm>
            <a:off x="795867" y="1123951"/>
            <a:ext cx="1056217" cy="863600"/>
            <a:chOff x="409" y="210"/>
            <a:chExt cx="499" cy="408"/>
          </a:xfrm>
        </p:grpSpPr>
        <p:sp>
          <p:nvSpPr>
            <p:cNvPr id="44135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4136" name="Text Box 4"/>
            <p:cNvSpPr txBox="1"/>
            <p:nvPr/>
          </p:nvSpPr>
          <p:spPr>
            <a:xfrm>
              <a:off x="409" y="228"/>
              <a:ext cx="49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4b</a:t>
              </a:r>
            </a:p>
          </p:txBody>
        </p:sp>
      </p:grpSp>
      <p:sp>
        <p:nvSpPr>
          <p:cNvPr id="44137" name="矩形 5"/>
          <p:cNvSpPr/>
          <p:nvPr/>
        </p:nvSpPr>
        <p:spPr>
          <a:xfrm>
            <a:off x="1718733" y="1193800"/>
            <a:ext cx="863388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Write your own answers to  the questions. 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1039284" y="1987551"/>
            <a:ext cx="10390716" cy="2680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What do you remember about Grade 7?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zh-CN" altLang="en-US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What happened in Grade 8 that was special?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1536700" y="2959100"/>
            <a:ext cx="10030884" cy="8388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remember being friends with Jack in Grade 7. </a:t>
            </a:r>
            <a:endParaRPr lang="zh-CN" altLang="en-US" sz="3735" b="1" dirty="0">
              <a:solidFill>
                <a:srgbClr val="FF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1536700" y="4688417"/>
            <a:ext cx="60960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learned to play the piano.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891117" y="630767"/>
            <a:ext cx="10388600" cy="5267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What did you use to do that you don't do now?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How have you changed since you started junior </a:t>
            </a:r>
          </a:p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high school?</a:t>
            </a:r>
          </a:p>
          <a:p>
            <a:pPr>
              <a:buFont typeface="Arial" panose="020B0604020202020204" pitchFamily="34" charset="0"/>
            </a:pP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How do you think things will be different in </a:t>
            </a:r>
          </a:p>
          <a:p>
            <a:pPr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senior high school?</a:t>
            </a:r>
          </a:p>
          <a:p>
            <a:pPr>
              <a:buFont typeface="Arial" panose="020B0604020202020204" pitchFamily="34" charset="0"/>
            </a:pP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1399117" y="2948517"/>
            <a:ext cx="9503833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become much more outgoing/happy/hard-working... 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1373717" y="5329767"/>
            <a:ext cx="9503833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May be there will be a lot of difficulties... 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1371600" y="1238251"/>
            <a:ext cx="9618133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used to fly kites but I don’t do it now.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  <p:bldP spid="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/>
          <p:nvPr/>
        </p:nvSpPr>
        <p:spPr>
          <a:xfrm>
            <a:off x="1460500" y="154517"/>
            <a:ext cx="9793817" cy="6527800"/>
          </a:xfrm>
          <a:prstGeom prst="cloudCallout">
            <a:avLst>
              <a:gd name="adj1" fmla="val -44361"/>
              <a:gd name="adj2" fmla="val 40306"/>
            </a:avLst>
          </a:prstGeom>
          <a:solidFill>
            <a:srgbClr val="E6CDFF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zh-CN" sz="4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Oval 7"/>
          <p:cNvSpPr/>
          <p:nvPr/>
        </p:nvSpPr>
        <p:spPr>
          <a:xfrm rot="-683309">
            <a:off x="7118351" y="1976967"/>
            <a:ext cx="4032249" cy="1441451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preparing 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ctr"/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art 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festivals</a:t>
            </a:r>
          </a:p>
        </p:txBody>
      </p:sp>
      <p:sp>
        <p:nvSpPr>
          <p:cNvPr id="6" name="Oval 8"/>
          <p:cNvSpPr/>
          <p:nvPr/>
        </p:nvSpPr>
        <p:spPr>
          <a:xfrm rot="-4926644">
            <a:off x="3316817" y="4411133"/>
            <a:ext cx="3401483" cy="1356784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learning</a:t>
            </a: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language</a:t>
            </a:r>
          </a:p>
        </p:txBody>
      </p:sp>
      <p:sp>
        <p:nvSpPr>
          <p:cNvPr id="7" name="Oval 9"/>
          <p:cNvSpPr/>
          <p:nvPr/>
        </p:nvSpPr>
        <p:spPr>
          <a:xfrm rot="-2428539">
            <a:off x="5814484" y="963084"/>
            <a:ext cx="3464983" cy="1441449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helping</a:t>
            </a: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with</a:t>
            </a:r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 rot="615786">
            <a:off x="1352836" y="1844100"/>
            <a:ext cx="4064000" cy="1159995"/>
          </a:xfrm>
          <a:prstGeom prst="ellipse">
            <a:avLst/>
          </a:prstGeom>
          <a:solidFill>
            <a:srgbClr val="FFFF66"/>
          </a:solidFill>
          <a:ln w="9525">
            <a:noFill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flatTx/>
          </a:bodyPr>
          <a:lstStyle>
            <a:lvl1pPr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morning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readings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 rot="2682277">
            <a:off x="3407833" y="755651"/>
            <a:ext cx="3151717" cy="1405467"/>
          </a:xfrm>
          <a:prstGeom prst="ellipse">
            <a:avLst/>
          </a:prstGeom>
          <a:solidFill>
            <a:srgbClr val="FFFF66"/>
          </a:solidFill>
          <a:ln w="9525">
            <a:noFill/>
            <a:rou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anchor="ctr">
            <a:flatTx/>
          </a:bodyPr>
          <a:lstStyle>
            <a:lvl1pPr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making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friends</a:t>
            </a:r>
          </a:p>
        </p:txBody>
      </p:sp>
      <p:sp>
        <p:nvSpPr>
          <p:cNvPr id="10" name="Oval 12"/>
          <p:cNvSpPr/>
          <p:nvPr/>
        </p:nvSpPr>
        <p:spPr>
          <a:xfrm rot="3574093">
            <a:off x="4828117" y="4447117"/>
            <a:ext cx="3922183" cy="1341967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school trees</a:t>
            </a: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and flowers</a:t>
            </a:r>
          </a:p>
        </p:txBody>
      </p:sp>
      <p:sp>
        <p:nvSpPr>
          <p:cNvPr id="11" name="Text Box 15"/>
          <p:cNvSpPr txBox="1"/>
          <p:nvPr/>
        </p:nvSpPr>
        <p:spPr>
          <a:xfrm>
            <a:off x="2072217" y="1648884"/>
            <a:ext cx="7905749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Remember</a:t>
            </a:r>
          </a:p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Imagine</a:t>
            </a:r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what activities the writer can remember about his or her life in junior high.</a:t>
            </a:r>
          </a:p>
        </p:txBody>
      </p:sp>
      <p:sp>
        <p:nvSpPr>
          <p:cNvPr id="12" name="Oval 12"/>
          <p:cNvSpPr/>
          <p:nvPr/>
        </p:nvSpPr>
        <p:spPr>
          <a:xfrm rot="1940803">
            <a:off x="6244167" y="3850217"/>
            <a:ext cx="4040717" cy="1221316"/>
          </a:xfrm>
          <a:prstGeom prst="ellipse">
            <a:avLst/>
          </a:prstGeom>
          <a:solidFill>
            <a:srgbClr val="FFFF66"/>
          </a:solidFill>
          <a:ln w="9525">
            <a:noFill/>
          </a:ln>
        </p:spPr>
        <p:txBody>
          <a:bodyPr wrap="none" anchor="ctr"/>
          <a:lstStyle/>
          <a:p>
            <a:pPr algn="ctr"/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kind and caring</a:t>
            </a: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/>
      <p:bldP spid="1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3"/>
          <p:cNvSpPr/>
          <p:nvPr/>
        </p:nvSpPr>
        <p:spPr>
          <a:xfrm>
            <a:off x="1102784" y="1807633"/>
            <a:ext cx="8231716" cy="22199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 What are your plans for next year?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 What are you looking forward to?</a:t>
            </a:r>
          </a:p>
        </p:txBody>
      </p:sp>
      <p:sp>
        <p:nvSpPr>
          <p:cNvPr id="3" name="Text Box 8"/>
          <p:cNvSpPr txBox="1"/>
          <p:nvPr/>
        </p:nvSpPr>
        <p:spPr>
          <a:xfrm>
            <a:off x="1583267" y="4091517"/>
            <a:ext cx="9696451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I’m looking forward to learning English well.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1600200" y="2556933"/>
            <a:ext cx="4686300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will go to Peking ..</a:t>
            </a:r>
            <a:r>
              <a:rPr lang="en-US" altLang="zh-CN" sz="3735" b="1" dirty="0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3735" b="1" dirty="0">
              <a:solidFill>
                <a:srgbClr val="FF66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435" y="285877"/>
            <a:ext cx="2625295" cy="8299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+mn-ea"/>
              </a:rPr>
              <a:t>Exercise </a:t>
            </a:r>
            <a:endParaRPr kumimoji="0" lang="zh-CN" altLang="en-US" sz="48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1858" y="1190097"/>
            <a:ext cx="895477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1. It’s time _____ supper.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A. to              B. for            C. in         D. by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952" y="3805450"/>
            <a:ext cx="11416030" cy="18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3. — Jane Zhang is going to hold a concert here in July.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— Really? _____ exciting news!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A. How                      B. What an           C. What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4080" y="2491846"/>
            <a:ext cx="93503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2. I have problems _____ my homework.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A. to              B. for            C. in         D. with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3039533" y="1198033"/>
            <a:ext cx="49974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641851" y="2489200"/>
            <a:ext cx="52578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530600" y="4366684"/>
            <a:ext cx="499745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735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3735" b="1" dirty="0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" name="Group 2"/>
          <p:cNvGrpSpPr/>
          <p:nvPr/>
        </p:nvGrpSpPr>
        <p:grpSpPr>
          <a:xfrm>
            <a:off x="527051" y="548217"/>
            <a:ext cx="1056216" cy="863600"/>
            <a:chOff x="385" y="210"/>
            <a:chExt cx="499" cy="408"/>
          </a:xfrm>
        </p:grpSpPr>
        <p:sp>
          <p:nvSpPr>
            <p:cNvPr id="10343" name="Oval 3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344" name="Text Box 4"/>
            <p:cNvSpPr txBox="1"/>
            <p:nvPr/>
          </p:nvSpPr>
          <p:spPr>
            <a:xfrm>
              <a:off x="385" y="210"/>
              <a:ext cx="49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4265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3a</a:t>
              </a:r>
            </a:p>
          </p:txBody>
        </p:sp>
      </p:grpSp>
      <p:sp>
        <p:nvSpPr>
          <p:cNvPr id="10345" name="矩形 2"/>
          <p:cNvSpPr/>
          <p:nvPr/>
        </p:nvSpPr>
        <p:spPr>
          <a:xfrm>
            <a:off x="1500717" y="613833"/>
            <a:ext cx="9592733" cy="6756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Read the passage and answer the questions.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46" name="Text Box 4"/>
          <p:cNvSpPr txBox="1"/>
          <p:nvPr/>
        </p:nvSpPr>
        <p:spPr>
          <a:xfrm>
            <a:off x="1157817" y="3945467"/>
            <a:ext cx="10699749" cy="954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Who do you think the writer is?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7520517" y="1500717"/>
            <a:ext cx="3551767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 a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oem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1564217" y="2912533"/>
            <a:ext cx="9508067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main subject is the writer’s memories of school over the last three years.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663700" y="4785784"/>
            <a:ext cx="9696451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writer is the student who is just about to graduate.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50" name="矩形 3"/>
          <p:cNvSpPr/>
          <p:nvPr/>
        </p:nvSpPr>
        <p:spPr>
          <a:xfrm>
            <a:off x="1062567" y="1316567"/>
            <a:ext cx="7177617" cy="954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What kind of writing is this? </a:t>
            </a:r>
          </a:p>
        </p:txBody>
      </p:sp>
      <p:sp>
        <p:nvSpPr>
          <p:cNvPr id="10351" name="矩形 5"/>
          <p:cNvSpPr/>
          <p:nvPr/>
        </p:nvSpPr>
        <p:spPr>
          <a:xfrm>
            <a:off x="1058333" y="2084917"/>
            <a:ext cx="10659533" cy="9544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What is the main subject of this writing?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/>
          <p:nvPr/>
        </p:nvSpPr>
        <p:spPr>
          <a:xfrm>
            <a:off x="1574800" y="1989667"/>
            <a:ext cx="9120717" cy="3543300"/>
          </a:xfrm>
          <a:prstGeom prst="rect">
            <a:avLst/>
          </a:prstGeom>
          <a:solidFill>
            <a:srgbClr val="F2F2F2">
              <a:alpha val="87057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Looking back at these past three years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remember many things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Trying to be on time for morning readings Running when the lunch bell rings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7" name="矩形 5"/>
          <p:cNvSpPr/>
          <p:nvPr/>
        </p:nvSpPr>
        <p:spPr>
          <a:xfrm>
            <a:off x="4544484" y="662517"/>
            <a:ext cx="3088640" cy="1076960"/>
          </a:xfrm>
          <a:prstGeom prst="rect">
            <a:avLst/>
          </a:prstGeom>
          <a:solidFill>
            <a:srgbClr val="F2F2F2">
              <a:alpha val="79999"/>
            </a:srgb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2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Remember</a:t>
            </a:r>
            <a:endParaRPr lang="zh-CN" altLang="en-US" sz="42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2446867" y="4588933"/>
            <a:ext cx="1729317" cy="863600"/>
          </a:xfrm>
          <a:prstGeom prst="wedgeRoundRectCallout">
            <a:avLst>
              <a:gd name="adj1" fmla="val 58609"/>
              <a:gd name="adj2" fmla="val -543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准时做</a:t>
            </a:r>
            <a:r>
              <a:rPr kumimoji="0" lang="en-US" altLang="zh-CN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……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90951" y="4523317"/>
            <a:ext cx="2880784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270751" y="3100917"/>
            <a:ext cx="1462617" cy="6731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496300" y="4779433"/>
            <a:ext cx="1248833" cy="6731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/>
          <p:nvPr/>
        </p:nvSpPr>
        <p:spPr>
          <a:xfrm>
            <a:off x="1007533" y="1604433"/>
            <a:ext cx="8064500" cy="3543300"/>
          </a:xfrm>
          <a:prstGeom prst="rect">
            <a:avLst/>
          </a:prstGeom>
          <a:solidFill>
            <a:srgbClr val="F2F2F2">
              <a:alpha val="85097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remember the excitement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 the school sports day each year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many long hours of training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Pride of overcoming fear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3215217" y="5306484"/>
            <a:ext cx="2400300" cy="863600"/>
          </a:xfrm>
          <a:prstGeom prst="wedgeRoundRectCallout">
            <a:avLst>
              <a:gd name="adj1" fmla="val -1510"/>
              <a:gd name="adj2" fmla="val -838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克服恐惧的自豪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544233" y="4986867"/>
            <a:ext cx="5088467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623051" y="4334933"/>
            <a:ext cx="1153584" cy="6731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97233" y="2717800"/>
            <a:ext cx="1056217" cy="6709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/>
          <p:nvPr/>
        </p:nvSpPr>
        <p:spPr>
          <a:xfrm>
            <a:off x="1583267" y="1701800"/>
            <a:ext cx="8064500" cy="3543300"/>
          </a:xfrm>
          <a:prstGeom prst="rect">
            <a:avLst/>
          </a:prstGeom>
          <a:solidFill>
            <a:srgbClr val="FFFFFF">
              <a:alpha val="83920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remember starting day one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shyest in my whole class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Never speaking to anyone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thinking I would not pass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509933" y="2781300"/>
            <a:ext cx="1056217" cy="6709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02551" y="4531784"/>
            <a:ext cx="1056217" cy="6731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/>
          <p:nvPr/>
        </p:nvSpPr>
        <p:spPr>
          <a:xfrm>
            <a:off x="2159000" y="1123951"/>
            <a:ext cx="8159751" cy="35433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Then slowly I made some new friends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remember forever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Helping each other with homework</a:t>
            </a:r>
          </a:p>
          <a:p>
            <a:pPr algn="ctr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Getting better together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864351" y="2180167"/>
            <a:ext cx="1536700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769100" y="3922184"/>
            <a:ext cx="1822451" cy="6836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1939</Words>
  <Application>Microsoft Office PowerPoint</Application>
  <PresentationFormat>宽屏</PresentationFormat>
  <Paragraphs>292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Gill Sans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2019-07-22T12:02:00Z</dcterms:created>
  <dcterms:modified xsi:type="dcterms:W3CDTF">2023-01-16T15:01:47Z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7F94D2323104413DA9BBFE560349D262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