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402" r:id="rId3"/>
    <p:sldId id="403" r:id="rId4"/>
    <p:sldId id="310" r:id="rId5"/>
    <p:sldId id="358" r:id="rId6"/>
    <p:sldId id="372" r:id="rId7"/>
    <p:sldId id="373" r:id="rId8"/>
    <p:sldId id="374" r:id="rId9"/>
    <p:sldId id="379" r:id="rId10"/>
    <p:sldId id="404" r:id="rId11"/>
    <p:sldId id="382" r:id="rId12"/>
    <p:sldId id="383" r:id="rId13"/>
    <p:sldId id="384" r:id="rId14"/>
    <p:sldId id="385" r:id="rId15"/>
    <p:sldId id="405" r:id="rId16"/>
    <p:sldId id="386" r:id="rId17"/>
    <p:sldId id="387" r:id="rId18"/>
    <p:sldId id="388" r:id="rId19"/>
    <p:sldId id="406" r:id="rId20"/>
    <p:sldId id="390" r:id="rId21"/>
    <p:sldId id="392" r:id="rId22"/>
    <p:sldId id="407" r:id="rId23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D81"/>
    <a:srgbClr val="355AA1"/>
    <a:srgbClr val="000D26"/>
    <a:srgbClr val="012D59"/>
    <a:srgbClr val="01345F"/>
    <a:srgbClr val="016581"/>
    <a:srgbClr val="FCFCFC"/>
    <a:srgbClr val="E2E2E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1532" autoAdjust="0"/>
  </p:normalViewPr>
  <p:slideViewPr>
    <p:cSldViewPr snapToGrid="0" showGuides="1">
      <p:cViewPr>
        <p:scale>
          <a:sx n="75" d="100"/>
          <a:sy n="75" d="100"/>
        </p:scale>
        <p:origin x="-2664" y="-1350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-1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124F3-6879-4EF2-860A-62F16BAC18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FFB3E-DC43-487A-AB38-7CB93E0A54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FB3E-DC43-487A-AB38-7CB93E0A54C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8504" y="50446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5" t="50000" b="13951"/>
          <a:stretch>
            <a:fillRect/>
          </a:stretch>
        </p:blipFill>
        <p:spPr>
          <a:xfrm>
            <a:off x="0" y="-74372"/>
            <a:ext cx="9212199" cy="52178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07" y="-162414"/>
            <a:ext cx="2152392" cy="1184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90598" y="-309037"/>
            <a:ext cx="1653402" cy="1154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465195" y="75950"/>
            <a:ext cx="1013703" cy="708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90600" y="203200"/>
            <a:ext cx="4838700" cy="4940300"/>
            <a:chOff x="990600" y="203200"/>
            <a:chExt cx="4838700" cy="4940300"/>
          </a:xfrm>
        </p:grpSpPr>
        <p:sp>
          <p:nvSpPr>
            <p:cNvPr id="5" name="椭圆 4"/>
            <p:cNvSpPr/>
            <p:nvPr/>
          </p:nvSpPr>
          <p:spPr>
            <a:xfrm>
              <a:off x="990600" y="203200"/>
              <a:ext cx="4838700" cy="4940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43000" y="604452"/>
              <a:ext cx="4051300" cy="3751648"/>
              <a:chOff x="1143000" y="604452"/>
              <a:chExt cx="4051300" cy="3751648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84" r="14402" b="22716"/>
              <a:stretch>
                <a:fillRect/>
              </a:stretch>
            </p:blipFill>
            <p:spPr>
              <a:xfrm>
                <a:off x="1143000" y="604452"/>
                <a:ext cx="4051300" cy="3751648"/>
              </a:xfrm>
              <a:prstGeom prst="rect">
                <a:avLst/>
              </a:prstGeom>
            </p:spPr>
          </p:pic>
          <p:sp>
            <p:nvSpPr>
              <p:cNvPr id="8" name="矩形 7"/>
              <p:cNvSpPr/>
              <p:nvPr/>
            </p:nvSpPr>
            <p:spPr>
              <a:xfrm>
                <a:off x="3853828" y="3052762"/>
                <a:ext cx="363366" cy="122158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839303" y="3109911"/>
                <a:ext cx="392415" cy="11887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农历十月初五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小寒风俗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3406" y="923552"/>
            <a:ext cx="4009461" cy="952184"/>
            <a:chOff x="4593520" y="1398979"/>
            <a:chExt cx="4009461" cy="952184"/>
          </a:xfrm>
        </p:grpSpPr>
        <p:grpSp>
          <p:nvGrpSpPr>
            <p:cNvPr id="5" name="组合 4"/>
            <p:cNvGrpSpPr/>
            <p:nvPr/>
          </p:nvGrpSpPr>
          <p:grpSpPr>
            <a:xfrm>
              <a:off x="4593520" y="1419978"/>
              <a:ext cx="515065" cy="515065"/>
              <a:chOff x="4593520" y="1419978"/>
              <a:chExt cx="515065" cy="515065"/>
            </a:xfrm>
          </p:grpSpPr>
          <p:sp>
            <p:nvSpPr>
              <p:cNvPr id="43" name="Rectangle 6"/>
              <p:cNvSpPr/>
              <p:nvPr/>
            </p:nvSpPr>
            <p:spPr>
              <a:xfrm>
                <a:off x="4593520" y="1419978"/>
                <a:ext cx="515065" cy="515065"/>
              </a:xfrm>
              <a:prstGeom prst="snip2DiagRect">
                <a:avLst/>
              </a:prstGeom>
              <a:solidFill>
                <a:srgbClr val="0C3D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80" dirty="0">
                  <a:cs typeface="+mn-ea"/>
                  <a:sym typeface="+mn-lt"/>
                </a:endParaRPr>
              </a:p>
            </p:txBody>
          </p:sp>
          <p:sp>
            <p:nvSpPr>
              <p:cNvPr id="44" name="Freeform 12"/>
              <p:cNvSpPr>
                <a:spLocks noEditPoints="1"/>
              </p:cNvSpPr>
              <p:nvPr/>
            </p:nvSpPr>
            <p:spPr bwMode="auto">
              <a:xfrm>
                <a:off x="4721573" y="1564484"/>
                <a:ext cx="258957" cy="226051"/>
              </a:xfrm>
              <a:custGeom>
                <a:avLst/>
                <a:gdLst>
                  <a:gd name="T0" fmla="*/ 18 w 84"/>
                  <a:gd name="T1" fmla="*/ 0 h 73"/>
                  <a:gd name="T2" fmla="*/ 26 w 84"/>
                  <a:gd name="T3" fmla="*/ 7 h 73"/>
                  <a:gd name="T4" fmla="*/ 10 w 84"/>
                  <a:gd name="T5" fmla="*/ 7 h 73"/>
                  <a:gd name="T6" fmla="*/ 18 w 84"/>
                  <a:gd name="T7" fmla="*/ 0 h 73"/>
                  <a:gd name="T8" fmla="*/ 49 w 84"/>
                  <a:gd name="T9" fmla="*/ 15 h 73"/>
                  <a:gd name="T10" fmla="*/ 67 w 84"/>
                  <a:gd name="T11" fmla="*/ 22 h 73"/>
                  <a:gd name="T12" fmla="*/ 75 w 84"/>
                  <a:gd name="T13" fmla="*/ 41 h 73"/>
                  <a:gd name="T14" fmla="*/ 67 w 84"/>
                  <a:gd name="T15" fmla="*/ 60 h 73"/>
                  <a:gd name="T16" fmla="*/ 49 w 84"/>
                  <a:gd name="T17" fmla="*/ 67 h 73"/>
                  <a:gd name="T18" fmla="*/ 30 w 84"/>
                  <a:gd name="T19" fmla="*/ 60 h 73"/>
                  <a:gd name="T20" fmla="*/ 22 w 84"/>
                  <a:gd name="T21" fmla="*/ 41 h 73"/>
                  <a:gd name="T22" fmla="*/ 30 w 84"/>
                  <a:gd name="T23" fmla="*/ 22 h 73"/>
                  <a:gd name="T24" fmla="*/ 49 w 84"/>
                  <a:gd name="T25" fmla="*/ 15 h 73"/>
                  <a:gd name="T26" fmla="*/ 45 w 84"/>
                  <a:gd name="T27" fmla="*/ 28 h 73"/>
                  <a:gd name="T28" fmla="*/ 35 w 84"/>
                  <a:gd name="T29" fmla="*/ 33 h 73"/>
                  <a:gd name="T30" fmla="*/ 36 w 84"/>
                  <a:gd name="T31" fmla="*/ 44 h 73"/>
                  <a:gd name="T32" fmla="*/ 44 w 84"/>
                  <a:gd name="T33" fmla="*/ 38 h 73"/>
                  <a:gd name="T34" fmla="*/ 45 w 84"/>
                  <a:gd name="T35" fmla="*/ 28 h 73"/>
                  <a:gd name="T36" fmla="*/ 62 w 84"/>
                  <a:gd name="T37" fmla="*/ 28 h 73"/>
                  <a:gd name="T38" fmla="*/ 49 w 84"/>
                  <a:gd name="T39" fmla="*/ 23 h 73"/>
                  <a:gd name="T40" fmla="*/ 36 w 84"/>
                  <a:gd name="T41" fmla="*/ 28 h 73"/>
                  <a:gd name="T42" fmla="*/ 31 w 84"/>
                  <a:gd name="T43" fmla="*/ 41 h 73"/>
                  <a:gd name="T44" fmla="*/ 36 w 84"/>
                  <a:gd name="T45" fmla="*/ 54 h 73"/>
                  <a:gd name="T46" fmla="*/ 49 w 84"/>
                  <a:gd name="T47" fmla="*/ 59 h 73"/>
                  <a:gd name="T48" fmla="*/ 62 w 84"/>
                  <a:gd name="T49" fmla="*/ 54 h 73"/>
                  <a:gd name="T50" fmla="*/ 67 w 84"/>
                  <a:gd name="T51" fmla="*/ 41 h 73"/>
                  <a:gd name="T52" fmla="*/ 62 w 84"/>
                  <a:gd name="T53" fmla="*/ 28 h 73"/>
                  <a:gd name="T54" fmla="*/ 35 w 84"/>
                  <a:gd name="T55" fmla="*/ 0 h 73"/>
                  <a:gd name="T56" fmla="*/ 29 w 84"/>
                  <a:gd name="T57" fmla="*/ 11 h 73"/>
                  <a:gd name="T58" fmla="*/ 9 w 84"/>
                  <a:gd name="T59" fmla="*/ 11 h 73"/>
                  <a:gd name="T60" fmla="*/ 0 w 84"/>
                  <a:gd name="T61" fmla="*/ 21 h 73"/>
                  <a:gd name="T62" fmla="*/ 0 w 84"/>
                  <a:gd name="T63" fmla="*/ 63 h 73"/>
                  <a:gd name="T64" fmla="*/ 9 w 84"/>
                  <a:gd name="T65" fmla="*/ 73 h 73"/>
                  <a:gd name="T66" fmla="*/ 74 w 84"/>
                  <a:gd name="T67" fmla="*/ 73 h 73"/>
                  <a:gd name="T68" fmla="*/ 84 w 84"/>
                  <a:gd name="T69" fmla="*/ 63 h 73"/>
                  <a:gd name="T70" fmla="*/ 84 w 84"/>
                  <a:gd name="T71" fmla="*/ 21 h 73"/>
                  <a:gd name="T72" fmla="*/ 74 w 84"/>
                  <a:gd name="T73" fmla="*/ 11 h 73"/>
                  <a:gd name="T74" fmla="*/ 71 w 84"/>
                  <a:gd name="T75" fmla="*/ 11 h 73"/>
                  <a:gd name="T76" fmla="*/ 64 w 84"/>
                  <a:gd name="T77" fmla="*/ 0 h 73"/>
                  <a:gd name="T78" fmla="*/ 35 w 84"/>
                  <a:gd name="T7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" h="73">
                    <a:moveTo>
                      <a:pt x="18" y="0"/>
                    </a:moveTo>
                    <a:cubicBezTo>
                      <a:pt x="22" y="0"/>
                      <a:pt x="25" y="3"/>
                      <a:pt x="26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3"/>
                      <a:pt x="14" y="0"/>
                      <a:pt x="18" y="0"/>
                    </a:cubicBezTo>
                    <a:close/>
                    <a:moveTo>
                      <a:pt x="49" y="15"/>
                    </a:moveTo>
                    <a:cubicBezTo>
                      <a:pt x="56" y="15"/>
                      <a:pt x="63" y="18"/>
                      <a:pt x="67" y="22"/>
                    </a:cubicBezTo>
                    <a:cubicBezTo>
                      <a:pt x="72" y="27"/>
                      <a:pt x="75" y="34"/>
                      <a:pt x="75" y="41"/>
                    </a:cubicBezTo>
                    <a:cubicBezTo>
                      <a:pt x="75" y="48"/>
                      <a:pt x="72" y="55"/>
                      <a:pt x="67" y="60"/>
                    </a:cubicBezTo>
                    <a:cubicBezTo>
                      <a:pt x="63" y="64"/>
                      <a:pt x="56" y="67"/>
                      <a:pt x="49" y="67"/>
                    </a:cubicBezTo>
                    <a:cubicBezTo>
                      <a:pt x="41" y="67"/>
                      <a:pt x="35" y="64"/>
                      <a:pt x="30" y="60"/>
                    </a:cubicBezTo>
                    <a:cubicBezTo>
                      <a:pt x="25" y="55"/>
                      <a:pt x="22" y="48"/>
                      <a:pt x="22" y="41"/>
                    </a:cubicBezTo>
                    <a:cubicBezTo>
                      <a:pt x="22" y="34"/>
                      <a:pt x="25" y="27"/>
                      <a:pt x="30" y="22"/>
                    </a:cubicBezTo>
                    <a:cubicBezTo>
                      <a:pt x="35" y="18"/>
                      <a:pt x="41" y="15"/>
                      <a:pt x="49" y="15"/>
                    </a:cubicBezTo>
                    <a:close/>
                    <a:moveTo>
                      <a:pt x="45" y="28"/>
                    </a:moveTo>
                    <a:cubicBezTo>
                      <a:pt x="42" y="26"/>
                      <a:pt x="37" y="28"/>
                      <a:pt x="35" y="33"/>
                    </a:cubicBezTo>
                    <a:cubicBezTo>
                      <a:pt x="32" y="37"/>
                      <a:pt x="33" y="42"/>
                      <a:pt x="36" y="44"/>
                    </a:cubicBezTo>
                    <a:cubicBezTo>
                      <a:pt x="40" y="46"/>
                      <a:pt x="41" y="42"/>
                      <a:pt x="44" y="38"/>
                    </a:cubicBezTo>
                    <a:cubicBezTo>
                      <a:pt x="46" y="33"/>
                      <a:pt x="49" y="30"/>
                      <a:pt x="45" y="28"/>
                    </a:cubicBezTo>
                    <a:close/>
                    <a:moveTo>
                      <a:pt x="62" y="28"/>
                    </a:moveTo>
                    <a:cubicBezTo>
                      <a:pt x="58" y="25"/>
                      <a:pt x="54" y="23"/>
                      <a:pt x="49" y="23"/>
                    </a:cubicBezTo>
                    <a:cubicBezTo>
                      <a:pt x="44" y="23"/>
                      <a:pt x="39" y="25"/>
                      <a:pt x="36" y="28"/>
                    </a:cubicBezTo>
                    <a:cubicBezTo>
                      <a:pt x="33" y="31"/>
                      <a:pt x="31" y="36"/>
                      <a:pt x="31" y="41"/>
                    </a:cubicBezTo>
                    <a:cubicBezTo>
                      <a:pt x="31" y="46"/>
                      <a:pt x="33" y="50"/>
                      <a:pt x="36" y="54"/>
                    </a:cubicBezTo>
                    <a:cubicBezTo>
                      <a:pt x="39" y="57"/>
                      <a:pt x="44" y="59"/>
                      <a:pt x="49" y="59"/>
                    </a:cubicBezTo>
                    <a:cubicBezTo>
                      <a:pt x="54" y="59"/>
                      <a:pt x="58" y="57"/>
                      <a:pt x="62" y="54"/>
                    </a:cubicBezTo>
                    <a:cubicBezTo>
                      <a:pt x="65" y="50"/>
                      <a:pt x="67" y="46"/>
                      <a:pt x="67" y="41"/>
                    </a:cubicBezTo>
                    <a:cubicBezTo>
                      <a:pt x="67" y="36"/>
                      <a:pt x="65" y="31"/>
                      <a:pt x="62" y="28"/>
                    </a:cubicBezTo>
                    <a:close/>
                    <a:moveTo>
                      <a:pt x="35" y="0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4" y="11"/>
                      <a:pt x="0" y="15"/>
                      <a:pt x="0" y="2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9"/>
                      <a:pt x="4" y="73"/>
                      <a:pt x="9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9" y="73"/>
                      <a:pt x="84" y="69"/>
                      <a:pt x="84" y="63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4" y="15"/>
                      <a:pt x="79" y="11"/>
                      <a:pt x="74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55" tIns="34277" rIns="68555" bIns="34277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1" name="Rectangle 17"/>
            <p:cNvSpPr/>
            <p:nvPr/>
          </p:nvSpPr>
          <p:spPr>
            <a:xfrm>
              <a:off x="5216608" y="1398979"/>
              <a:ext cx="3386373" cy="95218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河北:"小雪雪满天，来年必丰年。"这是农民朋友对小雪节气时下雪的赞扬，此时的雪水能抗旱防寒。山东:"小雪收葱，不收就空。萝卜白菜，收藏窖中。小麦冬灌，保墒防冻。植树造林，采集树种。改造涝洼，治水治岭。水利配套，修渠打井。"河南:"立冬小雪，抓紧冬耕。结合复播，增加收成。土地深翻，加厚土层。压砂换土，冻死害虫。"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387780" y="1981283"/>
            <a:ext cx="4009461" cy="515448"/>
            <a:chOff x="4593520" y="2556820"/>
            <a:chExt cx="4009461" cy="515448"/>
          </a:xfrm>
        </p:grpSpPr>
        <p:grpSp>
          <p:nvGrpSpPr>
            <p:cNvPr id="4" name="组合 3"/>
            <p:cNvGrpSpPr/>
            <p:nvPr/>
          </p:nvGrpSpPr>
          <p:grpSpPr>
            <a:xfrm>
              <a:off x="4593520" y="2557203"/>
              <a:ext cx="515065" cy="515065"/>
              <a:chOff x="4593520" y="2557203"/>
              <a:chExt cx="515065" cy="515065"/>
            </a:xfrm>
          </p:grpSpPr>
          <p:sp>
            <p:nvSpPr>
              <p:cNvPr id="49" name="Rectangle 8"/>
              <p:cNvSpPr/>
              <p:nvPr/>
            </p:nvSpPr>
            <p:spPr>
              <a:xfrm>
                <a:off x="4593520" y="2557203"/>
                <a:ext cx="515065" cy="515065"/>
              </a:xfrm>
              <a:prstGeom prst="snip2DiagRect">
                <a:avLst/>
              </a:prstGeom>
              <a:solidFill>
                <a:srgbClr val="0C3D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80" dirty="0">
                  <a:cs typeface="+mn-ea"/>
                  <a:sym typeface="+mn-lt"/>
                </a:endParaRPr>
              </a:p>
            </p:txBody>
          </p:sp>
          <p:sp>
            <p:nvSpPr>
              <p:cNvPr id="50" name="Freeform 14"/>
              <p:cNvSpPr>
                <a:spLocks noEditPoints="1"/>
              </p:cNvSpPr>
              <p:nvPr/>
            </p:nvSpPr>
            <p:spPr bwMode="auto">
              <a:xfrm>
                <a:off x="4702974" y="2670234"/>
                <a:ext cx="290432" cy="289002"/>
              </a:xfrm>
              <a:custGeom>
                <a:avLst/>
                <a:gdLst>
                  <a:gd name="T0" fmla="*/ 6 w 94"/>
                  <a:gd name="T1" fmla="*/ 28 h 94"/>
                  <a:gd name="T2" fmla="*/ 32 w 94"/>
                  <a:gd name="T3" fmla="*/ 4 h 94"/>
                  <a:gd name="T4" fmla="*/ 67 w 94"/>
                  <a:gd name="T5" fmla="*/ 6 h 94"/>
                  <a:gd name="T6" fmla="*/ 90 w 94"/>
                  <a:gd name="T7" fmla="*/ 32 h 94"/>
                  <a:gd name="T8" fmla="*/ 88 w 94"/>
                  <a:gd name="T9" fmla="*/ 67 h 94"/>
                  <a:gd name="T10" fmla="*/ 88 w 94"/>
                  <a:gd name="T11" fmla="*/ 67 h 94"/>
                  <a:gd name="T12" fmla="*/ 62 w 94"/>
                  <a:gd name="T13" fmla="*/ 90 h 94"/>
                  <a:gd name="T14" fmla="*/ 27 w 94"/>
                  <a:gd name="T15" fmla="*/ 89 h 94"/>
                  <a:gd name="T16" fmla="*/ 27 w 94"/>
                  <a:gd name="T17" fmla="*/ 89 h 94"/>
                  <a:gd name="T18" fmla="*/ 4 w 94"/>
                  <a:gd name="T19" fmla="*/ 62 h 94"/>
                  <a:gd name="T20" fmla="*/ 6 w 94"/>
                  <a:gd name="T21" fmla="*/ 28 h 94"/>
                  <a:gd name="T22" fmla="*/ 6 w 94"/>
                  <a:gd name="T23" fmla="*/ 28 h 94"/>
                  <a:gd name="T24" fmla="*/ 20 w 94"/>
                  <a:gd name="T25" fmla="*/ 27 h 94"/>
                  <a:gd name="T26" fmla="*/ 16 w 94"/>
                  <a:gd name="T27" fmla="*/ 32 h 94"/>
                  <a:gd name="T28" fmla="*/ 16 w 94"/>
                  <a:gd name="T29" fmla="*/ 32 h 94"/>
                  <a:gd name="T30" fmla="*/ 15 w 94"/>
                  <a:gd name="T31" fmla="*/ 35 h 94"/>
                  <a:gd name="T32" fmla="*/ 36 w 94"/>
                  <a:gd name="T33" fmla="*/ 37 h 94"/>
                  <a:gd name="T34" fmla="*/ 34 w 94"/>
                  <a:gd name="T35" fmla="*/ 40 h 94"/>
                  <a:gd name="T36" fmla="*/ 32 w 94"/>
                  <a:gd name="T37" fmla="*/ 45 h 94"/>
                  <a:gd name="T38" fmla="*/ 13 w 94"/>
                  <a:gd name="T39" fmla="*/ 53 h 94"/>
                  <a:gd name="T40" fmla="*/ 15 w 94"/>
                  <a:gd name="T41" fmla="*/ 59 h 94"/>
                  <a:gd name="T42" fmla="*/ 15 w 94"/>
                  <a:gd name="T43" fmla="*/ 59 h 94"/>
                  <a:gd name="T44" fmla="*/ 16 w 94"/>
                  <a:gd name="T45" fmla="*/ 60 h 94"/>
                  <a:gd name="T46" fmla="*/ 29 w 94"/>
                  <a:gd name="T47" fmla="*/ 54 h 94"/>
                  <a:gd name="T48" fmla="*/ 26 w 94"/>
                  <a:gd name="T49" fmla="*/ 74 h 94"/>
                  <a:gd name="T50" fmla="*/ 32 w 94"/>
                  <a:gd name="T51" fmla="*/ 78 h 94"/>
                  <a:gd name="T52" fmla="*/ 32 w 94"/>
                  <a:gd name="T53" fmla="*/ 78 h 94"/>
                  <a:gd name="T54" fmla="*/ 33 w 94"/>
                  <a:gd name="T55" fmla="*/ 79 h 94"/>
                  <a:gd name="T56" fmla="*/ 34 w 94"/>
                  <a:gd name="T57" fmla="*/ 78 h 94"/>
                  <a:gd name="T58" fmla="*/ 36 w 94"/>
                  <a:gd name="T59" fmla="*/ 55 h 94"/>
                  <a:gd name="T60" fmla="*/ 48 w 94"/>
                  <a:gd name="T61" fmla="*/ 67 h 94"/>
                  <a:gd name="T62" fmla="*/ 60 w 94"/>
                  <a:gd name="T63" fmla="*/ 79 h 94"/>
                  <a:gd name="T64" fmla="*/ 65 w 94"/>
                  <a:gd name="T65" fmla="*/ 77 h 94"/>
                  <a:gd name="T66" fmla="*/ 66 w 94"/>
                  <a:gd name="T67" fmla="*/ 74 h 94"/>
                  <a:gd name="T68" fmla="*/ 54 w 94"/>
                  <a:gd name="T69" fmla="*/ 62 h 94"/>
                  <a:gd name="T70" fmla="*/ 39 w 94"/>
                  <a:gd name="T71" fmla="*/ 48 h 94"/>
                  <a:gd name="T72" fmla="*/ 41 w 94"/>
                  <a:gd name="T73" fmla="*/ 43 h 94"/>
                  <a:gd name="T74" fmla="*/ 43 w 94"/>
                  <a:gd name="T75" fmla="*/ 39 h 94"/>
                  <a:gd name="T76" fmla="*/ 49 w 94"/>
                  <a:gd name="T77" fmla="*/ 42 h 94"/>
                  <a:gd name="T78" fmla="*/ 77 w 94"/>
                  <a:gd name="T79" fmla="*/ 64 h 94"/>
                  <a:gd name="T80" fmla="*/ 78 w 94"/>
                  <a:gd name="T81" fmla="*/ 62 h 94"/>
                  <a:gd name="T82" fmla="*/ 78 w 94"/>
                  <a:gd name="T83" fmla="*/ 62 h 94"/>
                  <a:gd name="T84" fmla="*/ 80 w 94"/>
                  <a:gd name="T85" fmla="*/ 56 h 94"/>
                  <a:gd name="T86" fmla="*/ 53 w 94"/>
                  <a:gd name="T87" fmla="*/ 35 h 94"/>
                  <a:gd name="T88" fmla="*/ 47 w 94"/>
                  <a:gd name="T89" fmla="*/ 32 h 94"/>
                  <a:gd name="T90" fmla="*/ 50 w 94"/>
                  <a:gd name="T91" fmla="*/ 28 h 94"/>
                  <a:gd name="T92" fmla="*/ 56 w 94"/>
                  <a:gd name="T93" fmla="*/ 30 h 94"/>
                  <a:gd name="T94" fmla="*/ 74 w 94"/>
                  <a:gd name="T95" fmla="*/ 28 h 94"/>
                  <a:gd name="T96" fmla="*/ 71 w 94"/>
                  <a:gd name="T97" fmla="*/ 23 h 94"/>
                  <a:gd name="T98" fmla="*/ 70 w 94"/>
                  <a:gd name="T99" fmla="*/ 22 h 94"/>
                  <a:gd name="T100" fmla="*/ 58 w 94"/>
                  <a:gd name="T101" fmla="*/ 23 h 94"/>
                  <a:gd name="T102" fmla="*/ 55 w 94"/>
                  <a:gd name="T103" fmla="*/ 22 h 94"/>
                  <a:gd name="T104" fmla="*/ 62 w 94"/>
                  <a:gd name="T105" fmla="*/ 16 h 94"/>
                  <a:gd name="T106" fmla="*/ 53 w 94"/>
                  <a:gd name="T107" fmla="*/ 14 h 94"/>
                  <a:gd name="T108" fmla="*/ 49 w 94"/>
                  <a:gd name="T109" fmla="*/ 18 h 94"/>
                  <a:gd name="T110" fmla="*/ 43 w 94"/>
                  <a:gd name="T111" fmla="*/ 13 h 94"/>
                  <a:gd name="T112" fmla="*/ 37 w 94"/>
                  <a:gd name="T113" fmla="*/ 15 h 94"/>
                  <a:gd name="T114" fmla="*/ 35 w 94"/>
                  <a:gd name="T115" fmla="*/ 16 h 94"/>
                  <a:gd name="T116" fmla="*/ 44 w 94"/>
                  <a:gd name="T117" fmla="*/ 24 h 94"/>
                  <a:gd name="T118" fmla="*/ 40 w 94"/>
                  <a:gd name="T119" fmla="*/ 30 h 94"/>
                  <a:gd name="T120" fmla="*/ 20 w 94"/>
                  <a:gd name="T121" fmla="*/ 2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" h="94">
                    <a:moveTo>
                      <a:pt x="6" y="28"/>
                    </a:moveTo>
                    <a:cubicBezTo>
                      <a:pt x="11" y="16"/>
                      <a:pt x="21" y="8"/>
                      <a:pt x="32" y="4"/>
                    </a:cubicBezTo>
                    <a:cubicBezTo>
                      <a:pt x="43" y="0"/>
                      <a:pt x="56" y="1"/>
                      <a:pt x="67" y="6"/>
                    </a:cubicBezTo>
                    <a:cubicBezTo>
                      <a:pt x="78" y="12"/>
                      <a:pt x="86" y="21"/>
                      <a:pt x="90" y="32"/>
                    </a:cubicBezTo>
                    <a:cubicBezTo>
                      <a:pt x="94" y="43"/>
                      <a:pt x="94" y="56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3" y="78"/>
                      <a:pt x="73" y="87"/>
                      <a:pt x="62" y="90"/>
                    </a:cubicBezTo>
                    <a:cubicBezTo>
                      <a:pt x="51" y="94"/>
                      <a:pt x="39" y="94"/>
                      <a:pt x="27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16" y="83"/>
                      <a:pt x="8" y="73"/>
                      <a:pt x="4" y="62"/>
                    </a:cubicBezTo>
                    <a:cubicBezTo>
                      <a:pt x="0" y="51"/>
                      <a:pt x="1" y="39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lose/>
                    <a:moveTo>
                      <a:pt x="20" y="27"/>
                    </a:moveTo>
                    <a:cubicBezTo>
                      <a:pt x="18" y="29"/>
                      <a:pt x="17" y="30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5" y="34"/>
                      <a:pt x="15" y="35"/>
                    </a:cubicBezTo>
                    <a:cubicBezTo>
                      <a:pt x="21" y="34"/>
                      <a:pt x="28" y="34"/>
                      <a:pt x="36" y="37"/>
                    </a:cubicBezTo>
                    <a:cubicBezTo>
                      <a:pt x="35" y="38"/>
                      <a:pt x="35" y="39"/>
                      <a:pt x="34" y="40"/>
                    </a:cubicBezTo>
                    <a:cubicBezTo>
                      <a:pt x="33" y="42"/>
                      <a:pt x="32" y="43"/>
                      <a:pt x="32" y="45"/>
                    </a:cubicBezTo>
                    <a:cubicBezTo>
                      <a:pt x="26" y="45"/>
                      <a:pt x="20" y="47"/>
                      <a:pt x="13" y="53"/>
                    </a:cubicBezTo>
                    <a:cubicBezTo>
                      <a:pt x="14" y="55"/>
                      <a:pt x="14" y="57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21" y="56"/>
                      <a:pt x="25" y="54"/>
                      <a:pt x="29" y="54"/>
                    </a:cubicBezTo>
                    <a:cubicBezTo>
                      <a:pt x="27" y="61"/>
                      <a:pt x="26" y="68"/>
                      <a:pt x="26" y="74"/>
                    </a:cubicBezTo>
                    <a:cubicBezTo>
                      <a:pt x="28" y="76"/>
                      <a:pt x="30" y="77"/>
                      <a:pt x="32" y="78"/>
                    </a:cubicBezTo>
                    <a:cubicBezTo>
                      <a:pt x="32" y="78"/>
                      <a:pt x="32" y="78"/>
                      <a:pt x="32" y="78"/>
                    </a:cubicBezTo>
                    <a:cubicBezTo>
                      <a:pt x="33" y="78"/>
                      <a:pt x="33" y="78"/>
                      <a:pt x="33" y="79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3" y="72"/>
                      <a:pt x="34" y="64"/>
                      <a:pt x="36" y="55"/>
                    </a:cubicBezTo>
                    <a:cubicBezTo>
                      <a:pt x="41" y="58"/>
                      <a:pt x="44" y="62"/>
                      <a:pt x="48" y="67"/>
                    </a:cubicBezTo>
                    <a:cubicBezTo>
                      <a:pt x="52" y="71"/>
                      <a:pt x="56" y="76"/>
                      <a:pt x="60" y="79"/>
                    </a:cubicBezTo>
                    <a:cubicBezTo>
                      <a:pt x="62" y="78"/>
                      <a:pt x="63" y="78"/>
                      <a:pt x="65" y="77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2" y="71"/>
                      <a:pt x="58" y="67"/>
                      <a:pt x="54" y="62"/>
                    </a:cubicBezTo>
                    <a:cubicBezTo>
                      <a:pt x="49" y="56"/>
                      <a:pt x="44" y="51"/>
                      <a:pt x="39" y="48"/>
                    </a:cubicBezTo>
                    <a:cubicBezTo>
                      <a:pt x="40" y="46"/>
                      <a:pt x="40" y="45"/>
                      <a:pt x="41" y="43"/>
                    </a:cubicBezTo>
                    <a:cubicBezTo>
                      <a:pt x="42" y="42"/>
                      <a:pt x="42" y="40"/>
                      <a:pt x="43" y="39"/>
                    </a:cubicBezTo>
                    <a:cubicBezTo>
                      <a:pt x="45" y="40"/>
                      <a:pt x="47" y="41"/>
                      <a:pt x="49" y="42"/>
                    </a:cubicBezTo>
                    <a:cubicBezTo>
                      <a:pt x="61" y="47"/>
                      <a:pt x="71" y="55"/>
                      <a:pt x="77" y="64"/>
                    </a:cubicBezTo>
                    <a:cubicBezTo>
                      <a:pt x="77" y="63"/>
                      <a:pt x="78" y="63"/>
                      <a:pt x="78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0"/>
                      <a:pt x="80" y="58"/>
                      <a:pt x="80" y="56"/>
                    </a:cubicBezTo>
                    <a:cubicBezTo>
                      <a:pt x="74" y="47"/>
                      <a:pt x="63" y="40"/>
                      <a:pt x="53" y="35"/>
                    </a:cubicBezTo>
                    <a:cubicBezTo>
                      <a:pt x="51" y="34"/>
                      <a:pt x="49" y="33"/>
                      <a:pt x="47" y="32"/>
                    </a:cubicBezTo>
                    <a:cubicBezTo>
                      <a:pt x="48" y="31"/>
                      <a:pt x="49" y="29"/>
                      <a:pt x="50" y="28"/>
                    </a:cubicBezTo>
                    <a:cubicBezTo>
                      <a:pt x="52" y="29"/>
                      <a:pt x="54" y="30"/>
                      <a:pt x="56" y="30"/>
                    </a:cubicBezTo>
                    <a:cubicBezTo>
                      <a:pt x="66" y="32"/>
                      <a:pt x="73" y="28"/>
                      <a:pt x="74" y="28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2"/>
                      <a:pt x="70" y="22"/>
                      <a:pt x="70" y="22"/>
                    </a:cubicBezTo>
                    <a:cubicBezTo>
                      <a:pt x="68" y="22"/>
                      <a:pt x="63" y="24"/>
                      <a:pt x="58" y="23"/>
                    </a:cubicBezTo>
                    <a:cubicBezTo>
                      <a:pt x="57" y="23"/>
                      <a:pt x="56" y="22"/>
                      <a:pt x="55" y="22"/>
                    </a:cubicBezTo>
                    <a:cubicBezTo>
                      <a:pt x="57" y="20"/>
                      <a:pt x="60" y="18"/>
                      <a:pt x="62" y="16"/>
                    </a:cubicBezTo>
                    <a:cubicBezTo>
                      <a:pt x="59" y="15"/>
                      <a:pt x="56" y="14"/>
                      <a:pt x="53" y="14"/>
                    </a:cubicBezTo>
                    <a:cubicBezTo>
                      <a:pt x="52" y="15"/>
                      <a:pt x="50" y="16"/>
                      <a:pt x="49" y="18"/>
                    </a:cubicBezTo>
                    <a:cubicBezTo>
                      <a:pt x="47" y="16"/>
                      <a:pt x="45" y="15"/>
                      <a:pt x="43" y="13"/>
                    </a:cubicBezTo>
                    <a:cubicBezTo>
                      <a:pt x="41" y="14"/>
                      <a:pt x="39" y="14"/>
                      <a:pt x="37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9" y="20"/>
                      <a:pt x="44" y="24"/>
                    </a:cubicBezTo>
                    <a:cubicBezTo>
                      <a:pt x="42" y="26"/>
                      <a:pt x="41" y="28"/>
                      <a:pt x="40" y="30"/>
                    </a:cubicBezTo>
                    <a:cubicBezTo>
                      <a:pt x="33" y="28"/>
                      <a:pt x="26" y="27"/>
                      <a:pt x="20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55" tIns="34277" rIns="68555" bIns="34277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Rectangle 23"/>
            <p:cNvSpPr/>
            <p:nvPr/>
          </p:nvSpPr>
          <p:spPr>
            <a:xfrm>
              <a:off x="5216608" y="2556820"/>
              <a:ext cx="3386373" cy="3604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江苏:"立冬下麦迟，小雪搞积肥。"上海、浙江:"立冬小雪北风寒，棉粮油料快收完。油菜定植麦续播，贮足饲料莫迟延。"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10868" y="2949753"/>
            <a:ext cx="4009461" cy="550856"/>
            <a:chOff x="4593520" y="3623020"/>
            <a:chExt cx="4009461" cy="550856"/>
          </a:xfrm>
        </p:grpSpPr>
        <p:grpSp>
          <p:nvGrpSpPr>
            <p:cNvPr id="6" name="组合 5"/>
            <p:cNvGrpSpPr/>
            <p:nvPr/>
          </p:nvGrpSpPr>
          <p:grpSpPr>
            <a:xfrm>
              <a:off x="4593520" y="3623020"/>
              <a:ext cx="515065" cy="515065"/>
              <a:chOff x="4593520" y="3623020"/>
              <a:chExt cx="515065" cy="515065"/>
            </a:xfrm>
          </p:grpSpPr>
          <p:sp>
            <p:nvSpPr>
              <p:cNvPr id="40" name="Rectangle 9"/>
              <p:cNvSpPr/>
              <p:nvPr/>
            </p:nvSpPr>
            <p:spPr>
              <a:xfrm>
                <a:off x="4593520" y="3623020"/>
                <a:ext cx="515065" cy="515065"/>
              </a:xfrm>
              <a:prstGeom prst="snip2DiagRect">
                <a:avLst/>
              </a:prstGeom>
              <a:solidFill>
                <a:srgbClr val="0C3D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80" dirty="0">
                  <a:cs typeface="+mn-ea"/>
                  <a:sym typeface="+mn-lt"/>
                </a:endParaRPr>
              </a:p>
            </p:txBody>
          </p:sp>
          <p:sp>
            <p:nvSpPr>
              <p:cNvPr id="41" name="Freeform 11"/>
              <p:cNvSpPr>
                <a:spLocks noEditPoints="1"/>
              </p:cNvSpPr>
              <p:nvPr/>
            </p:nvSpPr>
            <p:spPr bwMode="auto">
              <a:xfrm>
                <a:off x="4701543" y="3749642"/>
                <a:ext cx="291863" cy="261819"/>
              </a:xfrm>
              <a:custGeom>
                <a:avLst/>
                <a:gdLst>
                  <a:gd name="T0" fmla="*/ 10 w 95"/>
                  <a:gd name="T1" fmla="*/ 0 h 85"/>
                  <a:gd name="T2" fmla="*/ 85 w 95"/>
                  <a:gd name="T3" fmla="*/ 0 h 85"/>
                  <a:gd name="T4" fmla="*/ 95 w 95"/>
                  <a:gd name="T5" fmla="*/ 10 h 85"/>
                  <a:gd name="T6" fmla="*/ 95 w 95"/>
                  <a:gd name="T7" fmla="*/ 76 h 85"/>
                  <a:gd name="T8" fmla="*/ 85 w 95"/>
                  <a:gd name="T9" fmla="*/ 85 h 85"/>
                  <a:gd name="T10" fmla="*/ 10 w 95"/>
                  <a:gd name="T11" fmla="*/ 85 h 85"/>
                  <a:gd name="T12" fmla="*/ 0 w 95"/>
                  <a:gd name="T13" fmla="*/ 76 h 85"/>
                  <a:gd name="T14" fmla="*/ 0 w 95"/>
                  <a:gd name="T15" fmla="*/ 10 h 85"/>
                  <a:gd name="T16" fmla="*/ 10 w 95"/>
                  <a:gd name="T17" fmla="*/ 0 h 85"/>
                  <a:gd name="T18" fmla="*/ 48 w 95"/>
                  <a:gd name="T19" fmla="*/ 38 h 85"/>
                  <a:gd name="T20" fmla="*/ 43 w 95"/>
                  <a:gd name="T21" fmla="*/ 44 h 85"/>
                  <a:gd name="T22" fmla="*/ 48 w 95"/>
                  <a:gd name="T23" fmla="*/ 50 h 85"/>
                  <a:gd name="T24" fmla="*/ 54 w 95"/>
                  <a:gd name="T25" fmla="*/ 44 h 85"/>
                  <a:gd name="T26" fmla="*/ 48 w 95"/>
                  <a:gd name="T27" fmla="*/ 38 h 85"/>
                  <a:gd name="T28" fmla="*/ 42 w 95"/>
                  <a:gd name="T29" fmla="*/ 36 h 85"/>
                  <a:gd name="T30" fmla="*/ 48 w 95"/>
                  <a:gd name="T31" fmla="*/ 34 h 85"/>
                  <a:gd name="T32" fmla="*/ 54 w 95"/>
                  <a:gd name="T33" fmla="*/ 36 h 85"/>
                  <a:gd name="T34" fmla="*/ 57 w 95"/>
                  <a:gd name="T35" fmla="*/ 30 h 85"/>
                  <a:gd name="T36" fmla="*/ 64 w 95"/>
                  <a:gd name="T37" fmla="*/ 19 h 85"/>
                  <a:gd name="T38" fmla="*/ 48 w 95"/>
                  <a:gd name="T39" fmla="*/ 14 h 85"/>
                  <a:gd name="T40" fmla="*/ 33 w 95"/>
                  <a:gd name="T41" fmla="*/ 19 h 85"/>
                  <a:gd name="T42" fmla="*/ 39 w 95"/>
                  <a:gd name="T43" fmla="*/ 30 h 85"/>
                  <a:gd name="T44" fmla="*/ 42 w 95"/>
                  <a:gd name="T45" fmla="*/ 36 h 85"/>
                  <a:gd name="T46" fmla="*/ 58 w 95"/>
                  <a:gd name="T47" fmla="*/ 43 h 85"/>
                  <a:gd name="T48" fmla="*/ 57 w 95"/>
                  <a:gd name="T49" fmla="*/ 49 h 85"/>
                  <a:gd name="T50" fmla="*/ 53 w 95"/>
                  <a:gd name="T51" fmla="*/ 53 h 85"/>
                  <a:gd name="T52" fmla="*/ 56 w 95"/>
                  <a:gd name="T53" fmla="*/ 59 h 85"/>
                  <a:gd name="T54" fmla="*/ 62 w 95"/>
                  <a:gd name="T55" fmla="*/ 70 h 85"/>
                  <a:gd name="T56" fmla="*/ 74 w 95"/>
                  <a:gd name="T57" fmla="*/ 59 h 85"/>
                  <a:gd name="T58" fmla="*/ 78 w 95"/>
                  <a:gd name="T59" fmla="*/ 43 h 85"/>
                  <a:gd name="T60" fmla="*/ 65 w 95"/>
                  <a:gd name="T61" fmla="*/ 43 h 85"/>
                  <a:gd name="T62" fmla="*/ 58 w 95"/>
                  <a:gd name="T63" fmla="*/ 43 h 85"/>
                  <a:gd name="T64" fmla="*/ 44 w 95"/>
                  <a:gd name="T65" fmla="*/ 53 h 85"/>
                  <a:gd name="T66" fmla="*/ 40 w 95"/>
                  <a:gd name="T67" fmla="*/ 49 h 85"/>
                  <a:gd name="T68" fmla="*/ 38 w 95"/>
                  <a:gd name="T69" fmla="*/ 43 h 85"/>
                  <a:gd name="T70" fmla="*/ 31 w 95"/>
                  <a:gd name="T71" fmla="*/ 43 h 85"/>
                  <a:gd name="T72" fmla="*/ 19 w 95"/>
                  <a:gd name="T73" fmla="*/ 43 h 85"/>
                  <a:gd name="T74" fmla="*/ 23 w 95"/>
                  <a:gd name="T75" fmla="*/ 59 h 85"/>
                  <a:gd name="T76" fmla="*/ 34 w 95"/>
                  <a:gd name="T77" fmla="*/ 70 h 85"/>
                  <a:gd name="T78" fmla="*/ 41 w 95"/>
                  <a:gd name="T79" fmla="*/ 59 h 85"/>
                  <a:gd name="T80" fmla="*/ 44 w 95"/>
                  <a:gd name="T81" fmla="*/ 5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5" h="85">
                    <a:moveTo>
                      <a:pt x="10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90" y="0"/>
                      <a:pt x="95" y="4"/>
                      <a:pt x="95" y="10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95" y="81"/>
                      <a:pt x="90" y="85"/>
                      <a:pt x="85" y="85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5" y="85"/>
                      <a:pt x="0" y="81"/>
                      <a:pt x="0" y="7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lose/>
                    <a:moveTo>
                      <a:pt x="48" y="38"/>
                    </a:moveTo>
                    <a:cubicBezTo>
                      <a:pt x="45" y="38"/>
                      <a:pt x="43" y="41"/>
                      <a:pt x="43" y="44"/>
                    </a:cubicBezTo>
                    <a:cubicBezTo>
                      <a:pt x="43" y="47"/>
                      <a:pt x="45" y="50"/>
                      <a:pt x="48" y="50"/>
                    </a:cubicBezTo>
                    <a:cubicBezTo>
                      <a:pt x="51" y="50"/>
                      <a:pt x="54" y="47"/>
                      <a:pt x="54" y="44"/>
                    </a:cubicBezTo>
                    <a:cubicBezTo>
                      <a:pt x="54" y="41"/>
                      <a:pt x="51" y="38"/>
                      <a:pt x="48" y="38"/>
                    </a:cubicBezTo>
                    <a:close/>
                    <a:moveTo>
                      <a:pt x="42" y="36"/>
                    </a:moveTo>
                    <a:cubicBezTo>
                      <a:pt x="44" y="35"/>
                      <a:pt x="46" y="34"/>
                      <a:pt x="48" y="34"/>
                    </a:cubicBezTo>
                    <a:cubicBezTo>
                      <a:pt x="50" y="34"/>
                      <a:pt x="52" y="35"/>
                      <a:pt x="54" y="36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59" y="16"/>
                      <a:pt x="54" y="14"/>
                      <a:pt x="48" y="14"/>
                    </a:cubicBezTo>
                    <a:cubicBezTo>
                      <a:pt x="43" y="14"/>
                      <a:pt x="37" y="16"/>
                      <a:pt x="33" y="1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2" y="36"/>
                      <a:pt x="42" y="36"/>
                      <a:pt x="42" y="36"/>
                    </a:cubicBezTo>
                    <a:close/>
                    <a:moveTo>
                      <a:pt x="58" y="43"/>
                    </a:moveTo>
                    <a:cubicBezTo>
                      <a:pt x="58" y="45"/>
                      <a:pt x="58" y="47"/>
                      <a:pt x="57" y="49"/>
                    </a:cubicBezTo>
                    <a:cubicBezTo>
                      <a:pt x="56" y="51"/>
                      <a:pt x="54" y="52"/>
                      <a:pt x="53" y="53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7" y="67"/>
                      <a:pt x="71" y="64"/>
                      <a:pt x="74" y="59"/>
                    </a:cubicBezTo>
                    <a:cubicBezTo>
                      <a:pt x="77" y="54"/>
                      <a:pt x="78" y="48"/>
                      <a:pt x="78" y="43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58" y="43"/>
                      <a:pt x="58" y="43"/>
                      <a:pt x="58" y="43"/>
                    </a:cubicBezTo>
                    <a:close/>
                    <a:moveTo>
                      <a:pt x="44" y="53"/>
                    </a:moveTo>
                    <a:cubicBezTo>
                      <a:pt x="42" y="52"/>
                      <a:pt x="41" y="51"/>
                      <a:pt x="40" y="49"/>
                    </a:cubicBezTo>
                    <a:cubicBezTo>
                      <a:pt x="39" y="47"/>
                      <a:pt x="38" y="45"/>
                      <a:pt x="38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9" y="49"/>
                      <a:pt x="20" y="54"/>
                      <a:pt x="23" y="59"/>
                    </a:cubicBezTo>
                    <a:cubicBezTo>
                      <a:pt x="26" y="64"/>
                      <a:pt x="30" y="68"/>
                      <a:pt x="34" y="70"/>
                    </a:cubicBezTo>
                    <a:cubicBezTo>
                      <a:pt x="41" y="59"/>
                      <a:pt x="41" y="59"/>
                      <a:pt x="41" y="59"/>
                    </a:cubicBezTo>
                    <a:lnTo>
                      <a:pt x="44" y="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68555" tIns="34277" rIns="68555" bIns="34277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zh-CN" altLang="en-US" sz="135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4" name="Rectangle 26"/>
            <p:cNvSpPr/>
            <p:nvPr/>
          </p:nvSpPr>
          <p:spPr>
            <a:xfrm>
              <a:off x="5216608" y="3623020"/>
              <a:ext cx="3386373" cy="55085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25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福建、广东:小雪期间地里仍有庄稼，有谚语可查。福建当地有:"小雪点青稻"的说法，青稻指的是晚稻。广东则有:"小雪满田红"，大雪满田空"，这里所谓的红，不是指红颜色，而是指农活多，此时开始收获晚稻，播种小麦。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4" y="1419978"/>
            <a:ext cx="3966210" cy="1983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小雪风俗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84887" y="2128519"/>
            <a:ext cx="5745480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cs typeface="+mn-ea"/>
                <a:sym typeface="+mn-lt"/>
              </a:rPr>
              <a:t>民间有:"冬腊风腌，蓄以御冬"的习俗。小雪后气温急剧下降，天气变得干燥，是加工腊肉的好时候。</a:t>
            </a:r>
          </a:p>
          <a:p>
            <a:pPr>
              <a:lnSpc>
                <a:spcPct val="150000"/>
              </a:lnSpc>
            </a:pPr>
            <a:endParaRPr lang="zh-CN" altLang="en-US" sz="105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cs typeface="+mn-ea"/>
                <a:sym typeface="+mn-lt"/>
              </a:rPr>
              <a:t>小雪节气后，一些农家开始动手做香肠、腊肉，把多余的肉类用传统方法储备起来，等到春节时正好享受美食。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1240155" y="1441865"/>
            <a:ext cx="1537924" cy="408623"/>
          </a:xfrm>
          <a:prstGeom prst="roundRect">
            <a:avLst/>
          </a:prstGeom>
          <a:solidFill>
            <a:srgbClr val="0C3D8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腌腊肉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924" y="45915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小雪风俗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35100" y="2237768"/>
            <a:ext cx="6935809" cy="1035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cs typeface="+mn-ea"/>
                <a:sym typeface="+mn-lt"/>
              </a:rPr>
              <a:t>在南方某些地方，还有农历十月吃糍粑的习俗。糍粑是用糯米蒸熟捣烂后所制成的一种食品，是中国南方一些地区流行的美食。</a:t>
            </a:r>
          </a:p>
          <a:p>
            <a:pPr>
              <a:lnSpc>
                <a:spcPct val="150000"/>
              </a:lnSpc>
            </a:pPr>
            <a:endParaRPr lang="zh-CN" altLang="en-US" sz="105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cs typeface="+mn-ea"/>
                <a:sym typeface="+mn-lt"/>
              </a:rPr>
              <a:t>古时，糍粑是南方地区传统的节日祭品，最早是农民用来祭牛神的供品。有俗语"十月朝，糍粑禄禄烧"，就是指的祭祀事件。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151685" y="1478014"/>
            <a:ext cx="1537924" cy="408623"/>
          </a:xfrm>
          <a:prstGeom prst="roundRect">
            <a:avLst/>
          </a:prstGeom>
          <a:solidFill>
            <a:srgbClr val="0C3D8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吃糍粑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小雪风俗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47252" y="1270793"/>
            <a:ext cx="1508984" cy="408623"/>
          </a:xfrm>
          <a:prstGeom prst="roundRect">
            <a:avLst/>
          </a:prstGeom>
          <a:solidFill>
            <a:srgbClr val="0C3D8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晒鱼干</a:t>
            </a:r>
          </a:p>
        </p:txBody>
      </p:sp>
      <p:sp>
        <p:nvSpPr>
          <p:cNvPr id="7" name="矩形 6"/>
          <p:cNvSpPr/>
          <p:nvPr/>
        </p:nvSpPr>
        <p:spPr>
          <a:xfrm>
            <a:off x="988509" y="1696682"/>
            <a:ext cx="690372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小雪时台湾中南部海边的渔民们会开始晒鱼干、储存乾粮。乌鱼群会在小雪前后来到台湾海峡，另外还有旗鱼、沙鱼等。</a:t>
            </a:r>
          </a:p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台湾俗谚:十月豆，肥到不见头，是指在嘉义县布袋一带，到了农历十月可以捕到"豆仔鱼"。</a:t>
            </a:r>
          </a:p>
          <a:p>
            <a:pPr algn="just">
              <a:lnSpc>
                <a:spcPct val="150000"/>
              </a:lnSpc>
              <a:spcAft>
                <a:spcPts val="450"/>
              </a:spcAft>
            </a:pP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450"/>
              </a:spcAft>
            </a:pPr>
            <a:endParaRPr lang="zh-CN" alt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小雪前后，土家族群众又开始了一年一度的"杀年猪，迎新年"民俗活动，给寒冷的冬天增添了热烈的气氛。吃"刨汤"，是土家族的风俗习惯;在"杀年猪，迎新年"民俗活动中，用热气尚存的上等新鲜猪肉，精心烹饪而成的美食称为"刨汤"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147252" y="2359274"/>
            <a:ext cx="2033059" cy="408623"/>
          </a:xfrm>
          <a:prstGeom prst="roundRect">
            <a:avLst/>
          </a:prstGeom>
          <a:solidFill>
            <a:srgbClr val="0C3D8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吃刨汤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1842" y="507055"/>
            <a:ext cx="3940252" cy="40229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9850" y="2217039"/>
            <a:ext cx="25242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cs typeface="+mn-ea"/>
                <a:sym typeface="+mn-lt"/>
              </a:rPr>
              <a:t>小雪，是二十四节气中的第</a:t>
            </a:r>
            <a:r>
              <a:rPr lang="en-US" altLang="zh-CN" sz="1050" dirty="0">
                <a:cs typeface="+mn-ea"/>
                <a:sym typeface="+mn-lt"/>
              </a:rPr>
              <a:t>20</a:t>
            </a:r>
            <a:r>
              <a:rPr lang="zh-CN" altLang="en-US" sz="1050" dirty="0">
                <a:cs typeface="+mn-ea"/>
                <a:sym typeface="+mn-lt"/>
              </a:rPr>
              <a:t>个。</a:t>
            </a:r>
            <a:r>
              <a:rPr lang="en-US" altLang="zh-CN" sz="1050" dirty="0">
                <a:cs typeface="+mn-ea"/>
                <a:sym typeface="+mn-lt"/>
              </a:rPr>
              <a:t>11</a:t>
            </a:r>
            <a:r>
              <a:rPr lang="zh-CN" altLang="en-US" sz="1050" dirty="0">
                <a:cs typeface="+mn-ea"/>
                <a:sym typeface="+mn-lt"/>
              </a:rPr>
              <a:t>月</a:t>
            </a:r>
            <a:r>
              <a:rPr lang="en-US" altLang="zh-CN" sz="1050" dirty="0">
                <a:cs typeface="+mn-ea"/>
                <a:sym typeface="+mn-lt"/>
              </a:rPr>
              <a:t>22</a:t>
            </a:r>
            <a:r>
              <a:rPr lang="zh-CN" altLang="en-US" sz="1050" dirty="0">
                <a:cs typeface="+mn-ea"/>
                <a:sym typeface="+mn-lt"/>
              </a:rPr>
              <a:t>或</a:t>
            </a:r>
            <a:r>
              <a:rPr lang="en-US" altLang="zh-CN" sz="1050" dirty="0">
                <a:cs typeface="+mn-ea"/>
                <a:sym typeface="+mn-lt"/>
              </a:rPr>
              <a:t>23</a:t>
            </a:r>
            <a:r>
              <a:rPr lang="zh-CN" altLang="en-US" sz="1050" dirty="0">
                <a:cs typeface="+mn-ea"/>
                <a:sym typeface="+mn-lt"/>
              </a:rPr>
              <a:t>日，太阳到达黄经</a:t>
            </a:r>
            <a:r>
              <a:rPr lang="en-US" altLang="zh-CN" sz="1050" dirty="0">
                <a:cs typeface="+mn-ea"/>
                <a:sym typeface="+mn-lt"/>
              </a:rPr>
              <a:t>240°</a:t>
            </a:r>
            <a:r>
              <a:rPr lang="zh-CN" altLang="en-US" sz="1050" dirty="0">
                <a:cs typeface="+mn-ea"/>
                <a:sym typeface="+mn-lt"/>
              </a:rPr>
              <a:t>，此时称为小雪节气。此时，太阳位于赤纬</a:t>
            </a:r>
            <a:r>
              <a:rPr lang="en-US" altLang="zh-CN" sz="1050" dirty="0">
                <a:cs typeface="+mn-ea"/>
                <a:sym typeface="+mn-lt"/>
              </a:rPr>
              <a:t>-20°16'</a:t>
            </a:r>
            <a:r>
              <a:rPr lang="zh-CN" altLang="en-US" sz="1050" dirty="0">
                <a:cs typeface="+mn-ea"/>
                <a:sym typeface="+mn-lt"/>
              </a:rPr>
              <a:t>，这天北京地区白昼时间仅</a:t>
            </a:r>
            <a:r>
              <a:rPr lang="en-US" altLang="zh-CN" sz="1050" dirty="0">
                <a:cs typeface="+mn-ea"/>
                <a:sym typeface="+mn-lt"/>
              </a:rPr>
              <a:t>9</a:t>
            </a:r>
            <a:r>
              <a:rPr lang="zh-CN" altLang="en-US" sz="1050" dirty="0">
                <a:cs typeface="+mn-ea"/>
                <a:sym typeface="+mn-lt"/>
              </a:rPr>
              <a:t>小时</a:t>
            </a:r>
            <a:r>
              <a:rPr lang="en-US" altLang="zh-CN" sz="1050" dirty="0">
                <a:cs typeface="+mn-ea"/>
                <a:sym typeface="+mn-lt"/>
              </a:rPr>
              <a:t>49</a:t>
            </a:r>
            <a:r>
              <a:rPr lang="zh-CN" altLang="en-US" sz="1050" dirty="0">
                <a:cs typeface="+mn-ea"/>
                <a:sym typeface="+mn-lt"/>
              </a:rPr>
              <a:t>分钟，正午太阳高度仅</a:t>
            </a:r>
            <a:r>
              <a:rPr lang="en-US" altLang="zh-CN" sz="1050" dirty="0">
                <a:cs typeface="+mn-ea"/>
                <a:sym typeface="+mn-lt"/>
              </a:rPr>
              <a:t>29°50'</a:t>
            </a:r>
            <a:r>
              <a:rPr lang="zh-CN" altLang="en-US" sz="1050" dirty="0">
                <a:cs typeface="+mn-ea"/>
                <a:sym typeface="+mn-lt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260889" y="1618476"/>
            <a:ext cx="22621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rgbClr val="0C3D81"/>
                </a:solidFill>
                <a:cs typeface="+mn-ea"/>
                <a:sym typeface="+mn-lt"/>
              </a:rPr>
              <a:t>三、小雪诗词</a:t>
            </a:r>
            <a:endParaRPr lang="zh-CN" altLang="en-US" sz="2700" b="1" dirty="0">
              <a:solidFill>
                <a:srgbClr val="0C3D8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小雪诗词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605882" y="1078772"/>
            <a:ext cx="4289957" cy="24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2100" b="1" i="0" dirty="0">
                <a:solidFill>
                  <a:srgbClr val="0C3D81"/>
                </a:solidFill>
                <a:latin typeface="+mn-lt"/>
                <a:cs typeface="+mn-ea"/>
                <a:sym typeface="+mn-lt"/>
              </a:rPr>
              <a:t>《小雪》</a:t>
            </a:r>
            <a:r>
              <a:rPr lang="zh-CN" altLang="en-US" sz="1800" b="1" i="0" dirty="0">
                <a:solidFill>
                  <a:srgbClr val="0C3D81"/>
                </a:solidFill>
                <a:latin typeface="+mn-lt"/>
                <a:cs typeface="+mn-ea"/>
                <a:sym typeface="+mn-lt"/>
              </a:rPr>
              <a:t>(左河水)</a:t>
            </a:r>
            <a:endParaRPr lang="zh-CN" altLang="en-US" sz="2100" b="1" i="0" dirty="0">
              <a:solidFill>
                <a:srgbClr val="0C3D81"/>
              </a:solidFill>
              <a:latin typeface="+mn-lt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endParaRPr lang="zh-CN" altLang="en-US" sz="2100" b="1" i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1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太行初雪带寒风，一路凋零下赣中。</a:t>
            </a:r>
          </a:p>
          <a:p>
            <a:pPr algn="l" eaLnBrk="1" hangingPunct="1">
              <a:lnSpc>
                <a:spcPct val="150000"/>
              </a:lnSpc>
            </a:pPr>
            <a:endParaRPr lang="zh-CN" altLang="en-US" sz="2100" b="1" i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zh-CN" altLang="en-US" sz="2100" b="1" i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菊萎东篱梅暗动，方知大地转阳升。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03664" y="167166"/>
            <a:ext cx="1705147" cy="329797"/>
          </a:xfrm>
          <a:prstGeom prst="roundRect">
            <a:avLst/>
          </a:prstGeom>
          <a:solidFill>
            <a:srgbClr val="0C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小雪诗词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514600" y="1180147"/>
            <a:ext cx="498348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100" b="1" i="0" dirty="0" smtClean="0">
                <a:solidFill>
                  <a:srgbClr val="0C3D81"/>
                </a:solidFill>
                <a:latin typeface="+mn-lt"/>
                <a:cs typeface="+mn-ea"/>
                <a:sym typeface="+mn-lt"/>
              </a:rPr>
              <a:t>《小雪》</a:t>
            </a:r>
            <a:r>
              <a:rPr lang="zh-CN" altLang="en-US" sz="1800" b="1" i="0" dirty="0">
                <a:solidFill>
                  <a:srgbClr val="0C3D81"/>
                </a:solidFill>
                <a:latin typeface="+mn-lt"/>
                <a:cs typeface="+mn-ea"/>
                <a:sym typeface="+mn-lt"/>
              </a:rPr>
              <a:t>(戴叔伦)</a:t>
            </a:r>
            <a:endParaRPr lang="en-US" altLang="zh-CN" sz="1800" b="1" i="0" dirty="0">
              <a:solidFill>
                <a:srgbClr val="0C3D81"/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2100" b="1" i="0" dirty="0" smtClean="0">
              <a:solidFill>
                <a:srgbClr val="0C3D81"/>
              </a:solidFill>
              <a:latin typeface="+mn-lt"/>
              <a:cs typeface="+mn-ea"/>
              <a:sym typeface="+mn-lt"/>
            </a:endParaRPr>
          </a:p>
          <a:p>
            <a:pPr eaLnBrk="1" hangingPunct="1"/>
            <a:endParaRPr lang="en-US" altLang="zh-CN" sz="2100" b="1" i="0" dirty="0">
              <a:solidFill>
                <a:srgbClr val="0C3D81"/>
              </a:solidFill>
              <a:latin typeface="+mn-lt"/>
              <a:cs typeface="+mn-ea"/>
              <a:sym typeface="+mn-lt"/>
            </a:endParaRPr>
          </a:p>
          <a:p>
            <a:pPr defTabSz="182880" eaLnBrk="1" hangingPunct="1">
              <a:tabLst>
                <a:tab pos="92075" algn="l"/>
              </a:tabLst>
            </a:pPr>
            <a:r>
              <a:rPr lang="zh-CN" altLang="en-US" sz="2100" b="1" i="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花</a:t>
            </a:r>
            <a:r>
              <a:rPr lang="zh-CN" altLang="en-US" sz="2100" b="1" i="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雪随风不厌看，更多还肯失林</a:t>
            </a:r>
            <a:r>
              <a:rPr lang="zh-CN" altLang="en-US" sz="2100" b="1" i="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峦。</a:t>
            </a:r>
            <a:endParaRPr lang="en-US" altLang="zh-CN" sz="2100" b="1" i="0" dirty="0" smtClean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  <a:p>
            <a:pPr defTabSz="182880" eaLnBrk="1" hangingPunct="1">
              <a:tabLst>
                <a:tab pos="92075" algn="l"/>
              </a:tabLst>
            </a:pPr>
            <a:endParaRPr lang="en-US" altLang="zh-CN" sz="2100" b="1" i="0" dirty="0" smtClean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  <a:p>
            <a:pPr defTabSz="182880" eaLnBrk="1" hangingPunct="1">
              <a:tabLst>
                <a:tab pos="92075" algn="l"/>
              </a:tabLst>
            </a:pPr>
            <a:endParaRPr lang="en-US" altLang="zh-CN" sz="2100" b="1" i="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  <a:p>
            <a:pPr defTabSz="182880" eaLnBrk="1" hangingPunct="1">
              <a:tabLst>
                <a:tab pos="92075" algn="l"/>
              </a:tabLst>
            </a:pPr>
            <a:r>
              <a:rPr lang="zh-CN" altLang="en-US" sz="2100" b="1" i="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愁</a:t>
            </a:r>
            <a:r>
              <a:rPr lang="zh-CN" altLang="en-US" sz="2100" b="1" i="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人正在书窗下，一片飞来一片</a:t>
            </a:r>
            <a:r>
              <a:rPr lang="zh-CN" altLang="en-US" sz="2100" b="1" i="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寒。</a:t>
            </a:r>
            <a:endParaRPr lang="zh-CN" altLang="en-US" sz="2100" b="1" i="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小雪诗词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4" y="1275544"/>
            <a:ext cx="4946313" cy="2473157"/>
          </a:xfrm>
          <a:prstGeom prst="rect">
            <a:avLst/>
          </a:prstGeom>
          <a:ln w="190500" cap="sq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3" name="组合 2"/>
          <p:cNvGrpSpPr/>
          <p:nvPr/>
        </p:nvGrpSpPr>
        <p:grpSpPr>
          <a:xfrm>
            <a:off x="4460106" y="-460840"/>
            <a:ext cx="4581023" cy="5262753"/>
            <a:chOff x="445913" y="502505"/>
            <a:chExt cx="7610354" cy="7017000"/>
          </a:xfrm>
          <a:solidFill>
            <a:srgbClr val="004C99">
              <a:alpha val="69804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剪去单角的矩形 3"/>
            <p:cNvSpPr/>
            <p:nvPr/>
          </p:nvSpPr>
          <p:spPr>
            <a:xfrm>
              <a:off x="445913" y="1578290"/>
              <a:ext cx="7268563" cy="5761675"/>
            </a:xfrm>
            <a:prstGeom prst="ellipse">
              <a:avLst/>
            </a:prstGeom>
            <a:solidFill>
              <a:srgbClr val="0C3D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138215" y="502505"/>
              <a:ext cx="6918052" cy="7017000"/>
            </a:xfrm>
            <a:prstGeom prst="ellipse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altLang="zh-CN" sz="21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100" b="1" dirty="0" smtClean="0">
                  <a:solidFill>
                    <a:schemeClr val="bg1"/>
                  </a:solidFill>
                  <a:cs typeface="+mn-ea"/>
                  <a:sym typeface="+mn-lt"/>
                </a:rPr>
                <a:t>《小雪》</a:t>
              </a:r>
              <a:r>
                <a:rPr lang="zh-CN" altLang="en-US" sz="2100" b="1" dirty="0">
                  <a:solidFill>
                    <a:schemeClr val="bg1"/>
                  </a:solidFill>
                  <a:cs typeface="+mn-ea"/>
                  <a:sym typeface="+mn-lt"/>
                </a:rPr>
                <a:t>(宋·释善珍)</a:t>
              </a:r>
            </a:p>
            <a:p>
              <a:pPr>
                <a:lnSpc>
                  <a:spcPct val="200000"/>
                </a:lnSpc>
              </a:pPr>
              <a:endParaRPr lang="zh-CN" altLang="en-US" sz="9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015" b="1" dirty="0" smtClean="0">
                  <a:solidFill>
                    <a:schemeClr val="bg1"/>
                  </a:solidFill>
                  <a:cs typeface="+mn-ea"/>
                  <a:sym typeface="+mn-lt"/>
                </a:rPr>
                <a:t>云</a:t>
              </a:r>
              <a:r>
                <a:rPr lang="zh-CN" altLang="en-US" sz="1015" b="1" dirty="0">
                  <a:solidFill>
                    <a:schemeClr val="bg1"/>
                  </a:solidFill>
                  <a:cs typeface="+mn-ea"/>
                  <a:sym typeface="+mn-lt"/>
                </a:rPr>
                <a:t>暗初成霰点微，旋闻蔌蔌洒窗扉。</a:t>
              </a:r>
            </a:p>
            <a:p>
              <a:pPr>
                <a:lnSpc>
                  <a:spcPct val="200000"/>
                </a:lnSpc>
              </a:pPr>
              <a:endParaRPr lang="zh-CN" altLang="en-US" sz="9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015" b="1" dirty="0">
                  <a:solidFill>
                    <a:schemeClr val="bg1"/>
                  </a:solidFill>
                  <a:cs typeface="+mn-ea"/>
                  <a:sym typeface="+mn-lt"/>
                </a:rPr>
                <a:t>最愁南北犬惊吠，兼恐北风鸿退飞。</a:t>
              </a:r>
            </a:p>
            <a:p>
              <a:pPr>
                <a:lnSpc>
                  <a:spcPct val="200000"/>
                </a:lnSpc>
              </a:pPr>
              <a:endParaRPr lang="zh-CN" altLang="en-US" sz="9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015" b="1" dirty="0">
                  <a:solidFill>
                    <a:schemeClr val="bg1"/>
                  </a:solidFill>
                  <a:cs typeface="+mn-ea"/>
                  <a:sym typeface="+mn-lt"/>
                </a:rPr>
                <a:t>梦锦尚堪裁好句，鬓丝那可织寒衣。</a:t>
              </a:r>
            </a:p>
            <a:p>
              <a:pPr>
                <a:lnSpc>
                  <a:spcPct val="200000"/>
                </a:lnSpc>
              </a:pPr>
              <a:endParaRPr lang="zh-CN" altLang="en-US" sz="9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1015" b="1" dirty="0">
                  <a:solidFill>
                    <a:schemeClr val="bg1"/>
                  </a:solidFill>
                  <a:cs typeface="+mn-ea"/>
                  <a:sym typeface="+mn-lt"/>
                </a:rPr>
                <a:t>拥炉睡思难撑拄，起唤梅花为解围。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938594" y="5220979"/>
              <a:ext cx="7366" cy="99000"/>
              <a:chOff x="7628162" y="2540423"/>
              <a:chExt cx="5213" cy="84883"/>
            </a:xfrm>
            <a:grpFill/>
          </p:grpSpPr>
          <p:sp>
            <p:nvSpPr>
              <p:cNvPr id="8" name="Freeform 12"/>
              <p:cNvSpPr/>
              <p:nvPr/>
            </p:nvSpPr>
            <p:spPr bwMode="auto">
              <a:xfrm>
                <a:off x="7628162" y="2540423"/>
                <a:ext cx="5213" cy="8488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sz="105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22"/>
              <p:cNvSpPr/>
              <p:nvPr/>
            </p:nvSpPr>
            <p:spPr bwMode="auto">
              <a:xfrm>
                <a:off x="7628162" y="2540423"/>
                <a:ext cx="5213" cy="8488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sz="105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39"/>
              <p:cNvSpPr/>
              <p:nvPr/>
            </p:nvSpPr>
            <p:spPr bwMode="auto">
              <a:xfrm>
                <a:off x="7628162" y="2540423"/>
                <a:ext cx="5213" cy="8488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sz="105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49"/>
              <p:cNvSpPr/>
              <p:nvPr/>
            </p:nvSpPr>
            <p:spPr bwMode="auto">
              <a:xfrm>
                <a:off x="7628162" y="2540423"/>
                <a:ext cx="5213" cy="8488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sz="1050">
                  <a:solidFill>
                    <a:srgbClr val="FF0000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1842" y="507055"/>
            <a:ext cx="3940252" cy="40229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9850" y="2217039"/>
            <a:ext cx="25242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cs typeface="+mn-ea"/>
                <a:sym typeface="+mn-lt"/>
              </a:rPr>
              <a:t>小雪，是二十四节气中的第</a:t>
            </a:r>
            <a:r>
              <a:rPr lang="en-US" altLang="zh-CN" sz="1050" dirty="0">
                <a:cs typeface="+mn-ea"/>
                <a:sym typeface="+mn-lt"/>
              </a:rPr>
              <a:t>20</a:t>
            </a:r>
            <a:r>
              <a:rPr lang="zh-CN" altLang="en-US" sz="1050" dirty="0">
                <a:cs typeface="+mn-ea"/>
                <a:sym typeface="+mn-lt"/>
              </a:rPr>
              <a:t>个。</a:t>
            </a:r>
            <a:r>
              <a:rPr lang="en-US" altLang="zh-CN" sz="1050" dirty="0">
                <a:cs typeface="+mn-ea"/>
                <a:sym typeface="+mn-lt"/>
              </a:rPr>
              <a:t>11</a:t>
            </a:r>
            <a:r>
              <a:rPr lang="zh-CN" altLang="en-US" sz="1050" dirty="0">
                <a:cs typeface="+mn-ea"/>
                <a:sym typeface="+mn-lt"/>
              </a:rPr>
              <a:t>月</a:t>
            </a:r>
            <a:r>
              <a:rPr lang="en-US" altLang="zh-CN" sz="1050" dirty="0">
                <a:cs typeface="+mn-ea"/>
                <a:sym typeface="+mn-lt"/>
              </a:rPr>
              <a:t>22</a:t>
            </a:r>
            <a:r>
              <a:rPr lang="zh-CN" altLang="en-US" sz="1050" dirty="0">
                <a:cs typeface="+mn-ea"/>
                <a:sym typeface="+mn-lt"/>
              </a:rPr>
              <a:t>或</a:t>
            </a:r>
            <a:r>
              <a:rPr lang="en-US" altLang="zh-CN" sz="1050" dirty="0">
                <a:cs typeface="+mn-ea"/>
                <a:sym typeface="+mn-lt"/>
              </a:rPr>
              <a:t>23</a:t>
            </a:r>
            <a:r>
              <a:rPr lang="zh-CN" altLang="en-US" sz="1050" dirty="0">
                <a:cs typeface="+mn-ea"/>
                <a:sym typeface="+mn-lt"/>
              </a:rPr>
              <a:t>日，太阳到达黄经</a:t>
            </a:r>
            <a:r>
              <a:rPr lang="en-US" altLang="zh-CN" sz="1050" dirty="0">
                <a:cs typeface="+mn-ea"/>
                <a:sym typeface="+mn-lt"/>
              </a:rPr>
              <a:t>240°</a:t>
            </a:r>
            <a:r>
              <a:rPr lang="zh-CN" altLang="en-US" sz="1050" dirty="0">
                <a:cs typeface="+mn-ea"/>
                <a:sym typeface="+mn-lt"/>
              </a:rPr>
              <a:t>，此时称为小雪节气。此时，太阳位于赤纬</a:t>
            </a:r>
            <a:r>
              <a:rPr lang="en-US" altLang="zh-CN" sz="1050" dirty="0">
                <a:cs typeface="+mn-ea"/>
                <a:sym typeface="+mn-lt"/>
              </a:rPr>
              <a:t>-20°16'</a:t>
            </a:r>
            <a:r>
              <a:rPr lang="zh-CN" altLang="en-US" sz="1050" dirty="0">
                <a:cs typeface="+mn-ea"/>
                <a:sym typeface="+mn-lt"/>
              </a:rPr>
              <a:t>，这天北京地区白昼时间仅</a:t>
            </a:r>
            <a:r>
              <a:rPr lang="en-US" altLang="zh-CN" sz="1050" dirty="0">
                <a:cs typeface="+mn-ea"/>
                <a:sym typeface="+mn-lt"/>
              </a:rPr>
              <a:t>9</a:t>
            </a:r>
            <a:r>
              <a:rPr lang="zh-CN" altLang="en-US" sz="1050" dirty="0">
                <a:cs typeface="+mn-ea"/>
                <a:sym typeface="+mn-lt"/>
              </a:rPr>
              <a:t>小时</a:t>
            </a:r>
            <a:r>
              <a:rPr lang="en-US" altLang="zh-CN" sz="1050" dirty="0">
                <a:cs typeface="+mn-ea"/>
                <a:sym typeface="+mn-lt"/>
              </a:rPr>
              <a:t>49</a:t>
            </a:r>
            <a:r>
              <a:rPr lang="zh-CN" altLang="en-US" sz="1050" dirty="0">
                <a:cs typeface="+mn-ea"/>
                <a:sym typeface="+mn-lt"/>
              </a:rPr>
              <a:t>分钟，正午太阳高度仅</a:t>
            </a:r>
            <a:r>
              <a:rPr lang="en-US" altLang="zh-CN" sz="1050" dirty="0">
                <a:cs typeface="+mn-ea"/>
                <a:sym typeface="+mn-lt"/>
              </a:rPr>
              <a:t>29°50'</a:t>
            </a:r>
            <a:r>
              <a:rPr lang="zh-CN" altLang="en-US" sz="1050" dirty="0">
                <a:cs typeface="+mn-ea"/>
                <a:sym typeface="+mn-lt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260889" y="1618476"/>
            <a:ext cx="22621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rgbClr val="0C3D81"/>
                </a:solidFill>
                <a:cs typeface="+mn-ea"/>
                <a:sym typeface="+mn-lt"/>
              </a:rPr>
              <a:t>四、小雪养生</a:t>
            </a:r>
            <a:endParaRPr lang="zh-CN" altLang="en-US" sz="2700" b="1" dirty="0">
              <a:solidFill>
                <a:srgbClr val="0C3D8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小雪养生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1339850" y="1893570"/>
            <a:ext cx="6457315" cy="1765848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所谓气虚即气不够用</a:t>
            </a:r>
            <a:r>
              <a:rPr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，动则气喘、体倦、懒言、常自汗出、面色眺白、舌淡白、脉虚弱无力。气虚之人可选用人参进补</a:t>
            </a:r>
            <a:r>
              <a:rPr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人参性温</a:t>
            </a:r>
            <a:r>
              <a:rPr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、味甘微苦，可大补元气，是补气要药</a:t>
            </a:r>
            <a:r>
              <a:rPr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《本经》谓"明目开心益智，久服轻身延年"，近代研究证明，人参可调节网状皮肤系统功能，其所含人参皂甙。确实具有抗衰老作用。使用时。可用人参一味煎汤，名独参汤，具有益气固脱之功效，年老体弱之人，长服此汤，可强身体。人参若切成饮片，可补益身体，防御疾病，增强肌体抗病能力 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463041" y="1326646"/>
            <a:ext cx="1298496" cy="421180"/>
          </a:xfrm>
          <a:prstGeom prst="roundRect">
            <a:avLst/>
          </a:prstGeom>
          <a:solidFill>
            <a:srgbClr val="0C3D81"/>
          </a:solidFill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气虚者的补法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-169816" y="-201298"/>
            <a:ext cx="4838700" cy="49403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430" y="1460939"/>
            <a:ext cx="8168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950" dirty="0">
                <a:solidFill>
                  <a:srgbClr val="0C3D8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63922" y="1040015"/>
            <a:ext cx="2841784" cy="2531745"/>
            <a:chOff x="8081" y="3013"/>
            <a:chExt cx="5967" cy="5316"/>
          </a:xfrm>
        </p:grpSpPr>
        <p:sp>
          <p:nvSpPr>
            <p:cNvPr id="4" name="图文框 3"/>
            <p:cNvSpPr/>
            <p:nvPr/>
          </p:nvSpPr>
          <p:spPr>
            <a:xfrm>
              <a:off x="8081" y="3013"/>
              <a:ext cx="5967" cy="967"/>
            </a:xfrm>
            <a:prstGeom prst="frame">
              <a:avLst>
                <a:gd name="adj1" fmla="val 2003"/>
              </a:avLst>
            </a:prstGeom>
            <a:solidFill>
              <a:srgbClr val="FFFFFF"/>
            </a:solidFill>
            <a:ln w="12700" cap="flat" cmpd="sng" algn="ctr">
              <a:solidFill>
                <a:srgbClr val="0C3D81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2400" kern="0" dirty="0">
                  <a:solidFill>
                    <a:srgbClr val="0C3D81"/>
                  </a:solidFill>
                  <a:cs typeface="+mn-ea"/>
                  <a:sym typeface="+mn-lt"/>
                </a:rPr>
                <a:t>小雪简介</a:t>
              </a:r>
            </a:p>
          </p:txBody>
        </p:sp>
        <p:sp>
          <p:nvSpPr>
            <p:cNvPr id="5" name="图文框 4"/>
            <p:cNvSpPr/>
            <p:nvPr/>
          </p:nvSpPr>
          <p:spPr>
            <a:xfrm>
              <a:off x="8081" y="4433"/>
              <a:ext cx="5967" cy="967"/>
            </a:xfrm>
            <a:prstGeom prst="frame">
              <a:avLst>
                <a:gd name="adj1" fmla="val 2003"/>
              </a:avLst>
            </a:prstGeom>
            <a:solidFill>
              <a:srgbClr val="FFFFFF"/>
            </a:solidFill>
            <a:ln w="12700" cap="flat" cmpd="sng" algn="ctr">
              <a:solidFill>
                <a:srgbClr val="0C3D81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2400" kern="0" dirty="0">
                  <a:solidFill>
                    <a:srgbClr val="0C3D81"/>
                  </a:solidFill>
                  <a:cs typeface="+mn-ea"/>
                  <a:sym typeface="+mn-lt"/>
                </a:rPr>
                <a:t>小雪风俗</a:t>
              </a:r>
            </a:p>
          </p:txBody>
        </p:sp>
        <p:sp>
          <p:nvSpPr>
            <p:cNvPr id="6" name="图文框 5"/>
            <p:cNvSpPr/>
            <p:nvPr/>
          </p:nvSpPr>
          <p:spPr>
            <a:xfrm>
              <a:off x="8081" y="5938"/>
              <a:ext cx="5967" cy="967"/>
            </a:xfrm>
            <a:prstGeom prst="frame">
              <a:avLst>
                <a:gd name="adj1" fmla="val 2003"/>
              </a:avLst>
            </a:prstGeom>
            <a:solidFill>
              <a:srgbClr val="FFFFFF"/>
            </a:solidFill>
            <a:ln w="12700" cap="flat" cmpd="sng" algn="ctr">
              <a:solidFill>
                <a:srgbClr val="0C3D81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2400" kern="0" dirty="0">
                  <a:solidFill>
                    <a:srgbClr val="0C3D81"/>
                  </a:solidFill>
                  <a:cs typeface="+mn-ea"/>
                  <a:sym typeface="+mn-lt"/>
                </a:rPr>
                <a:t>小雪诗词</a:t>
              </a:r>
            </a:p>
          </p:txBody>
        </p:sp>
        <p:sp>
          <p:nvSpPr>
            <p:cNvPr id="7" name="图文框 6"/>
            <p:cNvSpPr/>
            <p:nvPr/>
          </p:nvSpPr>
          <p:spPr>
            <a:xfrm>
              <a:off x="8081" y="7362"/>
              <a:ext cx="5967" cy="967"/>
            </a:xfrm>
            <a:prstGeom prst="frame">
              <a:avLst>
                <a:gd name="adj1" fmla="val 2003"/>
              </a:avLst>
            </a:prstGeom>
            <a:solidFill>
              <a:srgbClr val="FFFFFF"/>
            </a:solidFill>
            <a:ln w="12700" cap="flat" cmpd="sng" algn="ctr">
              <a:solidFill>
                <a:srgbClr val="0C3D81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zh-CN" altLang="en-US" sz="2400" kern="0" dirty="0">
                  <a:solidFill>
                    <a:srgbClr val="0C3D81"/>
                  </a:solidFill>
                  <a:cs typeface="+mn-ea"/>
                  <a:sym typeface="+mn-lt"/>
                </a:rPr>
                <a:t>小雪养生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小雪养生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67667" y="2778103"/>
            <a:ext cx="729106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800" b="1" dirty="0">
                <a:solidFill>
                  <a:srgbClr val="0C3D81"/>
                </a:solidFill>
                <a:cs typeface="+mn-ea"/>
                <a:sym typeface="+mn-lt"/>
              </a:rPr>
              <a:t>血虚者的补法</a:t>
            </a:r>
            <a:endParaRPr sz="1200" dirty="0">
              <a:solidFill>
                <a:srgbClr val="0C3D8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sz="1200" dirty="0">
                <a:cs typeface="+mn-ea"/>
                <a:sym typeface="+mn-lt"/>
              </a:rPr>
              <a:t>所谓血虚，即是营养人体的物质不足，不能发挥濡养人体的作用，表现为不耐劳作、面色无华、苍白、且易健忘、失眠、舌淡、脉细。血虚体质者当选龙眼肉进补。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294336" y="1158103"/>
            <a:ext cx="6554460" cy="1620000"/>
            <a:chOff x="1294336" y="1158103"/>
            <a:chExt cx="6554460" cy="1620000"/>
          </a:xfrm>
        </p:grpSpPr>
        <p:sp>
          <p:nvSpPr>
            <p:cNvPr id="3" name="Diamond 4"/>
            <p:cNvSpPr>
              <a:spLocks noChangeAspect="1"/>
            </p:cNvSpPr>
            <p:nvPr/>
          </p:nvSpPr>
          <p:spPr>
            <a:xfrm>
              <a:off x="1294336" y="1158103"/>
              <a:ext cx="1620000" cy="1620000"/>
            </a:xfrm>
            <a:prstGeom prst="snip2DiagRect">
              <a:avLst>
                <a:gd name="adj1" fmla="val 0"/>
                <a:gd name="adj2" fmla="val 49828"/>
              </a:avLst>
            </a:prstGeom>
            <a:noFill/>
            <a:ln w="25400">
              <a:solidFill>
                <a:srgbClr val="0C3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4" name="Diamond 9"/>
            <p:cNvSpPr>
              <a:spLocks noChangeAspect="1"/>
            </p:cNvSpPr>
            <p:nvPr/>
          </p:nvSpPr>
          <p:spPr>
            <a:xfrm>
              <a:off x="3761566" y="1158103"/>
              <a:ext cx="1620000" cy="1620000"/>
            </a:xfrm>
            <a:prstGeom prst="snip2DiagRect">
              <a:avLst>
                <a:gd name="adj1" fmla="val 0"/>
                <a:gd name="adj2" fmla="val 49828"/>
              </a:avLst>
            </a:prstGeom>
            <a:noFill/>
            <a:ln w="25400">
              <a:solidFill>
                <a:srgbClr val="0C3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sp>
          <p:nvSpPr>
            <p:cNvPr id="5" name="Diamond 11"/>
            <p:cNvSpPr>
              <a:spLocks noChangeAspect="1"/>
            </p:cNvSpPr>
            <p:nvPr/>
          </p:nvSpPr>
          <p:spPr>
            <a:xfrm>
              <a:off x="6228796" y="1158103"/>
              <a:ext cx="1620000" cy="16200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25400">
              <a:solidFill>
                <a:srgbClr val="0C3D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>
                <a:cs typeface="+mn-ea"/>
                <a:sym typeface="+mn-lt"/>
              </a:endParaRPr>
            </a:p>
          </p:txBody>
        </p:sp>
        <p:cxnSp>
          <p:nvCxnSpPr>
            <p:cNvPr id="17" name="直接连接符 16"/>
            <p:cNvCxnSpPr>
              <a:stCxn id="3" idx="0"/>
            </p:cNvCxnSpPr>
            <p:nvPr/>
          </p:nvCxnSpPr>
          <p:spPr>
            <a:xfrm flipV="1">
              <a:off x="2914336" y="1158103"/>
              <a:ext cx="847230" cy="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endCxn id="4" idx="2"/>
            </p:cNvCxnSpPr>
            <p:nvPr/>
          </p:nvCxnSpPr>
          <p:spPr>
            <a:xfrm flipV="1">
              <a:off x="2914336" y="1968103"/>
              <a:ext cx="847230" cy="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4" idx="0"/>
            </p:cNvCxnSpPr>
            <p:nvPr/>
          </p:nvCxnSpPr>
          <p:spPr>
            <a:xfrm flipV="1">
              <a:off x="5381566" y="1158103"/>
              <a:ext cx="847230" cy="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endCxn id="5" idx="2"/>
            </p:cNvCxnSpPr>
            <p:nvPr/>
          </p:nvCxnSpPr>
          <p:spPr>
            <a:xfrm flipV="1">
              <a:off x="5381566" y="1968103"/>
              <a:ext cx="847230" cy="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37" fill="hold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90" decel="50000" autoRev="1" fill="hold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90600" y="203200"/>
            <a:ext cx="4838700" cy="4940300"/>
            <a:chOff x="990600" y="203200"/>
            <a:chExt cx="4838700" cy="4940300"/>
          </a:xfrm>
        </p:grpSpPr>
        <p:sp>
          <p:nvSpPr>
            <p:cNvPr id="8" name="椭圆 7"/>
            <p:cNvSpPr/>
            <p:nvPr/>
          </p:nvSpPr>
          <p:spPr>
            <a:xfrm>
              <a:off x="990600" y="203200"/>
              <a:ext cx="4838700" cy="4940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43000" y="604452"/>
              <a:ext cx="4051300" cy="3751648"/>
              <a:chOff x="1143000" y="604452"/>
              <a:chExt cx="4051300" cy="3751648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84" r="14402" b="22716"/>
              <a:stretch>
                <a:fillRect/>
              </a:stretch>
            </p:blipFill>
            <p:spPr>
              <a:xfrm>
                <a:off x="1143000" y="604452"/>
                <a:ext cx="4051300" cy="3751648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3853828" y="3052762"/>
                <a:ext cx="363366" cy="122158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39303" y="3109911"/>
                <a:ext cx="392415" cy="11887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农历十月初五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1842" y="507055"/>
            <a:ext cx="3940252" cy="40229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9850" y="2217039"/>
            <a:ext cx="25242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cs typeface="+mn-ea"/>
                <a:sym typeface="+mn-lt"/>
              </a:rPr>
              <a:t>小雪，是二十四节气中的第</a:t>
            </a:r>
            <a:r>
              <a:rPr lang="en-US" altLang="zh-CN" sz="1050" dirty="0">
                <a:cs typeface="+mn-ea"/>
                <a:sym typeface="+mn-lt"/>
              </a:rPr>
              <a:t>20</a:t>
            </a:r>
            <a:r>
              <a:rPr lang="zh-CN" altLang="en-US" sz="1050" dirty="0">
                <a:cs typeface="+mn-ea"/>
                <a:sym typeface="+mn-lt"/>
              </a:rPr>
              <a:t>个。</a:t>
            </a:r>
            <a:r>
              <a:rPr lang="en-US" altLang="zh-CN" sz="1050" dirty="0">
                <a:cs typeface="+mn-ea"/>
                <a:sym typeface="+mn-lt"/>
              </a:rPr>
              <a:t>11</a:t>
            </a:r>
            <a:r>
              <a:rPr lang="zh-CN" altLang="en-US" sz="1050" dirty="0">
                <a:cs typeface="+mn-ea"/>
                <a:sym typeface="+mn-lt"/>
              </a:rPr>
              <a:t>月</a:t>
            </a:r>
            <a:r>
              <a:rPr lang="en-US" altLang="zh-CN" sz="1050" dirty="0">
                <a:cs typeface="+mn-ea"/>
                <a:sym typeface="+mn-lt"/>
              </a:rPr>
              <a:t>22</a:t>
            </a:r>
            <a:r>
              <a:rPr lang="zh-CN" altLang="en-US" sz="1050" dirty="0">
                <a:cs typeface="+mn-ea"/>
                <a:sym typeface="+mn-lt"/>
              </a:rPr>
              <a:t>或</a:t>
            </a:r>
            <a:r>
              <a:rPr lang="en-US" altLang="zh-CN" sz="1050" dirty="0">
                <a:cs typeface="+mn-ea"/>
                <a:sym typeface="+mn-lt"/>
              </a:rPr>
              <a:t>23</a:t>
            </a:r>
            <a:r>
              <a:rPr lang="zh-CN" altLang="en-US" sz="1050" dirty="0">
                <a:cs typeface="+mn-ea"/>
                <a:sym typeface="+mn-lt"/>
              </a:rPr>
              <a:t>日，太阳到达黄经</a:t>
            </a:r>
            <a:r>
              <a:rPr lang="en-US" altLang="zh-CN" sz="1050" dirty="0">
                <a:cs typeface="+mn-ea"/>
                <a:sym typeface="+mn-lt"/>
              </a:rPr>
              <a:t>240°</a:t>
            </a:r>
            <a:r>
              <a:rPr lang="zh-CN" altLang="en-US" sz="1050" dirty="0">
                <a:cs typeface="+mn-ea"/>
                <a:sym typeface="+mn-lt"/>
              </a:rPr>
              <a:t>，此时称为小雪节气。此时，太阳位于赤纬</a:t>
            </a:r>
            <a:r>
              <a:rPr lang="en-US" altLang="zh-CN" sz="1050" dirty="0">
                <a:cs typeface="+mn-ea"/>
                <a:sym typeface="+mn-lt"/>
              </a:rPr>
              <a:t>-20°16'</a:t>
            </a:r>
            <a:r>
              <a:rPr lang="zh-CN" altLang="en-US" sz="1050" dirty="0">
                <a:cs typeface="+mn-ea"/>
                <a:sym typeface="+mn-lt"/>
              </a:rPr>
              <a:t>，这天北京地区白昼时间仅</a:t>
            </a:r>
            <a:r>
              <a:rPr lang="en-US" altLang="zh-CN" sz="1050" dirty="0">
                <a:cs typeface="+mn-ea"/>
                <a:sym typeface="+mn-lt"/>
              </a:rPr>
              <a:t>9</a:t>
            </a:r>
            <a:r>
              <a:rPr lang="zh-CN" altLang="en-US" sz="1050" dirty="0">
                <a:cs typeface="+mn-ea"/>
                <a:sym typeface="+mn-lt"/>
              </a:rPr>
              <a:t>小时</a:t>
            </a:r>
            <a:r>
              <a:rPr lang="en-US" altLang="zh-CN" sz="1050" dirty="0">
                <a:cs typeface="+mn-ea"/>
                <a:sym typeface="+mn-lt"/>
              </a:rPr>
              <a:t>49</a:t>
            </a:r>
            <a:r>
              <a:rPr lang="zh-CN" altLang="en-US" sz="1050" dirty="0">
                <a:cs typeface="+mn-ea"/>
                <a:sym typeface="+mn-lt"/>
              </a:rPr>
              <a:t>分钟，正午太阳高度仅</a:t>
            </a:r>
            <a:r>
              <a:rPr lang="en-US" altLang="zh-CN" sz="1050" dirty="0">
                <a:cs typeface="+mn-ea"/>
                <a:sym typeface="+mn-lt"/>
              </a:rPr>
              <a:t>29°50'</a:t>
            </a:r>
            <a:r>
              <a:rPr lang="zh-CN" altLang="en-US" sz="1050" dirty="0">
                <a:cs typeface="+mn-ea"/>
                <a:sym typeface="+mn-lt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260888" y="1618476"/>
            <a:ext cx="226215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700" b="1" dirty="0">
                <a:solidFill>
                  <a:srgbClr val="0C3D81"/>
                </a:solidFill>
                <a:cs typeface="+mn-ea"/>
                <a:sym typeface="+mn-lt"/>
              </a:rPr>
              <a:t>一、小雪简介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圆角矩形 22"/>
          <p:cNvSpPr/>
          <p:nvPr/>
        </p:nvSpPr>
        <p:spPr>
          <a:xfrm>
            <a:off x="4067143" y="910039"/>
            <a:ext cx="1803463" cy="548839"/>
          </a:xfrm>
          <a:prstGeom prst="roundRect">
            <a:avLst/>
          </a:prstGeom>
          <a:solidFill>
            <a:srgbClr val="0C3D81"/>
          </a:solidFill>
          <a:ln>
            <a:solidFill>
              <a:srgbClr val="0C3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00" b="1" kern="0" dirty="0">
                <a:cs typeface="+mn-ea"/>
                <a:sym typeface="+mn-lt"/>
              </a:rPr>
              <a:t>小雪简介</a:t>
            </a:r>
            <a:endParaRPr lang="en-US" altLang="zh-CN" sz="2100" b="1" kern="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20240" y="1722120"/>
            <a:ext cx="6254750" cy="1852295"/>
            <a:chOff x="1920240" y="1722120"/>
            <a:chExt cx="6254750" cy="1852295"/>
          </a:xfrm>
        </p:grpSpPr>
        <p:sp>
          <p:nvSpPr>
            <p:cNvPr id="22" name="矩形 21"/>
            <p:cNvSpPr/>
            <p:nvPr/>
          </p:nvSpPr>
          <p:spPr>
            <a:xfrm>
              <a:off x="1920240" y="1722120"/>
              <a:ext cx="6254750" cy="3692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小雪是二十四节气中的第20个。起点于每年公历11月22日或23日，太阳位于赤纬-20°16'，到达黄经240°。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920240" y="2755900"/>
              <a:ext cx="6097270" cy="818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cs typeface="+mn-ea"/>
                  <a:sym typeface="+mn-lt"/>
                </a:rPr>
                <a:t>"小雪"节气间，夜晚北斗七星的斗柄指向北偏西(相当钟面上的10点钟)。每晚20:00以后，您若到户外观星，可见北斗星西沉，而"W"形的仙后座升入高空，她代替北斗星担当起寻找北极星的坐标任务，为观星的人们导航。四边形的飞马座正临空，冬季星空的标识--猎户座已在东方地平线探头儿了。</a:t>
              </a:r>
            </a:p>
          </p:txBody>
        </p:sp>
      </p:grpSp>
      <p:sp>
        <p:nvSpPr>
          <p:cNvPr id="41" name="矩形: 圆角 40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  <a:ln>
            <a:solidFill>
              <a:srgbClr val="0C3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小雪简介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278949" y="1433477"/>
            <a:ext cx="1938806" cy="2430000"/>
            <a:chOff x="1705264" y="1911303"/>
            <a:chExt cx="2585075" cy="3240000"/>
          </a:xfrm>
        </p:grpSpPr>
        <p:sp>
          <p:nvSpPr>
            <p:cNvPr id="49" name="矩形 48"/>
            <p:cNvSpPr/>
            <p:nvPr/>
          </p:nvSpPr>
          <p:spPr>
            <a:xfrm>
              <a:off x="1705264" y="1911303"/>
              <a:ext cx="2585075" cy="3240000"/>
            </a:xfrm>
            <a:prstGeom prst="roundRect">
              <a:avLst/>
            </a:prstGeom>
            <a:noFill/>
            <a:ln>
              <a:solidFill>
                <a:srgbClr val="0C3D8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139677" y="2212994"/>
              <a:ext cx="1716248" cy="544831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 b="1" kern="0" dirty="0">
                  <a:solidFill>
                    <a:srgbClr val="0C3D81"/>
                  </a:solidFill>
                  <a:cs typeface="+mn-ea"/>
                  <a:sym typeface="+mn-lt"/>
                </a:rPr>
                <a:t>小雪气温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1798321" y="2894466"/>
              <a:ext cx="2432534" cy="1885435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小雪阶段比入冬阶段气温低。 到了小雪节气，意味着我国华北地区将有降雪。冷空气使我国北方大部地区气温逐步达到0℃以下。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613483" y="1433477"/>
            <a:ext cx="1938806" cy="2430000"/>
            <a:chOff x="4817976" y="1911303"/>
            <a:chExt cx="2585075" cy="3240000"/>
          </a:xfrm>
        </p:grpSpPr>
        <p:sp>
          <p:nvSpPr>
            <p:cNvPr id="53" name="矩形 52"/>
            <p:cNvSpPr/>
            <p:nvPr/>
          </p:nvSpPr>
          <p:spPr>
            <a:xfrm>
              <a:off x="4817976" y="1911303"/>
              <a:ext cx="2585075" cy="3240000"/>
            </a:xfrm>
            <a:prstGeom prst="roundRect">
              <a:avLst/>
            </a:prstGeom>
            <a:noFill/>
            <a:ln>
              <a:solidFill>
                <a:srgbClr val="0C3D8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80544" y="2212994"/>
              <a:ext cx="2059939" cy="544831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 b="1" kern="0" dirty="0">
                  <a:solidFill>
                    <a:srgbClr val="0C3D81"/>
                  </a:solidFill>
                  <a:cs typeface="+mn-ea"/>
                  <a:sym typeface="+mn-lt"/>
                </a:rPr>
                <a:t>小雪气温</a:t>
              </a:r>
            </a:p>
          </p:txBody>
        </p:sp>
        <p:sp>
          <p:nvSpPr>
            <p:cNvPr id="55" name="矩形 54"/>
            <p:cNvSpPr/>
            <p:nvPr/>
          </p:nvSpPr>
          <p:spPr>
            <a:xfrm>
              <a:off x="4913805" y="2964608"/>
              <a:ext cx="2427648" cy="1804749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黄河中下游平均初雪期基本与小雪节令一致。虽然开始下雪，一般雪量较小，并且夜冻昼化。如果冷空气势力较强，暖湿气流又比较活跃的话，也有可能下大雪;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948017" y="1433477"/>
            <a:ext cx="1938806" cy="2430000"/>
            <a:chOff x="7930688" y="1911303"/>
            <a:chExt cx="2585075" cy="3240000"/>
          </a:xfrm>
        </p:grpSpPr>
        <p:sp>
          <p:nvSpPr>
            <p:cNvPr id="57" name="矩形 56"/>
            <p:cNvSpPr/>
            <p:nvPr/>
          </p:nvSpPr>
          <p:spPr>
            <a:xfrm>
              <a:off x="7930688" y="1911303"/>
              <a:ext cx="2585075" cy="3240000"/>
            </a:xfrm>
            <a:prstGeom prst="roundRect">
              <a:avLst/>
            </a:prstGeom>
            <a:noFill/>
            <a:ln>
              <a:solidFill>
                <a:srgbClr val="0C3D8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>
                <a:solidFill>
                  <a:srgbClr val="012D59"/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8193255" y="2212994"/>
              <a:ext cx="2059939" cy="544831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 b="1" kern="0" dirty="0">
                  <a:solidFill>
                    <a:srgbClr val="0C3D81"/>
                  </a:solidFill>
                  <a:cs typeface="+mn-ea"/>
                  <a:sym typeface="+mn-lt"/>
                </a:rPr>
                <a:t>小雪气温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8139484" y="2879339"/>
              <a:ext cx="2167479" cy="1566387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南方地区北部开始进入冬季。"荷尽已无擎雨盖，菊残犹有傲霜枝"，已呈初冬景象。</a:t>
              </a:r>
            </a:p>
          </p:txBody>
        </p:sp>
      </p:grpSp>
      <p:sp>
        <p:nvSpPr>
          <p:cNvPr id="60" name="矩形: 圆角 59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  <a:ln>
            <a:solidFill>
              <a:srgbClr val="0C3D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小雪简介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小雪简介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8309" y="1520683"/>
            <a:ext cx="3376476" cy="1915889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cs typeface="+mn-ea"/>
                <a:sym typeface="+mn-lt"/>
              </a:rPr>
              <a:t>我国古代将小雪分为三候:"一候虹藏不见;二候天气上升地气下降;三候闭塞而成冬。"由于天空中的阳气上升，地中的阴气下降，导致天地不通，阴阳不交，所以万物失去生机，天地闭塞而转入严寒的冬天。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30" y="1436322"/>
            <a:ext cx="4000500" cy="2000250"/>
          </a:xfrm>
          <a:prstGeom prst="rect">
            <a:avLst/>
          </a:prstGeom>
          <a:ln w="190500" cap="sq">
            <a:noFill/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小雪简介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12798" y="2559844"/>
            <a:ext cx="4285446" cy="1458228"/>
            <a:chOff x="712798" y="2559844"/>
            <a:chExt cx="4285446" cy="1458228"/>
          </a:xfrm>
        </p:grpSpPr>
        <p:sp>
          <p:nvSpPr>
            <p:cNvPr id="4" name="Freeform 15"/>
            <p:cNvSpPr>
              <a:spLocks noEditPoints="1"/>
            </p:cNvSpPr>
            <p:nvPr/>
          </p:nvSpPr>
          <p:spPr bwMode="auto">
            <a:xfrm>
              <a:off x="712798" y="2735706"/>
              <a:ext cx="890313" cy="881062"/>
            </a:xfrm>
            <a:prstGeom prst="roundRect">
              <a:avLst/>
            </a:prstGeom>
            <a:solidFill>
              <a:srgbClr val="0C3D8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70"/>
            <p:cNvSpPr/>
            <p:nvPr/>
          </p:nvSpPr>
          <p:spPr>
            <a:xfrm>
              <a:off x="1532215" y="3791190"/>
              <a:ext cx="2830262" cy="226882"/>
            </a:xfrm>
            <a:custGeom>
              <a:avLst/>
              <a:gdLst>
                <a:gd name="connsiteX0" fmla="*/ 0 w 3575098"/>
                <a:gd name="connsiteY0" fmla="*/ 0 h 226882"/>
                <a:gd name="connsiteX1" fmla="*/ 226882 w 3575098"/>
                <a:gd name="connsiteY1" fmla="*/ 226882 h 226882"/>
                <a:gd name="connsiteX2" fmla="*/ 3575098 w 3575098"/>
                <a:gd name="connsiteY2" fmla="*/ 226882 h 22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5098" h="226882">
                  <a:moveTo>
                    <a:pt x="0" y="0"/>
                  </a:moveTo>
                  <a:lnTo>
                    <a:pt x="226882" y="226882"/>
                  </a:lnTo>
                  <a:lnTo>
                    <a:pt x="3575098" y="226882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solidFill>
                  <a:srgbClr val="D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460" y="2559844"/>
              <a:ext cx="3222784" cy="1198578"/>
            </a:xfrm>
            <a:prstGeom prst="rect">
              <a:avLst/>
            </a:prstGeom>
          </p:spPr>
          <p:txBody>
            <a:bodyPr wrap="square" lIns="68559" tIns="34280" rIns="68559" bIns="3428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进入该节气，中国广大地区西北风开始成为常客，气温下降，逐渐降到0℃以下，但大地尚未过于寒冷，虽开始降雪，但雪量不大，故称小雪。此时阴气下降，阳气上升，而致天地不通，阴阳不交，万物失去生机，天地闭塞而转入严冬。黄河以北地区会出现初雪，提醒人们该御寒保暖了。</a:t>
              </a:r>
            </a:p>
          </p:txBody>
        </p:sp>
        <p:sp>
          <p:nvSpPr>
            <p:cNvPr id="5" name="Freeform 16"/>
            <p:cNvSpPr>
              <a:spLocks noEditPoints="1"/>
            </p:cNvSpPr>
            <p:nvPr/>
          </p:nvSpPr>
          <p:spPr bwMode="auto">
            <a:xfrm>
              <a:off x="1012742" y="2997643"/>
              <a:ext cx="290423" cy="328612"/>
            </a:xfrm>
            <a:custGeom>
              <a:avLst/>
              <a:gdLst>
                <a:gd name="T0" fmla="*/ 15 w 31"/>
                <a:gd name="T1" fmla="*/ 0 h 35"/>
                <a:gd name="T2" fmla="*/ 24 w 31"/>
                <a:gd name="T3" fmla="*/ 8 h 35"/>
                <a:gd name="T4" fmla="*/ 15 w 31"/>
                <a:gd name="T5" fmla="*/ 17 h 35"/>
                <a:gd name="T6" fmla="*/ 7 w 31"/>
                <a:gd name="T7" fmla="*/ 8 h 35"/>
                <a:gd name="T8" fmla="*/ 15 w 31"/>
                <a:gd name="T9" fmla="*/ 0 h 35"/>
                <a:gd name="T10" fmla="*/ 6 w 31"/>
                <a:gd name="T11" fmla="*/ 19 h 35"/>
                <a:gd name="T12" fmla="*/ 10 w 31"/>
                <a:gd name="T13" fmla="*/ 19 h 35"/>
                <a:gd name="T14" fmla="*/ 14 w 31"/>
                <a:gd name="T15" fmla="*/ 24 h 35"/>
                <a:gd name="T16" fmla="*/ 17 w 31"/>
                <a:gd name="T17" fmla="*/ 24 h 35"/>
                <a:gd name="T18" fmla="*/ 21 w 31"/>
                <a:gd name="T19" fmla="*/ 19 h 35"/>
                <a:gd name="T20" fmla="*/ 24 w 31"/>
                <a:gd name="T21" fmla="*/ 19 h 35"/>
                <a:gd name="T22" fmla="*/ 31 w 31"/>
                <a:gd name="T23" fmla="*/ 25 h 35"/>
                <a:gd name="T24" fmla="*/ 31 w 31"/>
                <a:gd name="T25" fmla="*/ 35 h 35"/>
                <a:gd name="T26" fmla="*/ 0 w 31"/>
                <a:gd name="T27" fmla="*/ 35 h 35"/>
                <a:gd name="T28" fmla="*/ 0 w 31"/>
                <a:gd name="T29" fmla="*/ 25 h 35"/>
                <a:gd name="T30" fmla="*/ 6 w 31"/>
                <a:gd name="T3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5">
                  <a:moveTo>
                    <a:pt x="15" y="0"/>
                  </a:moveTo>
                  <a:cubicBezTo>
                    <a:pt x="20" y="0"/>
                    <a:pt x="24" y="4"/>
                    <a:pt x="24" y="8"/>
                  </a:cubicBezTo>
                  <a:cubicBezTo>
                    <a:pt x="24" y="13"/>
                    <a:pt x="20" y="17"/>
                    <a:pt x="15" y="17"/>
                  </a:cubicBezTo>
                  <a:cubicBezTo>
                    <a:pt x="11" y="17"/>
                    <a:pt x="7" y="13"/>
                    <a:pt x="7" y="8"/>
                  </a:cubicBezTo>
                  <a:cubicBezTo>
                    <a:pt x="7" y="4"/>
                    <a:pt x="11" y="0"/>
                    <a:pt x="15" y="0"/>
                  </a:cubicBezTo>
                  <a:close/>
                  <a:moveTo>
                    <a:pt x="6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6"/>
                    <a:pt x="16" y="26"/>
                    <a:pt x="17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1" y="21"/>
                    <a:pt x="31" y="2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6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9"/>
                    <a:pt x="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12798" y="994886"/>
            <a:ext cx="4388316" cy="1224354"/>
            <a:chOff x="712798" y="994886"/>
            <a:chExt cx="4388316" cy="1224354"/>
          </a:xfrm>
        </p:grpSpPr>
        <p:sp>
          <p:nvSpPr>
            <p:cNvPr id="7" name="Freeform 17"/>
            <p:cNvSpPr>
              <a:spLocks noEditPoints="1"/>
            </p:cNvSpPr>
            <p:nvPr/>
          </p:nvSpPr>
          <p:spPr bwMode="auto">
            <a:xfrm>
              <a:off x="712798" y="1018031"/>
              <a:ext cx="880791" cy="892176"/>
            </a:xfrm>
            <a:prstGeom prst="roundRect">
              <a:avLst/>
            </a:prstGeom>
            <a:solidFill>
              <a:srgbClr val="0C3D8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69"/>
            <p:cNvSpPr/>
            <p:nvPr/>
          </p:nvSpPr>
          <p:spPr>
            <a:xfrm>
              <a:off x="1341411" y="1986702"/>
              <a:ext cx="2830262" cy="226882"/>
            </a:xfrm>
            <a:custGeom>
              <a:avLst/>
              <a:gdLst>
                <a:gd name="connsiteX0" fmla="*/ 0 w 3575098"/>
                <a:gd name="connsiteY0" fmla="*/ 0 h 226882"/>
                <a:gd name="connsiteX1" fmla="*/ 226882 w 3575098"/>
                <a:gd name="connsiteY1" fmla="*/ 226882 h 226882"/>
                <a:gd name="connsiteX2" fmla="*/ 3575098 w 3575098"/>
                <a:gd name="connsiteY2" fmla="*/ 226882 h 22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5098" h="226882">
                  <a:moveTo>
                    <a:pt x="0" y="0"/>
                  </a:moveTo>
                  <a:lnTo>
                    <a:pt x="226882" y="226882"/>
                  </a:lnTo>
                  <a:lnTo>
                    <a:pt x="3575098" y="226882"/>
                  </a:lnTo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1800">
                <a:solidFill>
                  <a:srgbClr val="D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84973" y="994886"/>
              <a:ext cx="3416141" cy="1224354"/>
            </a:xfrm>
            <a:prstGeom prst="rect">
              <a:avLst/>
            </a:prstGeom>
          </p:spPr>
          <p:txBody>
            <a:bodyPr wrap="square" lIns="68559" tIns="34280" rIns="68559" bIns="3428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小雪节气，东亚地区已建立起比较稳定的经向环流，西伯利亚地区常有低压或低槽，东移时会有大规模的冷空气南下，我国东部会出现大范围大风降温天气。小雪节气是寒潮和强冷空气活动频数较高的节气。强冷空气影响时，常伴有入冬第一次降雪。</a:t>
              </a:r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1012742" y="1291081"/>
              <a:ext cx="280901" cy="327025"/>
            </a:xfrm>
            <a:custGeom>
              <a:avLst/>
              <a:gdLst>
                <a:gd name="T0" fmla="*/ 15 w 30"/>
                <a:gd name="T1" fmla="*/ 0 h 35"/>
                <a:gd name="T2" fmla="*/ 23 w 30"/>
                <a:gd name="T3" fmla="*/ 8 h 35"/>
                <a:gd name="T4" fmla="*/ 15 w 30"/>
                <a:gd name="T5" fmla="*/ 16 h 35"/>
                <a:gd name="T6" fmla="*/ 7 w 30"/>
                <a:gd name="T7" fmla="*/ 8 h 35"/>
                <a:gd name="T8" fmla="*/ 15 w 30"/>
                <a:gd name="T9" fmla="*/ 0 h 35"/>
                <a:gd name="T10" fmla="*/ 6 w 30"/>
                <a:gd name="T11" fmla="*/ 18 h 35"/>
                <a:gd name="T12" fmla="*/ 10 w 30"/>
                <a:gd name="T13" fmla="*/ 18 h 35"/>
                <a:gd name="T14" fmla="*/ 13 w 30"/>
                <a:gd name="T15" fmla="*/ 24 h 35"/>
                <a:gd name="T16" fmla="*/ 17 w 30"/>
                <a:gd name="T17" fmla="*/ 24 h 35"/>
                <a:gd name="T18" fmla="*/ 20 w 30"/>
                <a:gd name="T19" fmla="*/ 18 h 35"/>
                <a:gd name="T20" fmla="*/ 24 w 30"/>
                <a:gd name="T21" fmla="*/ 18 h 35"/>
                <a:gd name="T22" fmla="*/ 30 w 30"/>
                <a:gd name="T23" fmla="*/ 25 h 35"/>
                <a:gd name="T24" fmla="*/ 30 w 30"/>
                <a:gd name="T25" fmla="*/ 35 h 35"/>
                <a:gd name="T26" fmla="*/ 0 w 30"/>
                <a:gd name="T27" fmla="*/ 35 h 35"/>
                <a:gd name="T28" fmla="*/ 0 w 30"/>
                <a:gd name="T29" fmla="*/ 25 h 35"/>
                <a:gd name="T30" fmla="*/ 6 w 30"/>
                <a:gd name="T31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6"/>
                    <a:pt x="15" y="16"/>
                  </a:cubicBezTo>
                  <a:cubicBezTo>
                    <a:pt x="10" y="16"/>
                    <a:pt x="7" y="13"/>
                    <a:pt x="7" y="8"/>
                  </a:cubicBezTo>
                  <a:cubicBezTo>
                    <a:pt x="7" y="3"/>
                    <a:pt x="10" y="0"/>
                    <a:pt x="15" y="0"/>
                  </a:cubicBezTo>
                  <a:close/>
                  <a:moveTo>
                    <a:pt x="6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6"/>
                    <a:pt x="16" y="26"/>
                    <a:pt x="17" y="2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8"/>
                    <a:pt x="30" y="21"/>
                    <a:pt x="30" y="2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5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8"/>
                    <a:pt x="6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/>
            <a:lstStyle/>
            <a:p>
              <a:endParaRPr lang="zh-CN" altLang="en-US" sz="1800">
                <a:solidFill>
                  <a:srgbClr val="D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24" y="842887"/>
            <a:ext cx="2752705" cy="1376353"/>
          </a:xfrm>
          <a:prstGeom prst="rect">
            <a:avLst/>
          </a:prstGeom>
          <a:ln w="190500" cap="sq">
            <a:noFill/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25" y="2559844"/>
            <a:ext cx="2752705" cy="1376353"/>
          </a:xfrm>
          <a:prstGeom prst="rect">
            <a:avLst/>
          </a:prstGeom>
          <a:ln w="190500" cap="sq">
            <a:noFill/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215094" y="178596"/>
            <a:ext cx="1705147" cy="329797"/>
          </a:xfrm>
          <a:prstGeom prst="roundRect">
            <a:avLst/>
          </a:prstGeom>
          <a:solidFill>
            <a:srgbClr val="0C3D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1500" b="1" kern="0" dirty="0">
                <a:cs typeface="+mn-ea"/>
                <a:sym typeface="+mn-lt"/>
              </a:rPr>
              <a:t>小雪简介</a:t>
            </a:r>
            <a:endParaRPr lang="en-US" altLang="zh-CN" sz="1500" b="1" kern="0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59742" y="858612"/>
            <a:ext cx="6768997" cy="750293"/>
            <a:chOff x="1459742" y="858612"/>
            <a:chExt cx="6768997" cy="750293"/>
          </a:xfrm>
        </p:grpSpPr>
        <p:grpSp>
          <p:nvGrpSpPr>
            <p:cNvPr id="2" name="组合 1"/>
            <p:cNvGrpSpPr/>
            <p:nvPr/>
          </p:nvGrpSpPr>
          <p:grpSpPr>
            <a:xfrm>
              <a:off x="1459742" y="858612"/>
              <a:ext cx="780700" cy="750293"/>
              <a:chOff x="832075" y="858613"/>
              <a:chExt cx="780700" cy="750293"/>
            </a:xfrm>
          </p:grpSpPr>
          <p:sp>
            <p:nvSpPr>
              <p:cNvPr id="21" name="Diamond 13"/>
              <p:cNvSpPr/>
              <p:nvPr/>
            </p:nvSpPr>
            <p:spPr>
              <a:xfrm>
                <a:off x="832075" y="858613"/>
                <a:ext cx="780700" cy="750293"/>
              </a:xfrm>
              <a:prstGeom prst="snip2DiagRect">
                <a:avLst/>
              </a:prstGeom>
              <a:solidFill>
                <a:srgbClr val="0C3D8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>
                  <a:cs typeface="+mn-ea"/>
                  <a:sym typeface="+mn-lt"/>
                </a:endParaRPr>
              </a:p>
            </p:txBody>
          </p:sp>
          <p:sp>
            <p:nvSpPr>
              <p:cNvPr id="22" name="AutoShape 83"/>
              <p:cNvSpPr/>
              <p:nvPr/>
            </p:nvSpPr>
            <p:spPr bwMode="auto">
              <a:xfrm>
                <a:off x="1048404" y="1126819"/>
                <a:ext cx="348043" cy="22852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1610" y="13990"/>
                    </a:moveTo>
                    <a:cubicBezTo>
                      <a:pt x="11373" y="14259"/>
                      <a:pt x="11093" y="14400"/>
                      <a:pt x="10800" y="14400"/>
                    </a:cubicBezTo>
                    <a:cubicBezTo>
                      <a:pt x="10505" y="14400"/>
                      <a:pt x="10225" y="14259"/>
                      <a:pt x="9990" y="13990"/>
                    </a:cubicBezTo>
                    <a:lnTo>
                      <a:pt x="7198" y="10800"/>
                    </a:lnTo>
                    <a:lnTo>
                      <a:pt x="6636" y="10157"/>
                    </a:lnTo>
                    <a:lnTo>
                      <a:pt x="1349" y="4115"/>
                    </a:lnTo>
                    <a:lnTo>
                      <a:pt x="1349" y="4114"/>
                    </a:lnTo>
                    <a:cubicBezTo>
                      <a:pt x="1349" y="2980"/>
                      <a:pt x="1955" y="2057"/>
                      <a:pt x="2699" y="2057"/>
                    </a:cubicBezTo>
                    <a:lnTo>
                      <a:pt x="18899" y="2057"/>
                    </a:lnTo>
                    <a:cubicBezTo>
                      <a:pt x="19643" y="2057"/>
                      <a:pt x="20249" y="2980"/>
                      <a:pt x="20249" y="4114"/>
                    </a:cubicBezTo>
                    <a:cubicBezTo>
                      <a:pt x="20249" y="4114"/>
                      <a:pt x="11610" y="13990"/>
                      <a:pt x="11610" y="13990"/>
                    </a:cubicBezTo>
                    <a:close/>
                    <a:moveTo>
                      <a:pt x="20249" y="16198"/>
                    </a:moveTo>
                    <a:lnTo>
                      <a:pt x="15525" y="10800"/>
                    </a:lnTo>
                    <a:lnTo>
                      <a:pt x="20249" y="5399"/>
                    </a:lnTo>
                    <a:cubicBezTo>
                      <a:pt x="20249" y="5399"/>
                      <a:pt x="20249" y="16198"/>
                      <a:pt x="20249" y="16198"/>
                    </a:cubicBezTo>
                    <a:close/>
                    <a:moveTo>
                      <a:pt x="20249" y="17484"/>
                    </a:moveTo>
                    <a:cubicBezTo>
                      <a:pt x="20249" y="18620"/>
                      <a:pt x="19643" y="19541"/>
                      <a:pt x="18899" y="19541"/>
                    </a:cubicBezTo>
                    <a:lnTo>
                      <a:pt x="2699" y="19541"/>
                    </a:lnTo>
                    <a:cubicBezTo>
                      <a:pt x="1955" y="19541"/>
                      <a:pt x="1349" y="18620"/>
                      <a:pt x="1349" y="17484"/>
                    </a:cubicBezTo>
                    <a:lnTo>
                      <a:pt x="6636" y="11442"/>
                    </a:lnTo>
                    <a:lnTo>
                      <a:pt x="9585" y="14813"/>
                    </a:lnTo>
                    <a:cubicBezTo>
                      <a:pt x="9945" y="15222"/>
                      <a:pt x="10372" y="15429"/>
                      <a:pt x="10800" y="15429"/>
                    </a:cubicBezTo>
                    <a:cubicBezTo>
                      <a:pt x="11228" y="15429"/>
                      <a:pt x="11654" y="15222"/>
                      <a:pt x="12015" y="14813"/>
                    </a:cubicBezTo>
                    <a:lnTo>
                      <a:pt x="14963" y="11442"/>
                    </a:lnTo>
                    <a:cubicBezTo>
                      <a:pt x="14963" y="11442"/>
                      <a:pt x="20249" y="17484"/>
                      <a:pt x="20249" y="17484"/>
                    </a:cubicBezTo>
                    <a:close/>
                    <a:moveTo>
                      <a:pt x="1349" y="5399"/>
                    </a:moveTo>
                    <a:lnTo>
                      <a:pt x="6074" y="10800"/>
                    </a:lnTo>
                    <a:lnTo>
                      <a:pt x="1349" y="16198"/>
                    </a:lnTo>
                    <a:cubicBezTo>
                      <a:pt x="1349" y="16198"/>
                      <a:pt x="1349" y="5399"/>
                      <a:pt x="1349" y="5399"/>
                    </a:cubicBezTo>
                    <a:close/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08" y="0"/>
                      <a:pt x="0" y="1842"/>
                      <a:pt x="0" y="4114"/>
                    </a:cubicBezTo>
                    <a:lnTo>
                      <a:pt x="0" y="17484"/>
                    </a:lnTo>
                    <a:cubicBezTo>
                      <a:pt x="0" y="19756"/>
                      <a:pt x="1208" y="21600"/>
                      <a:pt x="2699" y="21600"/>
                    </a:cubicBezTo>
                    <a:lnTo>
                      <a:pt x="18899" y="21600"/>
                    </a:lnTo>
                    <a:cubicBezTo>
                      <a:pt x="20391" y="21600"/>
                      <a:pt x="21600" y="19756"/>
                      <a:pt x="21600" y="17484"/>
                    </a:cubicBezTo>
                    <a:lnTo>
                      <a:pt x="21600" y="4114"/>
                    </a:lnTo>
                    <a:cubicBezTo>
                      <a:pt x="21600" y="1842"/>
                      <a:pt x="20391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38" tIns="19038" rIns="19038" bIns="19038" anchor="ctr"/>
              <a:lstStyle/>
              <a:p>
                <a:pPr algn="ctr" defTabSz="170815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27"/>
            <p:cNvGrpSpPr/>
            <p:nvPr/>
          </p:nvGrpSpPr>
          <p:grpSpPr>
            <a:xfrm>
              <a:off x="2347051" y="1010228"/>
              <a:ext cx="5881688" cy="448836"/>
              <a:chOff x="7338662" y="1708663"/>
              <a:chExt cx="5408629" cy="598631"/>
            </a:xfrm>
          </p:grpSpPr>
          <p:sp>
            <p:nvSpPr>
              <p:cNvPr id="36" name="TextBox 28"/>
              <p:cNvSpPr txBox="1"/>
              <p:nvPr/>
            </p:nvSpPr>
            <p:spPr>
              <a:xfrm>
                <a:off x="8171241" y="1708663"/>
                <a:ext cx="169873" cy="33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altLang="zh-CN" sz="1050" dirty="0">
                  <a:solidFill>
                    <a:srgbClr val="012D5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TextBox 29"/>
              <p:cNvSpPr txBox="1"/>
              <p:nvPr/>
            </p:nvSpPr>
            <p:spPr>
              <a:xfrm>
                <a:off x="7338662" y="1753127"/>
                <a:ext cx="5408629" cy="554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在小雪节气初，东北土壤冻结深度已达10厘米，往后差不多一昼夜平均多冻结1厘米，到节气末便冻结了一米多。所以俗话说"小雪地封严"，之后大小江河陆续封冻。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459742" y="2259814"/>
            <a:ext cx="6540874" cy="750293"/>
            <a:chOff x="1459742" y="2587189"/>
            <a:chExt cx="6540874" cy="750293"/>
          </a:xfrm>
        </p:grpSpPr>
        <p:grpSp>
          <p:nvGrpSpPr>
            <p:cNvPr id="4" name="组合 3"/>
            <p:cNvGrpSpPr/>
            <p:nvPr/>
          </p:nvGrpSpPr>
          <p:grpSpPr>
            <a:xfrm>
              <a:off x="1459742" y="2587189"/>
              <a:ext cx="780700" cy="750293"/>
              <a:chOff x="832075" y="2565433"/>
              <a:chExt cx="780700" cy="750293"/>
            </a:xfrm>
          </p:grpSpPr>
          <p:sp>
            <p:nvSpPr>
              <p:cNvPr id="24" name="Diamond 16"/>
              <p:cNvSpPr/>
              <p:nvPr/>
            </p:nvSpPr>
            <p:spPr>
              <a:xfrm>
                <a:off x="832075" y="2565433"/>
                <a:ext cx="780700" cy="750293"/>
              </a:xfrm>
              <a:prstGeom prst="snip2DiagRect">
                <a:avLst/>
              </a:prstGeom>
              <a:solidFill>
                <a:srgbClr val="0C3D8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>
                  <a:cs typeface="+mn-ea"/>
                  <a:sym typeface="+mn-lt"/>
                </a:endParaRPr>
              </a:p>
            </p:txBody>
          </p:sp>
          <p:grpSp>
            <p:nvGrpSpPr>
              <p:cNvPr id="25" name="Group 17"/>
              <p:cNvGrpSpPr/>
              <p:nvPr/>
            </p:nvGrpSpPr>
            <p:grpSpPr>
              <a:xfrm>
                <a:off x="1053404" y="2788261"/>
                <a:ext cx="348043" cy="348151"/>
                <a:chOff x="4439444" y="2582069"/>
                <a:chExt cx="464344" cy="464344"/>
              </a:xfrm>
              <a:solidFill>
                <a:schemeClr val="bg1"/>
              </a:solidFill>
            </p:grpSpPr>
            <p:sp>
              <p:nvSpPr>
                <p:cNvPr id="26" name="AutoShape 123"/>
                <p:cNvSpPr/>
                <p:nvPr/>
              </p:nvSpPr>
              <p:spPr bwMode="auto">
                <a:xfrm>
                  <a:off x="4439444" y="258206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180" y="12132"/>
                      </a:moveTo>
                      <a:cubicBezTo>
                        <a:pt x="17710" y="12226"/>
                        <a:pt x="17327" y="12561"/>
                        <a:pt x="17170" y="13012"/>
                      </a:cubicBezTo>
                      <a:cubicBezTo>
                        <a:pt x="17083" y="13261"/>
                        <a:pt x="16981" y="13503"/>
                        <a:pt x="16868" y="13738"/>
                      </a:cubicBezTo>
                      <a:cubicBezTo>
                        <a:pt x="16658" y="14169"/>
                        <a:pt x="16694" y="14677"/>
                        <a:pt x="16959" y="15075"/>
                      </a:cubicBezTo>
                      <a:lnTo>
                        <a:pt x="18131" y="16833"/>
                      </a:lnTo>
                      <a:lnTo>
                        <a:pt x="16832" y="18132"/>
                      </a:lnTo>
                      <a:lnTo>
                        <a:pt x="15075" y="16960"/>
                      </a:lnTo>
                      <a:cubicBezTo>
                        <a:pt x="14850" y="16810"/>
                        <a:pt x="14589" y="16733"/>
                        <a:pt x="14326" y="16733"/>
                      </a:cubicBezTo>
                      <a:cubicBezTo>
                        <a:pt x="14126" y="16733"/>
                        <a:pt x="13924" y="16778"/>
                        <a:pt x="13738" y="16868"/>
                      </a:cubicBezTo>
                      <a:cubicBezTo>
                        <a:pt x="13504" y="16981"/>
                        <a:pt x="13262" y="17083"/>
                        <a:pt x="13012" y="17170"/>
                      </a:cubicBezTo>
                      <a:cubicBezTo>
                        <a:pt x="12561" y="17327"/>
                        <a:pt x="12226" y="17712"/>
                        <a:pt x="12133" y="18180"/>
                      </a:cubicBezTo>
                      <a:lnTo>
                        <a:pt x="11717" y="20249"/>
                      </a:lnTo>
                      <a:lnTo>
                        <a:pt x="9881" y="20249"/>
                      </a:lnTo>
                      <a:lnTo>
                        <a:pt x="9467" y="18180"/>
                      </a:lnTo>
                      <a:cubicBezTo>
                        <a:pt x="9373" y="17712"/>
                        <a:pt x="9039" y="17327"/>
                        <a:pt x="8588" y="17170"/>
                      </a:cubicBezTo>
                      <a:cubicBezTo>
                        <a:pt x="8339" y="17083"/>
                        <a:pt x="8096" y="16983"/>
                        <a:pt x="7861" y="16869"/>
                      </a:cubicBezTo>
                      <a:cubicBezTo>
                        <a:pt x="7675" y="16778"/>
                        <a:pt x="7474" y="16733"/>
                        <a:pt x="7273" y="16733"/>
                      </a:cubicBezTo>
                      <a:cubicBezTo>
                        <a:pt x="7011" y="16733"/>
                        <a:pt x="6750" y="16810"/>
                        <a:pt x="6525" y="16960"/>
                      </a:cubicBezTo>
                      <a:lnTo>
                        <a:pt x="4767" y="18132"/>
                      </a:lnTo>
                      <a:lnTo>
                        <a:pt x="3468" y="16833"/>
                      </a:lnTo>
                      <a:lnTo>
                        <a:pt x="4639" y="15075"/>
                      </a:lnTo>
                      <a:cubicBezTo>
                        <a:pt x="4904" y="14677"/>
                        <a:pt x="4939" y="14169"/>
                        <a:pt x="4732" y="13738"/>
                      </a:cubicBezTo>
                      <a:cubicBezTo>
                        <a:pt x="4618" y="13504"/>
                        <a:pt x="4516" y="13263"/>
                        <a:pt x="4429" y="13013"/>
                      </a:cubicBezTo>
                      <a:cubicBezTo>
                        <a:pt x="4273" y="12561"/>
                        <a:pt x="3888" y="12227"/>
                        <a:pt x="3419" y="12133"/>
                      </a:cubicBezTo>
                      <a:lnTo>
                        <a:pt x="1350" y="11718"/>
                      </a:lnTo>
                      <a:lnTo>
                        <a:pt x="1349" y="9882"/>
                      </a:lnTo>
                      <a:lnTo>
                        <a:pt x="3419" y="9468"/>
                      </a:lnTo>
                      <a:cubicBezTo>
                        <a:pt x="3888" y="9374"/>
                        <a:pt x="4273" y="9039"/>
                        <a:pt x="4429" y="8588"/>
                      </a:cubicBezTo>
                      <a:cubicBezTo>
                        <a:pt x="4516" y="8338"/>
                        <a:pt x="4617" y="8096"/>
                        <a:pt x="4731" y="7862"/>
                      </a:cubicBezTo>
                      <a:cubicBezTo>
                        <a:pt x="4940" y="7431"/>
                        <a:pt x="4905" y="6923"/>
                        <a:pt x="4639" y="6524"/>
                      </a:cubicBezTo>
                      <a:lnTo>
                        <a:pt x="3468" y="4767"/>
                      </a:lnTo>
                      <a:lnTo>
                        <a:pt x="4767" y="3468"/>
                      </a:lnTo>
                      <a:lnTo>
                        <a:pt x="6525" y="4639"/>
                      </a:lnTo>
                      <a:cubicBezTo>
                        <a:pt x="6750" y="4790"/>
                        <a:pt x="7011" y="4866"/>
                        <a:pt x="7273" y="4866"/>
                      </a:cubicBezTo>
                      <a:cubicBezTo>
                        <a:pt x="7474" y="4866"/>
                        <a:pt x="7674" y="4822"/>
                        <a:pt x="7861" y="4732"/>
                      </a:cubicBezTo>
                      <a:cubicBezTo>
                        <a:pt x="8095" y="4619"/>
                        <a:pt x="8337" y="4517"/>
                        <a:pt x="8586" y="4430"/>
                      </a:cubicBezTo>
                      <a:cubicBezTo>
                        <a:pt x="9039" y="4272"/>
                        <a:pt x="9373" y="3888"/>
                        <a:pt x="9467" y="3420"/>
                      </a:cubicBezTo>
                      <a:lnTo>
                        <a:pt x="9881" y="1350"/>
                      </a:lnTo>
                      <a:lnTo>
                        <a:pt x="11717" y="1350"/>
                      </a:lnTo>
                      <a:lnTo>
                        <a:pt x="12131" y="3420"/>
                      </a:lnTo>
                      <a:cubicBezTo>
                        <a:pt x="12225" y="3888"/>
                        <a:pt x="12560" y="4272"/>
                        <a:pt x="13012" y="4430"/>
                      </a:cubicBezTo>
                      <a:cubicBezTo>
                        <a:pt x="13261" y="4517"/>
                        <a:pt x="13502" y="4617"/>
                        <a:pt x="13737" y="4731"/>
                      </a:cubicBezTo>
                      <a:cubicBezTo>
                        <a:pt x="13924" y="4822"/>
                        <a:pt x="14125" y="4866"/>
                        <a:pt x="14326" y="4866"/>
                      </a:cubicBezTo>
                      <a:cubicBezTo>
                        <a:pt x="14589" y="4866"/>
                        <a:pt x="14850" y="4790"/>
                        <a:pt x="15075" y="4639"/>
                      </a:cubicBezTo>
                      <a:lnTo>
                        <a:pt x="16832" y="3468"/>
                      </a:lnTo>
                      <a:lnTo>
                        <a:pt x="18131" y="4767"/>
                      </a:lnTo>
                      <a:lnTo>
                        <a:pt x="16959" y="6524"/>
                      </a:lnTo>
                      <a:cubicBezTo>
                        <a:pt x="16694" y="6923"/>
                        <a:pt x="16660" y="7431"/>
                        <a:pt x="16867" y="7861"/>
                      </a:cubicBezTo>
                      <a:cubicBezTo>
                        <a:pt x="16980" y="8096"/>
                        <a:pt x="17083" y="8337"/>
                        <a:pt x="17170" y="8587"/>
                      </a:cubicBezTo>
                      <a:cubicBezTo>
                        <a:pt x="17327" y="9039"/>
                        <a:pt x="17710" y="9373"/>
                        <a:pt x="18180" y="9467"/>
                      </a:cubicBezTo>
                      <a:lnTo>
                        <a:pt x="20248" y="9882"/>
                      </a:lnTo>
                      <a:lnTo>
                        <a:pt x="20250" y="11718"/>
                      </a:lnTo>
                      <a:cubicBezTo>
                        <a:pt x="20250" y="11718"/>
                        <a:pt x="18180" y="12132"/>
                        <a:pt x="18180" y="12132"/>
                      </a:cubicBezTo>
                      <a:close/>
                      <a:moveTo>
                        <a:pt x="20513" y="8558"/>
                      </a:moveTo>
                      <a:lnTo>
                        <a:pt x="18445" y="8143"/>
                      </a:lnTo>
                      <a:cubicBezTo>
                        <a:pt x="18341" y="7844"/>
                        <a:pt x="18218" y="7554"/>
                        <a:pt x="18082" y="7273"/>
                      </a:cubicBezTo>
                      <a:lnTo>
                        <a:pt x="19254" y="5516"/>
                      </a:lnTo>
                      <a:cubicBezTo>
                        <a:pt x="19611" y="4980"/>
                        <a:pt x="19540" y="4268"/>
                        <a:pt x="19085" y="3813"/>
                      </a:cubicBezTo>
                      <a:lnTo>
                        <a:pt x="17787" y="2514"/>
                      </a:lnTo>
                      <a:cubicBezTo>
                        <a:pt x="17526" y="2253"/>
                        <a:pt x="17181" y="2118"/>
                        <a:pt x="16831" y="2118"/>
                      </a:cubicBezTo>
                      <a:cubicBezTo>
                        <a:pt x="16573" y="2118"/>
                        <a:pt x="16312" y="2193"/>
                        <a:pt x="16084" y="2345"/>
                      </a:cubicBezTo>
                      <a:lnTo>
                        <a:pt x="14326" y="3516"/>
                      </a:lnTo>
                      <a:cubicBezTo>
                        <a:pt x="14044" y="3380"/>
                        <a:pt x="13754" y="3258"/>
                        <a:pt x="13455" y="3155"/>
                      </a:cubicBezTo>
                      <a:lnTo>
                        <a:pt x="13041" y="1085"/>
                      </a:lnTo>
                      <a:cubicBezTo>
                        <a:pt x="12916" y="454"/>
                        <a:pt x="12361" y="0"/>
                        <a:pt x="11717" y="0"/>
                      </a:cubicBezTo>
                      <a:lnTo>
                        <a:pt x="9881" y="0"/>
                      </a:lnTo>
                      <a:cubicBezTo>
                        <a:pt x="9238" y="0"/>
                        <a:pt x="8684" y="454"/>
                        <a:pt x="8557" y="1085"/>
                      </a:cubicBezTo>
                      <a:lnTo>
                        <a:pt x="8143" y="3155"/>
                      </a:lnTo>
                      <a:cubicBezTo>
                        <a:pt x="7843" y="3258"/>
                        <a:pt x="7554" y="3381"/>
                        <a:pt x="7273" y="3516"/>
                      </a:cubicBezTo>
                      <a:lnTo>
                        <a:pt x="5516" y="2345"/>
                      </a:lnTo>
                      <a:cubicBezTo>
                        <a:pt x="5287" y="2193"/>
                        <a:pt x="5026" y="2118"/>
                        <a:pt x="4767" y="2118"/>
                      </a:cubicBezTo>
                      <a:cubicBezTo>
                        <a:pt x="4419" y="2118"/>
                        <a:pt x="4073" y="2253"/>
                        <a:pt x="3812" y="2514"/>
                      </a:cubicBezTo>
                      <a:lnTo>
                        <a:pt x="2514" y="3813"/>
                      </a:lnTo>
                      <a:cubicBezTo>
                        <a:pt x="2059" y="4268"/>
                        <a:pt x="1988" y="4980"/>
                        <a:pt x="2345" y="5516"/>
                      </a:cubicBezTo>
                      <a:lnTo>
                        <a:pt x="3516" y="7273"/>
                      </a:lnTo>
                      <a:cubicBezTo>
                        <a:pt x="3380" y="7555"/>
                        <a:pt x="3258" y="7844"/>
                        <a:pt x="3154" y="8144"/>
                      </a:cubicBezTo>
                      <a:lnTo>
                        <a:pt x="1085" y="8558"/>
                      </a:lnTo>
                      <a:cubicBezTo>
                        <a:pt x="454" y="8684"/>
                        <a:pt x="0" y="9238"/>
                        <a:pt x="0" y="9882"/>
                      </a:cubicBezTo>
                      <a:lnTo>
                        <a:pt x="0" y="11718"/>
                      </a:lnTo>
                      <a:cubicBezTo>
                        <a:pt x="0" y="12361"/>
                        <a:pt x="454" y="12916"/>
                        <a:pt x="1085" y="13042"/>
                      </a:cubicBezTo>
                      <a:lnTo>
                        <a:pt x="3154" y="13456"/>
                      </a:lnTo>
                      <a:cubicBezTo>
                        <a:pt x="3258" y="13755"/>
                        <a:pt x="3380" y="14046"/>
                        <a:pt x="3516" y="14326"/>
                      </a:cubicBezTo>
                      <a:lnTo>
                        <a:pt x="2345" y="16083"/>
                      </a:lnTo>
                      <a:cubicBezTo>
                        <a:pt x="1988" y="16619"/>
                        <a:pt x="2059" y="17332"/>
                        <a:pt x="2514" y="17787"/>
                      </a:cubicBezTo>
                      <a:lnTo>
                        <a:pt x="3812" y="19086"/>
                      </a:lnTo>
                      <a:cubicBezTo>
                        <a:pt x="4073" y="19346"/>
                        <a:pt x="4419" y="19482"/>
                        <a:pt x="4767" y="19482"/>
                      </a:cubicBezTo>
                      <a:cubicBezTo>
                        <a:pt x="5026" y="19482"/>
                        <a:pt x="5287" y="19406"/>
                        <a:pt x="5516" y="19254"/>
                      </a:cubicBezTo>
                      <a:lnTo>
                        <a:pt x="7273" y="18083"/>
                      </a:lnTo>
                      <a:cubicBezTo>
                        <a:pt x="7554" y="18220"/>
                        <a:pt x="7843" y="18341"/>
                        <a:pt x="8143" y="18445"/>
                      </a:cubicBezTo>
                      <a:lnTo>
                        <a:pt x="8557" y="20514"/>
                      </a:lnTo>
                      <a:cubicBezTo>
                        <a:pt x="8684" y="21146"/>
                        <a:pt x="9238" y="21599"/>
                        <a:pt x="9881" y="21599"/>
                      </a:cubicBezTo>
                      <a:lnTo>
                        <a:pt x="11717" y="21599"/>
                      </a:lnTo>
                      <a:cubicBezTo>
                        <a:pt x="12361" y="21599"/>
                        <a:pt x="12916" y="21146"/>
                        <a:pt x="13041" y="20514"/>
                      </a:cubicBezTo>
                      <a:lnTo>
                        <a:pt x="13456" y="18445"/>
                      </a:lnTo>
                      <a:cubicBezTo>
                        <a:pt x="13755" y="18341"/>
                        <a:pt x="14046" y="18219"/>
                        <a:pt x="14326" y="18083"/>
                      </a:cubicBezTo>
                      <a:lnTo>
                        <a:pt x="16084" y="19254"/>
                      </a:lnTo>
                      <a:cubicBezTo>
                        <a:pt x="16312" y="19406"/>
                        <a:pt x="16573" y="19482"/>
                        <a:pt x="16831" y="19482"/>
                      </a:cubicBezTo>
                      <a:cubicBezTo>
                        <a:pt x="17181" y="19482"/>
                        <a:pt x="17526" y="19346"/>
                        <a:pt x="17787" y="19086"/>
                      </a:cubicBezTo>
                      <a:lnTo>
                        <a:pt x="19085" y="17787"/>
                      </a:lnTo>
                      <a:cubicBezTo>
                        <a:pt x="19540" y="17332"/>
                        <a:pt x="19611" y="16619"/>
                        <a:pt x="19254" y="16083"/>
                      </a:cubicBezTo>
                      <a:lnTo>
                        <a:pt x="18082" y="14326"/>
                      </a:lnTo>
                      <a:cubicBezTo>
                        <a:pt x="18219" y="14045"/>
                        <a:pt x="18341" y="13755"/>
                        <a:pt x="18445" y="13456"/>
                      </a:cubicBezTo>
                      <a:lnTo>
                        <a:pt x="20513" y="13042"/>
                      </a:lnTo>
                      <a:cubicBezTo>
                        <a:pt x="21145" y="12916"/>
                        <a:pt x="21599" y="12361"/>
                        <a:pt x="21599" y="11718"/>
                      </a:cubicBezTo>
                      <a:lnTo>
                        <a:pt x="21599" y="9882"/>
                      </a:lnTo>
                      <a:cubicBezTo>
                        <a:pt x="21599" y="9238"/>
                        <a:pt x="21145" y="8684"/>
                        <a:pt x="20513" y="855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38" tIns="19038" rIns="19038" bIns="19038" anchor="ctr"/>
                <a:lstStyle/>
                <a:p>
                  <a:pPr algn="ctr" defTabSz="17081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AutoShape 124"/>
                <p:cNvSpPr/>
                <p:nvPr/>
              </p:nvSpPr>
              <p:spPr bwMode="auto">
                <a:xfrm>
                  <a:off x="4570413" y="2712244"/>
                  <a:ext cx="203200" cy="2032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0250"/>
                      </a:moveTo>
                      <a:cubicBezTo>
                        <a:pt x="5580" y="20250"/>
                        <a:pt x="1350" y="16017"/>
                        <a:pt x="1350" y="10800"/>
                      </a:cubicBezTo>
                      <a:cubicBezTo>
                        <a:pt x="1350" y="5582"/>
                        <a:pt x="5580" y="1349"/>
                        <a:pt x="10800" y="1349"/>
                      </a:cubicBezTo>
                      <a:cubicBezTo>
                        <a:pt x="16016" y="1349"/>
                        <a:pt x="20250" y="5582"/>
                        <a:pt x="20250" y="10800"/>
                      </a:cubicBezTo>
                      <a:cubicBezTo>
                        <a:pt x="20250" y="16017"/>
                        <a:pt x="16016" y="20250"/>
                        <a:pt x="10800" y="20250"/>
                      </a:cubicBezTo>
                      <a:moveTo>
                        <a:pt x="10800" y="0"/>
                      </a:moveTo>
                      <a:cubicBezTo>
                        <a:pt x="4836" y="0"/>
                        <a:pt x="0" y="4836"/>
                        <a:pt x="0" y="10800"/>
                      </a:cubicBezTo>
                      <a:cubicBezTo>
                        <a:pt x="0" y="16763"/>
                        <a:pt x="4836" y="21600"/>
                        <a:pt x="10800" y="21600"/>
                      </a:cubicBezTo>
                      <a:cubicBezTo>
                        <a:pt x="16763" y="21600"/>
                        <a:pt x="21599" y="16763"/>
                        <a:pt x="21599" y="10800"/>
                      </a:cubicBezTo>
                      <a:cubicBezTo>
                        <a:pt x="21599" y="4836"/>
                        <a:pt x="16763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38" tIns="19038" rIns="19038" bIns="19038" anchor="ctr"/>
                <a:lstStyle/>
                <a:p>
                  <a:pPr algn="ctr" defTabSz="17081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AutoShape 125"/>
                <p:cNvSpPr/>
                <p:nvPr/>
              </p:nvSpPr>
              <p:spPr bwMode="auto">
                <a:xfrm>
                  <a:off x="4613275" y="2755900"/>
                  <a:ext cx="116682" cy="1166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8900"/>
                      </a:moveTo>
                      <a:cubicBezTo>
                        <a:pt x="6328" y="18900"/>
                        <a:pt x="2699" y="15271"/>
                        <a:pt x="2699" y="10800"/>
                      </a:cubicBezTo>
                      <a:cubicBezTo>
                        <a:pt x="2699" y="6329"/>
                        <a:pt x="6328" y="2700"/>
                        <a:pt x="10800" y="2700"/>
                      </a:cubicBezTo>
                      <a:cubicBezTo>
                        <a:pt x="15271" y="2700"/>
                        <a:pt x="18899" y="6329"/>
                        <a:pt x="18899" y="10800"/>
                      </a:cubicBezTo>
                      <a:cubicBezTo>
                        <a:pt x="18899" y="15271"/>
                        <a:pt x="15271" y="18900"/>
                        <a:pt x="10800" y="18900"/>
                      </a:cubicBezTo>
                      <a:moveTo>
                        <a:pt x="10800" y="0"/>
                      </a:moveTo>
                      <a:cubicBezTo>
                        <a:pt x="4830" y="0"/>
                        <a:pt x="0" y="4833"/>
                        <a:pt x="0" y="10800"/>
                      </a:cubicBezTo>
                      <a:cubicBezTo>
                        <a:pt x="0" y="16766"/>
                        <a:pt x="4830" y="21599"/>
                        <a:pt x="10800" y="21599"/>
                      </a:cubicBezTo>
                      <a:cubicBezTo>
                        <a:pt x="16764" y="21599"/>
                        <a:pt x="21600" y="16766"/>
                        <a:pt x="21600" y="10800"/>
                      </a:cubicBezTo>
                      <a:cubicBezTo>
                        <a:pt x="21600" y="4833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38" tIns="19038" rIns="19038" bIns="19038" anchor="ctr"/>
                <a:lstStyle/>
                <a:p>
                  <a:pPr algn="ctr" defTabSz="17081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Group 30"/>
            <p:cNvGrpSpPr/>
            <p:nvPr/>
          </p:nvGrpSpPr>
          <p:grpSpPr>
            <a:xfrm>
              <a:off x="2347052" y="2793051"/>
              <a:ext cx="5653564" cy="512448"/>
              <a:chOff x="7342260" y="1708663"/>
              <a:chExt cx="5198854" cy="683473"/>
            </a:xfrm>
          </p:grpSpPr>
          <p:sp>
            <p:nvSpPr>
              <p:cNvPr id="39" name="TextBox 31"/>
              <p:cNvSpPr txBox="1"/>
              <p:nvPr/>
            </p:nvSpPr>
            <p:spPr>
              <a:xfrm>
                <a:off x="8084252" y="1708663"/>
                <a:ext cx="169873" cy="33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altLang="zh-CN" sz="1050" dirty="0">
                  <a:solidFill>
                    <a:srgbClr val="012D5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TextBox 32"/>
              <p:cNvSpPr txBox="1"/>
              <p:nvPr/>
            </p:nvSpPr>
            <p:spPr>
              <a:xfrm>
                <a:off x="7342260" y="1708663"/>
                <a:ext cx="5198854" cy="68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北方地区小雪节以后，果农开始为果树修枝，以草秸编箔包扎株杆，以防果树受冻。且冬日蔬菜多采用土法贮存，或用地窖，或用土埋，以利食用。俗话说"小雪铲白菜，大雪铲菠菜"。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32075" y="1509521"/>
            <a:ext cx="6855902" cy="807147"/>
            <a:chOff x="832075" y="1712023"/>
            <a:chExt cx="6855902" cy="807147"/>
          </a:xfrm>
        </p:grpSpPr>
        <p:grpSp>
          <p:nvGrpSpPr>
            <p:cNvPr id="3" name="组合 2"/>
            <p:cNvGrpSpPr/>
            <p:nvPr/>
          </p:nvGrpSpPr>
          <p:grpSpPr>
            <a:xfrm>
              <a:off x="832075" y="1712023"/>
              <a:ext cx="780700" cy="750293"/>
              <a:chOff x="832075" y="1712023"/>
              <a:chExt cx="780700" cy="750293"/>
            </a:xfrm>
          </p:grpSpPr>
          <p:sp>
            <p:nvSpPr>
              <p:cNvPr id="30" name="Diamond 22"/>
              <p:cNvSpPr/>
              <p:nvPr/>
            </p:nvSpPr>
            <p:spPr>
              <a:xfrm>
                <a:off x="832075" y="1712023"/>
                <a:ext cx="780700" cy="750293"/>
              </a:xfrm>
              <a:prstGeom prst="snip2DiagRect">
                <a:avLst/>
              </a:prstGeom>
              <a:solidFill>
                <a:srgbClr val="0C3D8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>
                  <a:cs typeface="+mn-ea"/>
                  <a:sym typeface="+mn-lt"/>
                </a:endParaRPr>
              </a:p>
            </p:txBody>
          </p:sp>
          <p:grpSp>
            <p:nvGrpSpPr>
              <p:cNvPr id="31" name="Group 23"/>
              <p:cNvGrpSpPr/>
              <p:nvPr/>
            </p:nvGrpSpPr>
            <p:grpSpPr>
              <a:xfrm>
                <a:off x="1053402" y="1913095"/>
                <a:ext cx="348043" cy="348151"/>
                <a:chOff x="4439444" y="1652588"/>
                <a:chExt cx="464344" cy="464344"/>
              </a:xfrm>
              <a:solidFill>
                <a:schemeClr val="bg2"/>
              </a:solidFill>
            </p:grpSpPr>
            <p:sp>
              <p:nvSpPr>
                <p:cNvPr id="32" name="AutoShape 136"/>
                <p:cNvSpPr/>
                <p:nvPr/>
              </p:nvSpPr>
              <p:spPr bwMode="auto">
                <a:xfrm>
                  <a:off x="4686300" y="1710532"/>
                  <a:ext cx="152400" cy="1524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538" y="20579"/>
                      </a:moveTo>
                      <a:lnTo>
                        <a:pt x="19542" y="20579"/>
                      </a:lnTo>
                      <a:cubicBezTo>
                        <a:pt x="19546" y="21142"/>
                        <a:pt x="20004" y="21600"/>
                        <a:pt x="20571" y="21600"/>
                      </a:cubicBezTo>
                      <a:cubicBezTo>
                        <a:pt x="21137" y="21600"/>
                        <a:pt x="21599" y="21138"/>
                        <a:pt x="21599" y="20571"/>
                      </a:cubicBezTo>
                      <a:cubicBezTo>
                        <a:pt x="21599" y="20565"/>
                        <a:pt x="21595" y="20561"/>
                        <a:pt x="21595" y="20555"/>
                      </a:cubicBezTo>
                      <a:cubicBezTo>
                        <a:pt x="21583" y="9221"/>
                        <a:pt x="12411" y="41"/>
                        <a:pt x="1080" y="12"/>
                      </a:cubicBezTo>
                      <a:cubicBezTo>
                        <a:pt x="1064" y="10"/>
                        <a:pt x="1048" y="0"/>
                        <a:pt x="1028" y="0"/>
                      </a:cubicBezTo>
                      <a:cubicBezTo>
                        <a:pt x="458" y="0"/>
                        <a:pt x="0" y="461"/>
                        <a:pt x="0" y="1028"/>
                      </a:cubicBezTo>
                      <a:cubicBezTo>
                        <a:pt x="0" y="1594"/>
                        <a:pt x="458" y="2055"/>
                        <a:pt x="1024" y="2057"/>
                      </a:cubicBezTo>
                      <a:lnTo>
                        <a:pt x="1024" y="2065"/>
                      </a:lnTo>
                      <a:cubicBezTo>
                        <a:pt x="11233" y="2065"/>
                        <a:pt x="19538" y="10370"/>
                        <a:pt x="19538" y="20579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38" tIns="19038" rIns="19038" bIns="19038" anchor="ctr"/>
                <a:lstStyle/>
                <a:p>
                  <a:pPr algn="ctr" defTabSz="17081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AutoShape 137"/>
                <p:cNvSpPr/>
                <p:nvPr/>
              </p:nvSpPr>
              <p:spPr bwMode="auto">
                <a:xfrm>
                  <a:off x="4439444" y="1652588"/>
                  <a:ext cx="464344" cy="464344"/>
                </a:xfrm>
                <a:custGeom>
                  <a:avLst/>
                  <a:gdLst>
                    <a:gd name="T0" fmla="+- 0 10819 195"/>
                    <a:gd name="T1" fmla="*/ T0 w 21248"/>
                    <a:gd name="T2" fmla="*/ 10800 h 21600"/>
                    <a:gd name="T3" fmla="+- 0 10819 195"/>
                    <a:gd name="T4" fmla="*/ T3 w 21248"/>
                    <a:gd name="T5" fmla="*/ 10800 h 21600"/>
                    <a:gd name="T6" fmla="+- 0 10819 195"/>
                    <a:gd name="T7" fmla="*/ T6 w 21248"/>
                    <a:gd name="T8" fmla="*/ 10800 h 21600"/>
                    <a:gd name="T9" fmla="+- 0 10819 195"/>
                    <a:gd name="T10" fmla="*/ T9 w 21248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248" h="21600">
                      <a:moveTo>
                        <a:pt x="19868" y="17133"/>
                      </a:moveTo>
                      <a:cubicBezTo>
                        <a:pt x="19766" y="17386"/>
                        <a:pt x="19525" y="17549"/>
                        <a:pt x="19255" y="17549"/>
                      </a:cubicBezTo>
                      <a:lnTo>
                        <a:pt x="19058" y="17549"/>
                      </a:lnTo>
                      <a:lnTo>
                        <a:pt x="3983" y="2226"/>
                      </a:lnTo>
                      <a:lnTo>
                        <a:pt x="3983" y="2025"/>
                      </a:lnTo>
                      <a:cubicBezTo>
                        <a:pt x="3983" y="1750"/>
                        <a:pt x="4144" y="1506"/>
                        <a:pt x="4393" y="1401"/>
                      </a:cubicBezTo>
                      <a:cubicBezTo>
                        <a:pt x="4475" y="1367"/>
                        <a:pt x="4560" y="1350"/>
                        <a:pt x="4647" y="1350"/>
                      </a:cubicBezTo>
                      <a:cubicBezTo>
                        <a:pt x="4824" y="1350"/>
                        <a:pt x="4991" y="1420"/>
                        <a:pt x="5116" y="1547"/>
                      </a:cubicBezTo>
                      <a:lnTo>
                        <a:pt x="19724" y="16397"/>
                      </a:lnTo>
                      <a:cubicBezTo>
                        <a:pt x="19915" y="16591"/>
                        <a:pt x="19972" y="16880"/>
                        <a:pt x="19868" y="17133"/>
                      </a:cubicBezTo>
                      <a:moveTo>
                        <a:pt x="10121" y="17549"/>
                      </a:moveTo>
                      <a:cubicBezTo>
                        <a:pt x="10017" y="17549"/>
                        <a:pt x="9922" y="17586"/>
                        <a:pt x="9824" y="17609"/>
                      </a:cubicBezTo>
                      <a:lnTo>
                        <a:pt x="3923" y="11612"/>
                      </a:lnTo>
                      <a:cubicBezTo>
                        <a:pt x="3946" y="11512"/>
                        <a:pt x="3982" y="11415"/>
                        <a:pt x="3982" y="11311"/>
                      </a:cubicBezTo>
                      <a:lnTo>
                        <a:pt x="3983" y="3180"/>
                      </a:lnTo>
                      <a:lnTo>
                        <a:pt x="18119" y="17549"/>
                      </a:lnTo>
                      <a:cubicBezTo>
                        <a:pt x="18119" y="17549"/>
                        <a:pt x="10121" y="17549"/>
                        <a:pt x="10121" y="17549"/>
                      </a:cubicBezTo>
                      <a:close/>
                      <a:moveTo>
                        <a:pt x="9182" y="17945"/>
                      </a:moveTo>
                      <a:lnTo>
                        <a:pt x="7109" y="20052"/>
                      </a:lnTo>
                      <a:cubicBezTo>
                        <a:pt x="6939" y="20224"/>
                        <a:pt x="6742" y="20249"/>
                        <a:pt x="6640" y="20249"/>
                      </a:cubicBezTo>
                      <a:cubicBezTo>
                        <a:pt x="6537" y="20249"/>
                        <a:pt x="6339" y="20224"/>
                        <a:pt x="6170" y="20052"/>
                      </a:cubicBezTo>
                      <a:lnTo>
                        <a:pt x="1522" y="15327"/>
                      </a:lnTo>
                      <a:cubicBezTo>
                        <a:pt x="1352" y="15154"/>
                        <a:pt x="1327" y="14953"/>
                        <a:pt x="1327" y="14850"/>
                      </a:cubicBezTo>
                      <a:cubicBezTo>
                        <a:pt x="1327" y="14745"/>
                        <a:pt x="1352" y="14544"/>
                        <a:pt x="1522" y="14373"/>
                      </a:cubicBezTo>
                      <a:lnTo>
                        <a:pt x="3593" y="12266"/>
                      </a:lnTo>
                      <a:cubicBezTo>
                        <a:pt x="3599" y="12260"/>
                        <a:pt x="3601" y="12251"/>
                        <a:pt x="3607" y="12245"/>
                      </a:cubicBezTo>
                      <a:lnTo>
                        <a:pt x="9202" y="17932"/>
                      </a:lnTo>
                      <a:cubicBezTo>
                        <a:pt x="9196" y="17937"/>
                        <a:pt x="9187" y="17939"/>
                        <a:pt x="9182" y="17945"/>
                      </a:cubicBezTo>
                      <a:moveTo>
                        <a:pt x="6056" y="593"/>
                      </a:moveTo>
                      <a:cubicBezTo>
                        <a:pt x="5675" y="205"/>
                        <a:pt x="5165" y="0"/>
                        <a:pt x="4647" y="0"/>
                      </a:cubicBezTo>
                      <a:cubicBezTo>
                        <a:pt x="4390" y="0"/>
                        <a:pt x="4132" y="49"/>
                        <a:pt x="3885" y="154"/>
                      </a:cubicBezTo>
                      <a:cubicBezTo>
                        <a:pt x="3141" y="467"/>
                        <a:pt x="2655" y="1205"/>
                        <a:pt x="2655" y="2025"/>
                      </a:cubicBezTo>
                      <a:lnTo>
                        <a:pt x="2654" y="11311"/>
                      </a:lnTo>
                      <a:lnTo>
                        <a:pt x="583" y="13418"/>
                      </a:lnTo>
                      <a:cubicBezTo>
                        <a:pt x="-195" y="14208"/>
                        <a:pt x="-195" y="15491"/>
                        <a:pt x="583" y="16281"/>
                      </a:cubicBezTo>
                      <a:lnTo>
                        <a:pt x="5231" y="21006"/>
                      </a:lnTo>
                      <a:cubicBezTo>
                        <a:pt x="5620" y="21402"/>
                        <a:pt x="6131" y="21599"/>
                        <a:pt x="6640" y="21599"/>
                      </a:cubicBezTo>
                      <a:cubicBezTo>
                        <a:pt x="7150" y="21599"/>
                        <a:pt x="7659" y="21402"/>
                        <a:pt x="8048" y="21006"/>
                      </a:cubicBezTo>
                      <a:lnTo>
                        <a:pt x="10121" y="18900"/>
                      </a:lnTo>
                      <a:lnTo>
                        <a:pt x="19255" y="18900"/>
                      </a:lnTo>
                      <a:cubicBezTo>
                        <a:pt x="20062" y="18900"/>
                        <a:pt x="20788" y="18407"/>
                        <a:pt x="21095" y="17650"/>
                      </a:cubicBezTo>
                      <a:cubicBezTo>
                        <a:pt x="21405" y="16893"/>
                        <a:pt x="21234" y="16022"/>
                        <a:pt x="20663" y="15443"/>
                      </a:cubicBezTo>
                      <a:cubicBezTo>
                        <a:pt x="20663" y="15443"/>
                        <a:pt x="6056" y="593"/>
                        <a:pt x="6056" y="5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38" tIns="19038" rIns="19038" bIns="19038" anchor="ctr"/>
                <a:lstStyle/>
                <a:p>
                  <a:pPr algn="ctr" defTabSz="17081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AutoShape 138"/>
                <p:cNvSpPr/>
                <p:nvPr/>
              </p:nvSpPr>
              <p:spPr bwMode="auto">
                <a:xfrm>
                  <a:off x="4686300" y="1652588"/>
                  <a:ext cx="217488" cy="2174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37" y="2880"/>
                      </a:moveTo>
                      <a:lnTo>
                        <a:pt x="1437" y="2885"/>
                      </a:lnTo>
                      <a:cubicBezTo>
                        <a:pt x="10965" y="2885"/>
                        <a:pt x="18717" y="10637"/>
                        <a:pt x="18717" y="20165"/>
                      </a:cubicBezTo>
                      <a:lnTo>
                        <a:pt x="18720" y="20165"/>
                      </a:lnTo>
                      <a:cubicBezTo>
                        <a:pt x="18722" y="20959"/>
                        <a:pt x="19366" y="21600"/>
                        <a:pt x="20160" y="21600"/>
                      </a:cubicBezTo>
                      <a:cubicBezTo>
                        <a:pt x="20955" y="21600"/>
                        <a:pt x="21599" y="20956"/>
                        <a:pt x="21599" y="20160"/>
                      </a:cubicBezTo>
                      <a:cubicBezTo>
                        <a:pt x="21599" y="20155"/>
                        <a:pt x="21597" y="20152"/>
                        <a:pt x="21597" y="20148"/>
                      </a:cubicBezTo>
                      <a:cubicBezTo>
                        <a:pt x="21588" y="9034"/>
                        <a:pt x="12588" y="28"/>
                        <a:pt x="1476" y="8"/>
                      </a:cubicBezTo>
                      <a:cubicBezTo>
                        <a:pt x="1465" y="7"/>
                        <a:pt x="1454" y="0"/>
                        <a:pt x="1440" y="0"/>
                      </a:cubicBezTo>
                      <a:cubicBezTo>
                        <a:pt x="644" y="0"/>
                        <a:pt x="0" y="644"/>
                        <a:pt x="0" y="1440"/>
                      </a:cubicBezTo>
                      <a:cubicBezTo>
                        <a:pt x="0" y="2234"/>
                        <a:pt x="644" y="2878"/>
                        <a:pt x="1437" y="288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38" tIns="19038" rIns="19038" bIns="19038" anchor="ctr"/>
                <a:lstStyle/>
                <a:p>
                  <a:pPr algn="ctr" defTabSz="17081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1" name="Group 33"/>
            <p:cNvGrpSpPr/>
            <p:nvPr/>
          </p:nvGrpSpPr>
          <p:grpSpPr>
            <a:xfrm>
              <a:off x="1931543" y="1796665"/>
              <a:ext cx="5756434" cy="722505"/>
              <a:chOff x="7236999" y="1688970"/>
              <a:chExt cx="5293449" cy="963634"/>
            </a:xfrm>
          </p:grpSpPr>
          <p:sp>
            <p:nvSpPr>
              <p:cNvPr id="42" name="TextBox 34"/>
              <p:cNvSpPr txBox="1"/>
              <p:nvPr/>
            </p:nvSpPr>
            <p:spPr>
              <a:xfrm>
                <a:off x="10717999" y="1708663"/>
                <a:ext cx="169873" cy="33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CN" sz="1050" dirty="0">
                  <a:solidFill>
                    <a:srgbClr val="012D5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TextBox 35"/>
              <p:cNvSpPr txBox="1"/>
              <p:nvPr/>
            </p:nvSpPr>
            <p:spPr>
              <a:xfrm>
                <a:off x="7236999" y="1688970"/>
                <a:ext cx="5293449" cy="963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农谚道:"小雪雪满天，来年必丰年。"这里有三层意思，一是小雪落雪，来年雨水均匀，无大旱涝;二是下雪可冻死一些病菌和害虫，来年减轻病虫害的发生;三是积雪有保暖作用，利于土壤的有机物分解，增强土壤肥力。因此俗话说"瑞雪兆丰年"，是有一定科学道理的。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32075" y="2939085"/>
            <a:ext cx="6981156" cy="750293"/>
            <a:chOff x="832075" y="3418844"/>
            <a:chExt cx="6981156" cy="750293"/>
          </a:xfrm>
        </p:grpSpPr>
        <p:grpSp>
          <p:nvGrpSpPr>
            <p:cNvPr id="5" name="组合 4"/>
            <p:cNvGrpSpPr/>
            <p:nvPr/>
          </p:nvGrpSpPr>
          <p:grpSpPr>
            <a:xfrm>
              <a:off x="832075" y="3418844"/>
              <a:ext cx="780700" cy="750293"/>
              <a:chOff x="832075" y="3418844"/>
              <a:chExt cx="780700" cy="750293"/>
            </a:xfrm>
          </p:grpSpPr>
          <p:sp>
            <p:nvSpPr>
              <p:cNvPr id="16" name="Diamond 8"/>
              <p:cNvSpPr/>
              <p:nvPr/>
            </p:nvSpPr>
            <p:spPr>
              <a:xfrm>
                <a:off x="832075" y="3418844"/>
                <a:ext cx="780700" cy="750293"/>
              </a:xfrm>
              <a:prstGeom prst="snip2DiagRect">
                <a:avLst/>
              </a:prstGeom>
              <a:solidFill>
                <a:srgbClr val="0C3D8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>
                  <a:cs typeface="+mn-ea"/>
                  <a:sym typeface="+mn-lt"/>
                </a:endParaRPr>
              </a:p>
            </p:txBody>
          </p:sp>
          <p:grpSp>
            <p:nvGrpSpPr>
              <p:cNvPr id="17" name="Group 9"/>
              <p:cNvGrpSpPr/>
              <p:nvPr/>
            </p:nvGrpSpPr>
            <p:grpSpPr>
              <a:xfrm>
                <a:off x="1053403" y="3674506"/>
                <a:ext cx="348043" cy="283281"/>
                <a:chOff x="10074275" y="4479132"/>
                <a:chExt cx="464344" cy="377825"/>
              </a:xfrm>
              <a:solidFill>
                <a:schemeClr val="bg1"/>
              </a:solidFill>
            </p:grpSpPr>
            <p:sp>
              <p:nvSpPr>
                <p:cNvPr id="18" name="AutoShape 5"/>
                <p:cNvSpPr/>
                <p:nvPr/>
              </p:nvSpPr>
              <p:spPr bwMode="auto">
                <a:xfrm>
                  <a:off x="10393363" y="4595019"/>
                  <a:ext cx="87313" cy="11668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999" y="18900"/>
                      </a:moveTo>
                      <a:lnTo>
                        <a:pt x="3600" y="18900"/>
                      </a:lnTo>
                      <a:lnTo>
                        <a:pt x="3600" y="2700"/>
                      </a:lnTo>
                      <a:lnTo>
                        <a:pt x="7200" y="2700"/>
                      </a:lnTo>
                      <a:lnTo>
                        <a:pt x="17999" y="14850"/>
                      </a:lnTo>
                      <a:cubicBezTo>
                        <a:pt x="17999" y="14850"/>
                        <a:pt x="17999" y="18900"/>
                        <a:pt x="17999" y="18900"/>
                      </a:cubicBezTo>
                      <a:close/>
                      <a:moveTo>
                        <a:pt x="10195" y="1202"/>
                      </a:moveTo>
                      <a:cubicBezTo>
                        <a:pt x="9527" y="450"/>
                        <a:pt x="8402" y="0"/>
                        <a:pt x="7200" y="0"/>
                      </a:cubicBezTo>
                      <a:lnTo>
                        <a:pt x="3600" y="0"/>
                      </a:lnTo>
                      <a:cubicBezTo>
                        <a:pt x="1610" y="0"/>
                        <a:pt x="0" y="1207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2"/>
                        <a:pt x="1610" y="21599"/>
                        <a:pt x="3600" y="21599"/>
                      </a:cubicBezTo>
                      <a:lnTo>
                        <a:pt x="17999" y="21599"/>
                      </a:lnTo>
                      <a:cubicBezTo>
                        <a:pt x="19989" y="21599"/>
                        <a:pt x="21600" y="20392"/>
                        <a:pt x="21600" y="18900"/>
                      </a:cubicBezTo>
                      <a:lnTo>
                        <a:pt x="21600" y="14850"/>
                      </a:lnTo>
                      <a:cubicBezTo>
                        <a:pt x="21600" y="14317"/>
                        <a:pt x="21389" y="13795"/>
                        <a:pt x="20995" y="13352"/>
                      </a:cubicBezTo>
                      <a:cubicBezTo>
                        <a:pt x="20995" y="13352"/>
                        <a:pt x="10195" y="1202"/>
                        <a:pt x="10195" y="12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38" tIns="19038" rIns="19038" bIns="19038" anchor="ctr"/>
                <a:lstStyle/>
                <a:p>
                  <a:pPr algn="ctr" defTabSz="17081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AutoShape 6"/>
                <p:cNvSpPr/>
                <p:nvPr/>
              </p:nvSpPr>
              <p:spPr bwMode="auto">
                <a:xfrm>
                  <a:off x="10074275" y="4479132"/>
                  <a:ext cx="464344" cy="3778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50" y="16615"/>
                      </a:moveTo>
                      <a:cubicBezTo>
                        <a:pt x="20250" y="17074"/>
                        <a:pt x="19948" y="17446"/>
                        <a:pt x="19575" y="17446"/>
                      </a:cubicBezTo>
                      <a:lnTo>
                        <a:pt x="18803" y="17446"/>
                      </a:lnTo>
                      <a:cubicBezTo>
                        <a:pt x="18501" y="16016"/>
                        <a:pt x="17453" y="14953"/>
                        <a:pt x="16200" y="14953"/>
                      </a:cubicBezTo>
                      <a:cubicBezTo>
                        <a:pt x="14945" y="14953"/>
                        <a:pt x="13897" y="16016"/>
                        <a:pt x="13595" y="17446"/>
                      </a:cubicBezTo>
                      <a:lnTo>
                        <a:pt x="10029" y="17446"/>
                      </a:lnTo>
                      <a:cubicBezTo>
                        <a:pt x="9727" y="16016"/>
                        <a:pt x="8679" y="14953"/>
                        <a:pt x="7425" y="14953"/>
                      </a:cubicBezTo>
                      <a:cubicBezTo>
                        <a:pt x="6170" y="14953"/>
                        <a:pt x="5122" y="16016"/>
                        <a:pt x="4820" y="17446"/>
                      </a:cubicBezTo>
                      <a:lnTo>
                        <a:pt x="4050" y="17446"/>
                      </a:lnTo>
                      <a:cubicBezTo>
                        <a:pt x="3677" y="17446"/>
                        <a:pt x="3375" y="17074"/>
                        <a:pt x="3375" y="16615"/>
                      </a:cubicBezTo>
                      <a:lnTo>
                        <a:pt x="3375" y="14123"/>
                      </a:lnTo>
                      <a:lnTo>
                        <a:pt x="12150" y="14123"/>
                      </a:lnTo>
                      <a:cubicBezTo>
                        <a:pt x="13266" y="14123"/>
                        <a:pt x="14175" y="13005"/>
                        <a:pt x="14175" y="11630"/>
                      </a:cubicBezTo>
                      <a:lnTo>
                        <a:pt x="14175" y="5815"/>
                      </a:lnTo>
                      <a:lnTo>
                        <a:pt x="16875" y="5815"/>
                      </a:lnTo>
                      <a:cubicBezTo>
                        <a:pt x="17100" y="5815"/>
                        <a:pt x="17311" y="5954"/>
                        <a:pt x="17436" y="6185"/>
                      </a:cubicBezTo>
                      <a:lnTo>
                        <a:pt x="20136" y="11169"/>
                      </a:lnTo>
                      <a:cubicBezTo>
                        <a:pt x="20210" y="11306"/>
                        <a:pt x="20250" y="11466"/>
                        <a:pt x="20250" y="11630"/>
                      </a:cubicBezTo>
                      <a:cubicBezTo>
                        <a:pt x="20250" y="11630"/>
                        <a:pt x="20250" y="16615"/>
                        <a:pt x="20250" y="16615"/>
                      </a:cubicBezTo>
                      <a:close/>
                      <a:moveTo>
                        <a:pt x="16200" y="19938"/>
                      </a:moveTo>
                      <a:cubicBezTo>
                        <a:pt x="15454" y="19938"/>
                        <a:pt x="14850" y="19193"/>
                        <a:pt x="14850" y="18276"/>
                      </a:cubicBezTo>
                      <a:cubicBezTo>
                        <a:pt x="14850" y="17360"/>
                        <a:pt x="15454" y="16615"/>
                        <a:pt x="16200" y="16615"/>
                      </a:cubicBezTo>
                      <a:cubicBezTo>
                        <a:pt x="16945" y="16615"/>
                        <a:pt x="17550" y="17360"/>
                        <a:pt x="17550" y="18276"/>
                      </a:cubicBezTo>
                      <a:cubicBezTo>
                        <a:pt x="17550" y="19193"/>
                        <a:pt x="16945" y="19938"/>
                        <a:pt x="16200" y="19938"/>
                      </a:cubicBezTo>
                      <a:moveTo>
                        <a:pt x="7425" y="19938"/>
                      </a:moveTo>
                      <a:cubicBezTo>
                        <a:pt x="6679" y="19938"/>
                        <a:pt x="6075" y="19193"/>
                        <a:pt x="6075" y="18276"/>
                      </a:cubicBezTo>
                      <a:cubicBezTo>
                        <a:pt x="6075" y="17360"/>
                        <a:pt x="6679" y="16615"/>
                        <a:pt x="7425" y="16615"/>
                      </a:cubicBezTo>
                      <a:cubicBezTo>
                        <a:pt x="8170" y="16615"/>
                        <a:pt x="8775" y="17360"/>
                        <a:pt x="8775" y="18276"/>
                      </a:cubicBezTo>
                      <a:cubicBezTo>
                        <a:pt x="8775" y="19193"/>
                        <a:pt x="8170" y="19938"/>
                        <a:pt x="7425" y="19938"/>
                      </a:cubicBezTo>
                      <a:moveTo>
                        <a:pt x="2024" y="12461"/>
                      </a:moveTo>
                      <a:cubicBezTo>
                        <a:pt x="1652" y="12461"/>
                        <a:pt x="1349" y="12089"/>
                        <a:pt x="1349" y="11630"/>
                      </a:cubicBezTo>
                      <a:lnTo>
                        <a:pt x="1349" y="2492"/>
                      </a:lnTo>
                      <a:cubicBezTo>
                        <a:pt x="1349" y="2033"/>
                        <a:pt x="1652" y="1661"/>
                        <a:pt x="2024" y="1661"/>
                      </a:cubicBezTo>
                      <a:lnTo>
                        <a:pt x="12150" y="1661"/>
                      </a:lnTo>
                      <a:cubicBezTo>
                        <a:pt x="12523" y="1661"/>
                        <a:pt x="12825" y="2033"/>
                        <a:pt x="12825" y="2492"/>
                      </a:cubicBezTo>
                      <a:lnTo>
                        <a:pt x="12825" y="4153"/>
                      </a:lnTo>
                      <a:lnTo>
                        <a:pt x="12825" y="5815"/>
                      </a:lnTo>
                      <a:lnTo>
                        <a:pt x="12825" y="11630"/>
                      </a:lnTo>
                      <a:cubicBezTo>
                        <a:pt x="12825" y="12089"/>
                        <a:pt x="12523" y="12461"/>
                        <a:pt x="12150" y="12461"/>
                      </a:cubicBezTo>
                      <a:cubicBezTo>
                        <a:pt x="12150" y="12461"/>
                        <a:pt x="2024" y="12461"/>
                        <a:pt x="2024" y="12461"/>
                      </a:cubicBezTo>
                      <a:close/>
                      <a:moveTo>
                        <a:pt x="21259" y="10248"/>
                      </a:moveTo>
                      <a:lnTo>
                        <a:pt x="18559" y="5263"/>
                      </a:lnTo>
                      <a:cubicBezTo>
                        <a:pt x="18182" y="4568"/>
                        <a:pt x="17552" y="4153"/>
                        <a:pt x="16875" y="4153"/>
                      </a:cubicBezTo>
                      <a:lnTo>
                        <a:pt x="14175" y="4153"/>
                      </a:lnTo>
                      <a:lnTo>
                        <a:pt x="14175" y="2492"/>
                      </a:lnTo>
                      <a:cubicBezTo>
                        <a:pt x="14175" y="1117"/>
                        <a:pt x="13266" y="0"/>
                        <a:pt x="12150" y="0"/>
                      </a:cubicBezTo>
                      <a:lnTo>
                        <a:pt x="2024" y="0"/>
                      </a:lnTo>
                      <a:cubicBezTo>
                        <a:pt x="908" y="0"/>
                        <a:pt x="0" y="1117"/>
                        <a:pt x="0" y="2492"/>
                      </a:cubicBezTo>
                      <a:lnTo>
                        <a:pt x="0" y="11630"/>
                      </a:lnTo>
                      <a:cubicBezTo>
                        <a:pt x="0" y="13005"/>
                        <a:pt x="908" y="14123"/>
                        <a:pt x="2024" y="14123"/>
                      </a:cubicBezTo>
                      <a:lnTo>
                        <a:pt x="2025" y="14123"/>
                      </a:lnTo>
                      <a:lnTo>
                        <a:pt x="2025" y="16615"/>
                      </a:lnTo>
                      <a:cubicBezTo>
                        <a:pt x="2025" y="17989"/>
                        <a:pt x="2933" y="19107"/>
                        <a:pt x="4050" y="19107"/>
                      </a:cubicBezTo>
                      <a:lnTo>
                        <a:pt x="4820" y="19107"/>
                      </a:lnTo>
                      <a:cubicBezTo>
                        <a:pt x="5122" y="20537"/>
                        <a:pt x="6170" y="21600"/>
                        <a:pt x="7425" y="21600"/>
                      </a:cubicBezTo>
                      <a:cubicBezTo>
                        <a:pt x="8679" y="21600"/>
                        <a:pt x="9727" y="20537"/>
                        <a:pt x="10029" y="19107"/>
                      </a:cubicBezTo>
                      <a:lnTo>
                        <a:pt x="13595" y="19107"/>
                      </a:lnTo>
                      <a:cubicBezTo>
                        <a:pt x="13897" y="20537"/>
                        <a:pt x="14945" y="21600"/>
                        <a:pt x="16200" y="21600"/>
                      </a:cubicBezTo>
                      <a:cubicBezTo>
                        <a:pt x="17453" y="21600"/>
                        <a:pt x="18501" y="20537"/>
                        <a:pt x="18803" y="19107"/>
                      </a:cubicBezTo>
                      <a:lnTo>
                        <a:pt x="19575" y="19107"/>
                      </a:lnTo>
                      <a:cubicBezTo>
                        <a:pt x="20691" y="19107"/>
                        <a:pt x="21599" y="17989"/>
                        <a:pt x="21599" y="16615"/>
                      </a:cubicBezTo>
                      <a:lnTo>
                        <a:pt x="21599" y="11630"/>
                      </a:lnTo>
                      <a:cubicBezTo>
                        <a:pt x="21599" y="11137"/>
                        <a:pt x="21482" y="10658"/>
                        <a:pt x="21259" y="10248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38" tIns="19038" rIns="19038" bIns="19038" anchor="ctr"/>
                <a:lstStyle/>
                <a:p>
                  <a:pPr algn="ctr" defTabSz="170815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1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4" name="Group 36"/>
            <p:cNvGrpSpPr/>
            <p:nvPr/>
          </p:nvGrpSpPr>
          <p:grpSpPr>
            <a:xfrm>
              <a:off x="1931543" y="3546463"/>
              <a:ext cx="5881688" cy="582933"/>
              <a:chOff x="7338662" y="1708663"/>
              <a:chExt cx="5408629" cy="686009"/>
            </a:xfrm>
          </p:grpSpPr>
          <p:sp>
            <p:nvSpPr>
              <p:cNvPr id="45" name="TextBox 37"/>
              <p:cNvSpPr txBox="1"/>
              <p:nvPr/>
            </p:nvSpPr>
            <p:spPr>
              <a:xfrm>
                <a:off x="10764196" y="1708663"/>
                <a:ext cx="169873" cy="298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CN" sz="1050" dirty="0">
                  <a:solidFill>
                    <a:srgbClr val="012D5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TextBox 38"/>
              <p:cNvSpPr txBox="1"/>
              <p:nvPr/>
            </p:nvSpPr>
            <p:spPr>
              <a:xfrm>
                <a:off x="7338662" y="1791611"/>
                <a:ext cx="5408629" cy="60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小雪时节，冰雪封地天气寒。要打破以往的猫冬坏习惯，农事仍不能懈怠，利用冬闲时间大搞农副业生产，因地制宜进行冬季积肥、造肥、柳编和草编，从多种渠道开展致富门路。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1842" y="507055"/>
            <a:ext cx="3940252" cy="402298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9850" y="2217039"/>
            <a:ext cx="2524237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cs typeface="+mn-ea"/>
                <a:sym typeface="+mn-lt"/>
              </a:rPr>
              <a:t>小雪，是二十四节气中的第</a:t>
            </a:r>
            <a:r>
              <a:rPr lang="en-US" altLang="zh-CN" sz="1050" dirty="0">
                <a:cs typeface="+mn-ea"/>
                <a:sym typeface="+mn-lt"/>
              </a:rPr>
              <a:t>20</a:t>
            </a:r>
            <a:r>
              <a:rPr lang="zh-CN" altLang="en-US" sz="1050" dirty="0">
                <a:cs typeface="+mn-ea"/>
                <a:sym typeface="+mn-lt"/>
              </a:rPr>
              <a:t>个。</a:t>
            </a:r>
            <a:r>
              <a:rPr lang="en-US" altLang="zh-CN" sz="1050" dirty="0">
                <a:cs typeface="+mn-ea"/>
                <a:sym typeface="+mn-lt"/>
              </a:rPr>
              <a:t>11</a:t>
            </a:r>
            <a:r>
              <a:rPr lang="zh-CN" altLang="en-US" sz="1050" dirty="0">
                <a:cs typeface="+mn-ea"/>
                <a:sym typeface="+mn-lt"/>
              </a:rPr>
              <a:t>月</a:t>
            </a:r>
            <a:r>
              <a:rPr lang="en-US" altLang="zh-CN" sz="1050" dirty="0">
                <a:cs typeface="+mn-ea"/>
                <a:sym typeface="+mn-lt"/>
              </a:rPr>
              <a:t>22</a:t>
            </a:r>
            <a:r>
              <a:rPr lang="zh-CN" altLang="en-US" sz="1050" dirty="0">
                <a:cs typeface="+mn-ea"/>
                <a:sym typeface="+mn-lt"/>
              </a:rPr>
              <a:t>或</a:t>
            </a:r>
            <a:r>
              <a:rPr lang="en-US" altLang="zh-CN" sz="1050" dirty="0">
                <a:cs typeface="+mn-ea"/>
                <a:sym typeface="+mn-lt"/>
              </a:rPr>
              <a:t>23</a:t>
            </a:r>
            <a:r>
              <a:rPr lang="zh-CN" altLang="en-US" sz="1050" dirty="0">
                <a:cs typeface="+mn-ea"/>
                <a:sym typeface="+mn-lt"/>
              </a:rPr>
              <a:t>日，太阳到达黄经</a:t>
            </a:r>
            <a:r>
              <a:rPr lang="en-US" altLang="zh-CN" sz="1050" dirty="0">
                <a:cs typeface="+mn-ea"/>
                <a:sym typeface="+mn-lt"/>
              </a:rPr>
              <a:t>240°</a:t>
            </a:r>
            <a:r>
              <a:rPr lang="zh-CN" altLang="en-US" sz="1050" dirty="0">
                <a:cs typeface="+mn-ea"/>
                <a:sym typeface="+mn-lt"/>
              </a:rPr>
              <a:t>，此时称为小雪节气。此时，太阳位于赤纬</a:t>
            </a:r>
            <a:r>
              <a:rPr lang="en-US" altLang="zh-CN" sz="1050" dirty="0">
                <a:cs typeface="+mn-ea"/>
                <a:sym typeface="+mn-lt"/>
              </a:rPr>
              <a:t>-20°16'</a:t>
            </a:r>
            <a:r>
              <a:rPr lang="zh-CN" altLang="en-US" sz="1050" dirty="0">
                <a:cs typeface="+mn-ea"/>
                <a:sym typeface="+mn-lt"/>
              </a:rPr>
              <a:t>，这天北京地区白昼时间仅</a:t>
            </a:r>
            <a:r>
              <a:rPr lang="en-US" altLang="zh-CN" sz="1050" dirty="0">
                <a:cs typeface="+mn-ea"/>
                <a:sym typeface="+mn-lt"/>
              </a:rPr>
              <a:t>9</a:t>
            </a:r>
            <a:r>
              <a:rPr lang="zh-CN" altLang="en-US" sz="1050" dirty="0">
                <a:cs typeface="+mn-ea"/>
                <a:sym typeface="+mn-lt"/>
              </a:rPr>
              <a:t>小时</a:t>
            </a:r>
            <a:r>
              <a:rPr lang="en-US" altLang="zh-CN" sz="1050" dirty="0">
                <a:cs typeface="+mn-ea"/>
                <a:sym typeface="+mn-lt"/>
              </a:rPr>
              <a:t>49</a:t>
            </a:r>
            <a:r>
              <a:rPr lang="zh-CN" altLang="en-US" sz="1050" dirty="0">
                <a:cs typeface="+mn-ea"/>
                <a:sym typeface="+mn-lt"/>
              </a:rPr>
              <a:t>分钟，正午太阳高度仅</a:t>
            </a:r>
            <a:r>
              <a:rPr lang="en-US" altLang="zh-CN" sz="1050" dirty="0">
                <a:cs typeface="+mn-ea"/>
                <a:sym typeface="+mn-lt"/>
              </a:rPr>
              <a:t>29°50'</a:t>
            </a:r>
            <a:r>
              <a:rPr lang="zh-CN" altLang="en-US" sz="1050" dirty="0">
                <a:cs typeface="+mn-ea"/>
                <a:sym typeface="+mn-lt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260889" y="1618476"/>
            <a:ext cx="22621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rgbClr val="0C3D81"/>
                </a:solidFill>
                <a:cs typeface="+mn-ea"/>
                <a:sym typeface="+mn-lt"/>
              </a:rPr>
              <a:t>二、小雪风俗</a:t>
            </a:r>
            <a:endParaRPr lang="zh-CN" altLang="en-US" sz="2700" b="1" dirty="0">
              <a:solidFill>
                <a:srgbClr val="0C3D8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1"/>
</p:tagLst>
</file>

<file path=ppt/theme/theme1.xml><?xml version="1.0" encoding="utf-8"?>
<a:theme xmlns:a="http://schemas.openxmlformats.org/drawingml/2006/main" name=" 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vg42olh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1667</Words>
  <Application>Microsoft Office PowerPoint</Application>
  <PresentationFormat>全屏显示(16:9)</PresentationFormat>
  <Paragraphs>100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2022-03-10T06:44:46Z</dcterms:created>
  <dcterms:modified xsi:type="dcterms:W3CDTF">2023-01-10T10:08:04Z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36E1BB4C1C634D55AC7D2B0986958D3A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