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68" r:id="rId3"/>
    <p:sldId id="272" r:id="rId4"/>
    <p:sldId id="269" r:id="rId5"/>
    <p:sldId id="293" r:id="rId6"/>
    <p:sldId id="275" r:id="rId7"/>
    <p:sldId id="294" r:id="rId8"/>
    <p:sldId id="277" r:id="rId9"/>
    <p:sldId id="284" r:id="rId10"/>
    <p:sldId id="295" r:id="rId11"/>
    <p:sldId id="274" r:id="rId12"/>
    <p:sldId id="288" r:id="rId13"/>
    <p:sldId id="287" r:id="rId14"/>
    <p:sldId id="296" r:id="rId15"/>
    <p:sldId id="289" r:id="rId16"/>
    <p:sldId id="290" r:id="rId17"/>
  </p:sldIdLst>
  <p:sldSz cx="9144000" cy="5143500" type="screen16x9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E9A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5"/>
          <p:cNvSpPr txBox="1">
            <a:spLocks noChangeArrowheads="1"/>
          </p:cNvSpPr>
          <p:nvPr/>
        </p:nvSpPr>
        <p:spPr bwMode="auto">
          <a:xfrm>
            <a:off x="2443163" y="1192493"/>
            <a:ext cx="5143500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第一章　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有理数</a:t>
            </a:r>
          </a:p>
        </p:txBody>
      </p:sp>
      <p:pic>
        <p:nvPicPr>
          <p:cNvPr id="512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6369" y="1143000"/>
            <a:ext cx="284560" cy="84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2364068"/>
            <a:ext cx="9144000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 eaLnBrk="0" hangingPunct="0"/>
            <a:r>
              <a:rPr lang="en-US" altLang="zh-CN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正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数和负数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8272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图片 3081" descr="image9"/>
          <p:cNvGraphicFramePr/>
          <p:nvPr/>
        </p:nvGraphicFramePr>
        <p:xfrm>
          <a:off x="489347" y="1327547"/>
          <a:ext cx="8195072" cy="1379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Document" r:id="rId3" imgW="10568305" imgH="1784350" progId="Word.Document.8">
                  <p:embed/>
                </p:oleObj>
              </mc:Choice>
              <mc:Fallback>
                <p:oleObj name="Document" r:id="rId3" imgW="10568305" imgH="1784350" progId="Word.Document.8">
                  <p:embed/>
                  <p:pic>
                    <p:nvPicPr>
                      <p:cNvPr id="0" name="图片 3081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347" y="1327547"/>
                        <a:ext cx="8195072" cy="13799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组合 1"/>
          <p:cNvGrpSpPr/>
          <p:nvPr/>
        </p:nvGrpSpPr>
        <p:grpSpPr bwMode="auto">
          <a:xfrm>
            <a:off x="358379" y="720329"/>
            <a:ext cx="1922859" cy="425055"/>
            <a:chOff x="183" y="1646"/>
            <a:chExt cx="4037" cy="892"/>
          </a:xfrm>
        </p:grpSpPr>
        <p:pic>
          <p:nvPicPr>
            <p:cNvPr id="26635" name="图片 2" descr="图标-02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83" y="1646"/>
              <a:ext cx="4037" cy="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文本框 3"/>
            <p:cNvSpPr txBox="1"/>
            <p:nvPr/>
          </p:nvSpPr>
          <p:spPr>
            <a:xfrm>
              <a:off x="493" y="1666"/>
              <a:ext cx="2746" cy="8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总结反思</a:t>
              </a:r>
            </a:p>
          </p:txBody>
        </p:sp>
      </p:grp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439341" y="1859043"/>
            <a:ext cx="2629273" cy="369332"/>
            <a:chOff x="473075" y="2021215"/>
            <a:chExt cx="3506301" cy="492125"/>
          </a:xfrm>
        </p:grpSpPr>
        <p:sp>
          <p:nvSpPr>
            <p:cNvPr id="7" name="Rectangle 10"/>
            <p:cNvSpPr/>
            <p:nvPr/>
          </p:nvSpPr>
          <p:spPr>
            <a:xfrm>
              <a:off x="633440" y="2021215"/>
              <a:ext cx="3345936" cy="4921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  <a:defRPr/>
              </a:pPr>
              <a:r>
                <a:rPr lang="zh-CN" altLang="en-US" sz="1800" b="1" dirty="0">
                  <a:solidFill>
                    <a:srgbClr val="02AE9A"/>
                  </a:solidFill>
                  <a:latin typeface="+mn-ea"/>
                </a:rPr>
                <a:t>知识点一　正数的概念</a:t>
              </a:r>
              <a:endParaRPr lang="zh-CN" altLang="en-US" sz="1800" dirty="0">
                <a:solidFill>
                  <a:srgbClr val="02AE9A"/>
                </a:solidFill>
                <a:latin typeface="+mn-ea"/>
              </a:endParaRPr>
            </a:p>
          </p:txBody>
        </p:sp>
        <p:pic>
          <p:nvPicPr>
            <p:cNvPr id="26634" name="Picture 4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73075" y="2036445"/>
              <a:ext cx="84455" cy="414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4579" y="1285876"/>
            <a:ext cx="1257300" cy="36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27" name="图片 3081" descr="image9"/>
          <p:cNvGraphicFramePr/>
          <p:nvPr/>
        </p:nvGraphicFramePr>
        <p:xfrm>
          <a:off x="445294" y="2413397"/>
          <a:ext cx="8185547" cy="57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Document" r:id="rId6" imgW="10549890" imgH="737870" progId="Word.Document.8">
                  <p:embed/>
                </p:oleObj>
              </mc:Choice>
              <mc:Fallback>
                <p:oleObj name="Document" r:id="rId6" imgW="10549890" imgH="737870" progId="Word.Document.8">
                  <p:embed/>
                  <p:pic>
                    <p:nvPicPr>
                      <p:cNvPr id="0" name="图片 3081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4" y="2413397"/>
                        <a:ext cx="8185547" cy="570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943225" y="2436019"/>
            <a:ext cx="2547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0</a:t>
            </a:r>
            <a:endParaRPr lang="zh-CN" altLang="en-US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423863" y="852965"/>
            <a:ext cx="2629274" cy="369332"/>
            <a:chOff x="473075" y="2021215"/>
            <a:chExt cx="3504683" cy="492125"/>
          </a:xfrm>
        </p:grpSpPr>
        <p:sp>
          <p:nvSpPr>
            <p:cNvPr id="3" name="Rectangle 10"/>
            <p:cNvSpPr/>
            <p:nvPr/>
          </p:nvSpPr>
          <p:spPr>
            <a:xfrm>
              <a:off x="633367" y="2021215"/>
              <a:ext cx="3344391" cy="4921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  <a:defRPr/>
              </a:pPr>
              <a:r>
                <a:rPr lang="zh-CN" altLang="en-US" sz="1800" b="1" dirty="0">
                  <a:solidFill>
                    <a:srgbClr val="02AE9A"/>
                  </a:solidFill>
                  <a:latin typeface="+mn-ea"/>
                </a:rPr>
                <a:t>知识点二　负数的概念</a:t>
              </a:r>
            </a:p>
          </p:txBody>
        </p:sp>
        <p:pic>
          <p:nvPicPr>
            <p:cNvPr id="31752" name="Picture 4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3075" y="2036445"/>
              <a:ext cx="84455" cy="414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1747" name="图片 3081" descr="image9"/>
          <p:cNvGraphicFramePr/>
          <p:nvPr/>
        </p:nvGraphicFramePr>
        <p:xfrm>
          <a:off x="373857" y="1514475"/>
          <a:ext cx="8193881" cy="56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Document" r:id="rId4" imgW="10558780" imgH="737870" progId="Word.Document.8">
                  <p:embed/>
                </p:oleObj>
              </mc:Choice>
              <mc:Fallback>
                <p:oleObj name="Document" r:id="rId4" imgW="10558780" imgH="737870" progId="Word.Document.8">
                  <p:embed/>
                  <p:pic>
                    <p:nvPicPr>
                      <p:cNvPr id="0" name="图片 3081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7" y="1514475"/>
                        <a:ext cx="8193881" cy="569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958954" y="1529953"/>
            <a:ext cx="37028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423862" y="822009"/>
            <a:ext cx="2396838" cy="369332"/>
            <a:chOff x="473075" y="2021215"/>
            <a:chExt cx="3194955" cy="492125"/>
          </a:xfrm>
        </p:grpSpPr>
        <p:sp>
          <p:nvSpPr>
            <p:cNvPr id="3" name="Rectangle 10"/>
            <p:cNvSpPr/>
            <p:nvPr/>
          </p:nvSpPr>
          <p:spPr>
            <a:xfrm>
              <a:off x="633371" y="2021215"/>
              <a:ext cx="3034659" cy="4921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  <a:defRPr/>
              </a:pPr>
              <a:r>
                <a:rPr lang="zh-CN" altLang="en-US" sz="1800" b="1" dirty="0">
                  <a:solidFill>
                    <a:srgbClr val="02AE9A"/>
                  </a:solidFill>
                  <a:latin typeface="+mn-ea"/>
                </a:rPr>
                <a:t>知识点三　零的意义</a:t>
              </a:r>
            </a:p>
          </p:txBody>
        </p:sp>
        <p:pic>
          <p:nvPicPr>
            <p:cNvPr id="32777" name="Picture 4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3075" y="2036445"/>
              <a:ext cx="84455" cy="414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2771" name="图片 3081" descr="image9"/>
          <p:cNvGraphicFramePr/>
          <p:nvPr/>
        </p:nvGraphicFramePr>
        <p:xfrm>
          <a:off x="498872" y="1558529"/>
          <a:ext cx="8185547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Document" r:id="rId4" imgW="10549890" imgH="1779905" progId="Word.Document.8">
                  <p:embed/>
                </p:oleObj>
              </mc:Choice>
              <mc:Fallback>
                <p:oleObj name="Document" r:id="rId4" imgW="10549890" imgH="1779905" progId="Word.Document.8">
                  <p:embed/>
                  <p:pic>
                    <p:nvPicPr>
                      <p:cNvPr id="0" name="图片 3081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872" y="1558529"/>
                        <a:ext cx="8185547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477692" y="1581151"/>
            <a:ext cx="60245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正数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894660" y="1576388"/>
            <a:ext cx="60245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负数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423863" y="822009"/>
            <a:ext cx="5186064" cy="369332"/>
            <a:chOff x="473075" y="2021215"/>
            <a:chExt cx="6914921" cy="492125"/>
          </a:xfrm>
        </p:grpSpPr>
        <p:sp>
          <p:nvSpPr>
            <p:cNvPr id="3" name="Rectangle 10"/>
            <p:cNvSpPr/>
            <p:nvPr/>
          </p:nvSpPr>
          <p:spPr>
            <a:xfrm>
              <a:off x="633418" y="2021215"/>
              <a:ext cx="6754578" cy="4921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  <a:defRPr/>
              </a:pPr>
              <a:r>
                <a:rPr lang="zh-CN" altLang="en-US" sz="1800" b="1" dirty="0">
                  <a:solidFill>
                    <a:srgbClr val="02AE9A"/>
                  </a:solidFill>
                  <a:latin typeface="+mn-ea"/>
                </a:rPr>
                <a:t>知识点四　用正数和负数表示具有相反意义的量</a:t>
              </a:r>
            </a:p>
          </p:txBody>
        </p:sp>
        <p:pic>
          <p:nvPicPr>
            <p:cNvPr id="37895" name="Picture 4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3075" y="2036445"/>
              <a:ext cx="84455" cy="414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2771" name="图片 3081" descr="image9"/>
          <p:cNvGraphicFramePr/>
          <p:nvPr/>
        </p:nvGraphicFramePr>
        <p:xfrm>
          <a:off x="507206" y="1397794"/>
          <a:ext cx="8096250" cy="2921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Document" r:id="rId4" imgW="10568305" imgH="3815080" progId="Word.Document.8">
                  <p:embed/>
                </p:oleObj>
              </mc:Choice>
              <mc:Fallback>
                <p:oleObj name="Document" r:id="rId4" imgW="10568305" imgH="3815080" progId="Word.Document.8">
                  <p:embed/>
                  <p:pic>
                    <p:nvPicPr>
                      <p:cNvPr id="0" name="图片 3081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" y="1397794"/>
                        <a:ext cx="8096250" cy="2921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740254" y="1408510"/>
            <a:ext cx="60245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相反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图片 3081" descr="image9"/>
          <p:cNvGraphicFramePr/>
          <p:nvPr/>
        </p:nvGraphicFramePr>
        <p:xfrm>
          <a:off x="419101" y="1371600"/>
          <a:ext cx="8193881" cy="322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Document" r:id="rId3" imgW="10568305" imgH="4163060" progId="Word.Document.8">
                  <p:embed/>
                </p:oleObj>
              </mc:Choice>
              <mc:Fallback>
                <p:oleObj name="Document" r:id="rId3" imgW="10568305" imgH="4163060" progId="Word.Document.8">
                  <p:embed/>
                  <p:pic>
                    <p:nvPicPr>
                      <p:cNvPr id="0" name="图片 3081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1" y="1371600"/>
                        <a:ext cx="8193881" cy="322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6485" y="838200"/>
            <a:ext cx="138350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 descr="image9"/>
          <p:cNvGraphicFramePr/>
          <p:nvPr/>
        </p:nvGraphicFramePr>
        <p:xfrm>
          <a:off x="869157" y="1440657"/>
          <a:ext cx="7490222" cy="1860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Document" r:id="rId3" imgW="9538335" imgH="2371725" progId="Word.Document.8">
                  <p:embed/>
                </p:oleObj>
              </mc:Choice>
              <mc:Fallback>
                <p:oleObj name="Document" r:id="rId3" imgW="9538335" imgH="2371725" progId="Word.Document.8">
                  <p:embed/>
                  <p:pic>
                    <p:nvPicPr>
                      <p:cNvPr id="0" name="Object 2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157" y="1440657"/>
                        <a:ext cx="7490222" cy="1860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2"/>
          <p:cNvGrpSpPr/>
          <p:nvPr/>
        </p:nvGrpSpPr>
        <p:grpSpPr bwMode="auto">
          <a:xfrm>
            <a:off x="2640570" y="1565630"/>
            <a:ext cx="3788569" cy="756047"/>
            <a:chOff x="5164" y="4732"/>
            <a:chExt cx="7955" cy="1587"/>
          </a:xfrm>
        </p:grpSpPr>
        <p:pic>
          <p:nvPicPr>
            <p:cNvPr id="6154" name="图片 8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164" y="4732"/>
              <a:ext cx="7955" cy="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文本框 3">
              <a:hlinkClick r:id="rId4" action="ppaction://hlinksldjump"/>
            </p:cNvPr>
            <p:cNvSpPr txBox="1"/>
            <p:nvPr/>
          </p:nvSpPr>
          <p:spPr>
            <a:xfrm>
              <a:off x="5979" y="4919"/>
              <a:ext cx="3942" cy="12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知识目标</a:t>
              </a:r>
            </a:p>
          </p:txBody>
        </p:sp>
      </p:grpSp>
      <p:grpSp>
        <p:nvGrpSpPr>
          <p:cNvPr id="6147" name="组合 5"/>
          <p:cNvGrpSpPr/>
          <p:nvPr/>
        </p:nvGrpSpPr>
        <p:grpSpPr bwMode="auto">
          <a:xfrm>
            <a:off x="2607232" y="2184756"/>
            <a:ext cx="3611166" cy="778669"/>
            <a:chOff x="5110" y="6850"/>
            <a:chExt cx="7582" cy="1635"/>
          </a:xfrm>
        </p:grpSpPr>
        <p:pic>
          <p:nvPicPr>
            <p:cNvPr id="6152" name="图片 9" descr="图标-03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5110" y="6850"/>
              <a:ext cx="7582" cy="1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文本框 4">
              <a:hlinkClick r:id="rId2" action="ppaction://hlinksldjump"/>
            </p:cNvPr>
            <p:cNvSpPr txBox="1"/>
            <p:nvPr/>
          </p:nvSpPr>
          <p:spPr>
            <a:xfrm>
              <a:off x="5980" y="7120"/>
              <a:ext cx="3942" cy="12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目标突破</a:t>
              </a:r>
            </a:p>
          </p:txBody>
        </p:sp>
      </p:grp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810816" y="83344"/>
            <a:ext cx="229314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第一章　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有理数</a:t>
            </a:r>
          </a:p>
        </p:txBody>
      </p:sp>
      <p:grpSp>
        <p:nvGrpSpPr>
          <p:cNvPr id="6149" name="组合 13"/>
          <p:cNvGrpSpPr/>
          <p:nvPr/>
        </p:nvGrpSpPr>
        <p:grpSpPr bwMode="auto">
          <a:xfrm>
            <a:off x="2659620" y="2862221"/>
            <a:ext cx="3788569" cy="756047"/>
            <a:chOff x="5164" y="4732"/>
            <a:chExt cx="7955" cy="1587"/>
          </a:xfrm>
        </p:grpSpPr>
        <p:pic>
          <p:nvPicPr>
            <p:cNvPr id="6150" name="图片 14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164" y="4732"/>
              <a:ext cx="7955" cy="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文本框 3">
              <a:hlinkClick r:id="rId7" action="ppaction://hlinksldjump"/>
            </p:cNvPr>
            <p:cNvSpPr txBox="1"/>
            <p:nvPr/>
          </p:nvSpPr>
          <p:spPr>
            <a:xfrm>
              <a:off x="5979" y="4919"/>
              <a:ext cx="3942" cy="12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总结反思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1"/>
          <p:cNvGrpSpPr/>
          <p:nvPr/>
        </p:nvGrpSpPr>
        <p:grpSpPr bwMode="auto">
          <a:xfrm>
            <a:off x="358379" y="720329"/>
            <a:ext cx="1922859" cy="425055"/>
            <a:chOff x="183" y="1646"/>
            <a:chExt cx="4037" cy="892"/>
          </a:xfrm>
        </p:grpSpPr>
        <p:pic>
          <p:nvPicPr>
            <p:cNvPr id="7172" name="图片 2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037" cy="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文本框 3"/>
            <p:cNvSpPr txBox="1"/>
            <p:nvPr/>
          </p:nvSpPr>
          <p:spPr>
            <a:xfrm>
              <a:off x="493" y="1666"/>
              <a:ext cx="2837" cy="8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知识目标</a:t>
              </a:r>
            </a:p>
          </p:txBody>
        </p:sp>
      </p:grpSp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5763" y="1168763"/>
            <a:ext cx="82296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indent="200025">
              <a:lnSpc>
                <a:spcPct val="150000"/>
              </a:lnSpc>
            </a:pPr>
            <a:r>
              <a:rPr lang="en-US" altLang="zh-CN" sz="2300" b="1" dirty="0"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3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．通过阅读资料、列举实例等活动，体会负数产生的过程，了解负数的概念，能识别正数和负数．</a:t>
            </a:r>
          </a:p>
          <a:p>
            <a:pPr indent="200025">
              <a:lnSpc>
                <a:spcPct val="150000"/>
              </a:lnSpc>
            </a:pPr>
            <a:r>
              <a:rPr lang="en-US" altLang="zh-CN" sz="2300" b="1" dirty="0"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3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．通过列举实际生活中各种数所表示的意义的活动，理解正数、零和负数的意义，会用正数和负数表示具有相反意义的量．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 bwMode="auto">
          <a:xfrm>
            <a:off x="439341" y="1233965"/>
            <a:ext cx="3095748" cy="369332"/>
            <a:chOff x="473075" y="2021215"/>
            <a:chExt cx="4127910" cy="492126"/>
          </a:xfrm>
        </p:grpSpPr>
        <p:sp>
          <p:nvSpPr>
            <p:cNvPr id="6161" name="Rectangle 10"/>
            <p:cNvSpPr/>
            <p:nvPr/>
          </p:nvSpPr>
          <p:spPr>
            <a:xfrm>
              <a:off x="633422" y="2021215"/>
              <a:ext cx="3967563" cy="4921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  <a:defRPr/>
              </a:pPr>
              <a:r>
                <a:rPr lang="zh-CN" altLang="en-US" sz="1800" b="1" dirty="0">
                  <a:solidFill>
                    <a:srgbClr val="F1AF00"/>
                  </a:solidFill>
                  <a:latin typeface="+mn-ea"/>
                </a:rPr>
                <a:t>目标一  会识别正数和负数</a:t>
              </a:r>
              <a:endParaRPr lang="zh-CN" altLang="en-US" sz="1800" dirty="0">
                <a:solidFill>
                  <a:srgbClr val="F1AF00"/>
                </a:solidFill>
                <a:latin typeface="+mn-ea"/>
              </a:endParaRPr>
            </a:p>
          </p:txBody>
        </p:sp>
        <p:pic>
          <p:nvPicPr>
            <p:cNvPr id="3104" name="Picture 4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3075" y="2036445"/>
              <a:ext cx="84455" cy="414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9" name="组合 17"/>
          <p:cNvGrpSpPr/>
          <p:nvPr/>
        </p:nvGrpSpPr>
        <p:grpSpPr bwMode="auto">
          <a:xfrm>
            <a:off x="321469" y="686992"/>
            <a:ext cx="2007394" cy="439311"/>
            <a:chOff x="343284" y="904713"/>
            <a:chExt cx="2676363" cy="586988"/>
          </a:xfrm>
        </p:grpSpPr>
        <p:pic>
          <p:nvPicPr>
            <p:cNvPr id="3101" name="图片 15" descr="图标-03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43284" y="904713"/>
              <a:ext cx="2676363" cy="58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文本框 2"/>
            <p:cNvSpPr txBox="1"/>
            <p:nvPr/>
          </p:nvSpPr>
          <p:spPr>
            <a:xfrm>
              <a:off x="597269" y="936530"/>
              <a:ext cx="1682410" cy="5551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目标突破</a:t>
              </a:r>
            </a:p>
          </p:txBody>
        </p:sp>
      </p:grpSp>
      <p:graphicFrame>
        <p:nvGraphicFramePr>
          <p:cNvPr id="3096" name="图片 3080" descr="image8"/>
          <p:cNvGraphicFramePr/>
          <p:nvPr/>
        </p:nvGraphicFramePr>
        <p:xfrm>
          <a:off x="463154" y="1799035"/>
          <a:ext cx="8140303" cy="2049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5" imgW="11004550" imgH="2764790" progId="Word.Document.8">
                  <p:embed/>
                </p:oleObj>
              </mc:Choice>
              <mc:Fallback>
                <p:oleObj name="Document" r:id="rId5" imgW="11004550" imgH="2764790" progId="Word.Document.8">
                  <p:embed/>
                  <p:pic>
                    <p:nvPicPr>
                      <p:cNvPr id="0" name="图片 3080" descr="image8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154" y="1799035"/>
                        <a:ext cx="8140303" cy="2049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5" name="矩形 6174"/>
          <p:cNvSpPr>
            <a:spLocks noChangeArrowheads="1"/>
          </p:cNvSpPr>
          <p:nvPr/>
        </p:nvSpPr>
        <p:spPr bwMode="auto">
          <a:xfrm>
            <a:off x="1343025" y="2732485"/>
            <a:ext cx="2547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zh-CN" altLang="en-US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图片 3081" descr="image9"/>
          <p:cNvGraphicFramePr/>
          <p:nvPr/>
        </p:nvGraphicFramePr>
        <p:xfrm>
          <a:off x="440532" y="1023938"/>
          <a:ext cx="8193881" cy="299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Document" r:id="rId3" imgW="10665460" imgH="3843020" progId="Word.Document.8">
                  <p:embed/>
                </p:oleObj>
              </mc:Choice>
              <mc:Fallback>
                <p:oleObj name="Document" r:id="rId3" imgW="10665460" imgH="3843020" progId="Word.Document.8">
                  <p:embed/>
                  <p:pic>
                    <p:nvPicPr>
                      <p:cNvPr id="0" name="图片 3081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2" y="1023938"/>
                        <a:ext cx="8193881" cy="2993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9"/>
          <p:cNvGrpSpPr/>
          <p:nvPr/>
        </p:nvGrpSpPr>
        <p:grpSpPr bwMode="auto">
          <a:xfrm>
            <a:off x="429816" y="820223"/>
            <a:ext cx="5187666" cy="369332"/>
            <a:chOff x="473075" y="2019722"/>
            <a:chExt cx="6917073" cy="493823"/>
          </a:xfrm>
        </p:grpSpPr>
        <p:sp>
          <p:nvSpPr>
            <p:cNvPr id="6161" name="Rectangle 10"/>
            <p:cNvSpPr/>
            <p:nvPr/>
          </p:nvSpPr>
          <p:spPr>
            <a:xfrm>
              <a:off x="633417" y="2019722"/>
              <a:ext cx="6756731" cy="4938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  <a:defRPr/>
              </a:pPr>
              <a:r>
                <a:rPr lang="zh-CN" altLang="en-US" sz="1800" b="1" dirty="0">
                  <a:solidFill>
                    <a:srgbClr val="F1AF00"/>
                  </a:solidFill>
                  <a:latin typeface="+mn-ea"/>
                </a:rPr>
                <a:t>目标二  会用正数和负数表示具有相反意义的量</a:t>
              </a:r>
              <a:endParaRPr lang="zh-CN" altLang="en-US" sz="1800" dirty="0">
                <a:solidFill>
                  <a:srgbClr val="F1AF00"/>
                </a:solidFill>
                <a:latin typeface="+mn-ea"/>
              </a:endParaRPr>
            </a:p>
          </p:txBody>
        </p:sp>
        <p:pic>
          <p:nvPicPr>
            <p:cNvPr id="13319" name="Picture 4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3075" y="2036445"/>
              <a:ext cx="84455" cy="414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096" name="图片 3080" descr="image8"/>
          <p:cNvGraphicFramePr/>
          <p:nvPr/>
        </p:nvGraphicFramePr>
        <p:xfrm>
          <a:off x="498872" y="1469231"/>
          <a:ext cx="8015288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Document" r:id="rId4" imgW="11000105" imgH="1779905" progId="Word.Document.8">
                  <p:embed/>
                </p:oleObj>
              </mc:Choice>
              <mc:Fallback>
                <p:oleObj name="Document" r:id="rId4" imgW="11000105" imgH="1779905" progId="Word.Document.8">
                  <p:embed/>
                  <p:pic>
                    <p:nvPicPr>
                      <p:cNvPr id="0" name="图片 3080" descr="image8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872" y="1469231"/>
                        <a:ext cx="8015288" cy="1300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5" name="矩形 6174"/>
          <p:cNvSpPr>
            <a:spLocks noChangeArrowheads="1"/>
          </p:cNvSpPr>
          <p:nvPr/>
        </p:nvSpPr>
        <p:spPr bwMode="auto">
          <a:xfrm>
            <a:off x="2320529" y="1947863"/>
            <a:ext cx="2547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zh-CN" altLang="en-US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图片 3081" descr="image9"/>
          <p:cNvGraphicFramePr/>
          <p:nvPr/>
        </p:nvGraphicFramePr>
        <p:xfrm>
          <a:off x="489347" y="1327547"/>
          <a:ext cx="8195072" cy="2761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Document" r:id="rId3" imgW="10558780" imgH="3560445" progId="Word.Document.8">
                  <p:embed/>
                </p:oleObj>
              </mc:Choice>
              <mc:Fallback>
                <p:oleObj name="Document" r:id="rId3" imgW="10558780" imgH="3560445" progId="Word.Document.8">
                  <p:embed/>
                  <p:pic>
                    <p:nvPicPr>
                      <p:cNvPr id="0" name="图片 3081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347" y="1327547"/>
                        <a:ext cx="8195072" cy="2761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096" name="图片 3080" descr="image8"/>
          <p:cNvGraphicFramePr/>
          <p:nvPr/>
        </p:nvGraphicFramePr>
        <p:xfrm>
          <a:off x="311944" y="1059656"/>
          <a:ext cx="8505825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3" imgW="11643360" imgH="4146550" progId="Word.Document.8">
                  <p:embed/>
                </p:oleObj>
              </mc:Choice>
              <mc:Fallback>
                <p:oleObj name="Document" r:id="rId3" imgW="11643360" imgH="4146550" progId="Word.Document.8">
                  <p:embed/>
                  <p:pic>
                    <p:nvPicPr>
                      <p:cNvPr id="0" name="图片 3080" descr="image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4" y="1059656"/>
                        <a:ext cx="8505825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 descr="image9"/>
          <p:cNvGraphicFramePr/>
          <p:nvPr/>
        </p:nvGraphicFramePr>
        <p:xfrm>
          <a:off x="869157" y="1407319"/>
          <a:ext cx="7490222" cy="2359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Document" r:id="rId3" imgW="9500870" imgH="3001010" progId="Word.Document.8">
                  <p:embed/>
                </p:oleObj>
              </mc:Choice>
              <mc:Fallback>
                <p:oleObj name="Document" r:id="rId3" imgW="9500870" imgH="3001010" progId="Word.Document.8">
                  <p:embed/>
                  <p:pic>
                    <p:nvPicPr>
                      <p:cNvPr id="0" name="Object 2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157" y="1407319"/>
                        <a:ext cx="7490222" cy="2359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881062" y="82154"/>
            <a:ext cx="245268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正数和负数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全屏显示(16:9)</PresentationFormat>
  <Paragraphs>39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华文新魏</vt:lpstr>
      <vt:lpstr>宋体</vt:lpstr>
      <vt:lpstr>微软雅黑</vt:lpstr>
      <vt:lpstr>Arial</vt:lpstr>
      <vt:lpstr>Calibri Light</vt:lpstr>
      <vt:lpstr>Times New Roman</vt:lpstr>
      <vt:lpstr>WWW.2PPT.COM
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8648CFD77B8D45549FC75FCCE983BDB3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