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8" r:id="rId2"/>
    <p:sldId id="523" r:id="rId3"/>
    <p:sldId id="478" r:id="rId4"/>
    <p:sldId id="546" r:id="rId5"/>
    <p:sldId id="519" r:id="rId6"/>
    <p:sldId id="551" r:id="rId7"/>
    <p:sldId id="520" r:id="rId8"/>
    <p:sldId id="552" r:id="rId9"/>
    <p:sldId id="542" r:id="rId10"/>
    <p:sldId id="553" r:id="rId11"/>
    <p:sldId id="543" r:id="rId12"/>
    <p:sldId id="531" r:id="rId13"/>
    <p:sldId id="544" r:id="rId14"/>
    <p:sldId id="545" r:id="rId15"/>
    <p:sldId id="547" r:id="rId16"/>
    <p:sldId id="548" r:id="rId17"/>
    <p:sldId id="540" r:id="rId18"/>
    <p:sldId id="549" r:id="rId19"/>
    <p:sldId id="326" r:id="rId20"/>
    <p:sldId id="345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FFFF"/>
    <a:srgbClr val="939393"/>
    <a:srgbClr val="EC34C5"/>
    <a:srgbClr val="49D76B"/>
    <a:srgbClr val="F8AD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2" autoAdjust="0"/>
    <p:restoredTop sz="98640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D836CB9-5803-4CEF-9410-5B37C71A33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966C57C-8F30-470B-A5E4-A6C37196971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6AB00C8-8D12-4A6A-A538-9A9E086518B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55FF47-9C76-4537-A809-9647529BB416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22E8353-8522-4CA5-95BD-6A79C0EA1C57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C57C-8F30-470B-A5E4-A6C37196971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431CE3-6276-4945-8216-81B6AD5B9987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5028CA-D494-491C-BE07-77B71FAC4864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217A2A7-8BA9-4369-9492-EEA5DF6DF7B1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ECA466-BF6C-4BD6-88D7-31A2221EF4BA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3134A9-63A0-429F-AF1F-A570C1778B96}" type="slidenum">
              <a:rPr lang="zh-CN" altLang="en-US">
                <a:latin typeface="Calibri" panose="020F0502020204030204" pitchFamily="34" charset="0"/>
              </a:rPr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F0">
              <a:alpha val="3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BC40-6DAD-4224-8E08-AF3F7FDC361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A43D3-DD04-4E22-9F77-4F5535F5E7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B6EA3-D2B0-4B7B-AF2C-56770DEB2DD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5CDF-E3B7-42A0-836C-FF1BD5284C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B06D-FE65-4C82-8985-6278611B25C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CCF78-1E54-4448-829E-507B37E1ED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B06D-FE65-4C82-8985-6278611B25C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CCF78-1E54-4448-829E-507B37E1ED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4545 w 9164371"/>
              <a:gd name="T1" fmla="*/ 3 h 1402412"/>
              <a:gd name="T2" fmla="*/ 9174083 w 9164371"/>
              <a:gd name="T3" fmla="*/ 23 h 1402412"/>
              <a:gd name="T4" fmla="*/ 9158754 w 9164371"/>
              <a:gd name="T5" fmla="*/ 22 h 1402412"/>
              <a:gd name="T6" fmla="*/ 6511540 w 9164371"/>
              <a:gd name="T7" fmla="*/ 21 h 1402412"/>
              <a:gd name="T8" fmla="*/ 3119799 w 9164371"/>
              <a:gd name="T9" fmla="*/ 17 h 1402412"/>
              <a:gd name="T10" fmla="*/ 8750 w 9164371"/>
              <a:gd name="T11" fmla="*/ 23 h 1402412"/>
              <a:gd name="T12" fmla="*/ 0 w 9164371"/>
              <a:gd name="T13" fmla="*/ 2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1918 w 9164371"/>
              <a:gd name="T19" fmla="*/ 3 h 1402412"/>
              <a:gd name="T20" fmla="*/ 6457760 w 9164371"/>
              <a:gd name="T21" fmla="*/ 6 h 1402412"/>
              <a:gd name="T22" fmla="*/ 9184942 w 9164371"/>
              <a:gd name="T23" fmla="*/ 0 h 1402412"/>
              <a:gd name="T24" fmla="*/ 9164545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F0">
              <a:alpha val="40784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3B6EA3-D2B0-4B7B-AF2C-56770DEB2DD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663D5CDF-E3B7-42A0-836C-FF1BD5284C5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7.mp3" TargetMode="External"/><Relationship Id="rId7" Type="http://schemas.openxmlformats.org/officeDocument/2006/relationships/image" Target="../media/image25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6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6.mp3" TargetMode="Externa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7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4.mp3" TargetMode="External"/><Relationship Id="rId1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7.mp3" TargetMode="Externa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4.mp3" TargetMode="External"/><Relationship Id="rId1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6.mp3" TargetMode="Externa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1.mp3" TargetMode="External"/><Relationship Id="rId16" Type="http://schemas.openxmlformats.org/officeDocument/2006/relationships/image" Target="../media/image25.png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3.mp3" TargetMode="External"/><Relationship Id="rId1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6.mp3" TargetMode="Externa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3.mp3" TargetMode="External"/><Relationship Id="rId15" Type="http://schemas.openxmlformats.org/officeDocument/2006/relationships/slideLayout" Target="../slideLayouts/slideLayout2.xml"/><Relationship Id="rId10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5.mp3" TargetMode="External"/><Relationship Id="rId1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7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2.mp3" TargetMode="External"/><Relationship Id="rId7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1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2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4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3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5.mp3" TargetMode="Externa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2&#35838;&#26102;&#25945;&#23398;&#35838;&#20214;\04.mp3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67544" y="3737266"/>
            <a:ext cx="5400675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Unit3 Is It Snowing?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11188" y="693738"/>
            <a:ext cx="33115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4625" y="782638"/>
            <a:ext cx="2959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4699291"/>
            <a:ext cx="1826141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第二课时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84213" y="1001713"/>
            <a:ext cx="3998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088" y="1595438"/>
            <a:ext cx="27368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813300" y="2574925"/>
            <a:ext cx="3700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Are there any clouds in the sky?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13300" y="3790950"/>
            <a:ext cx="3971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cs typeface="Arial" panose="020B0604020202020204" pitchFamily="34" charset="0"/>
              </a:rPr>
              <a:t>No, there aren’t. There is some snow.</a:t>
            </a:r>
          </a:p>
        </p:txBody>
      </p:sp>
      <p:pic>
        <p:nvPicPr>
          <p:cNvPr id="24583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050" y="2133600"/>
            <a:ext cx="44021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8963" y="26685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8963" y="38369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052513"/>
            <a:ext cx="76485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581150" y="1258888"/>
            <a:ext cx="3135313" cy="647700"/>
          </a:xfrm>
          <a:prstGeom prst="wedgeRoundRectCallout">
            <a:avLst>
              <a:gd name="adj1" fmla="val -27096"/>
              <a:gd name="adj2" fmla="val 11540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wind?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2411413" y="4868863"/>
            <a:ext cx="3889375" cy="1081087"/>
          </a:xfrm>
          <a:prstGeom prst="wedgeRoundRectCallout">
            <a:avLst>
              <a:gd name="adj1" fmla="val -22098"/>
              <a:gd name="adj2" fmla="val -9284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It’s snowing. But there’s no wind.</a:t>
            </a:r>
            <a:endParaRPr lang="zh-CN" altLang="en-US" dirty="0"/>
          </a:p>
        </p:txBody>
      </p:sp>
      <p:pic>
        <p:nvPicPr>
          <p:cNvPr id="2" name="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27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5153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15963" y="884238"/>
            <a:ext cx="2879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84313"/>
            <a:ext cx="1657350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41375" y="1492250"/>
            <a:ext cx="6494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Liu: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Look at the clouds in the sky.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   Let’s go home.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4163" y="2713038"/>
            <a:ext cx="3030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Aggie: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OK.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9738" y="3336925"/>
            <a:ext cx="4656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Mom: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Is it snowing, dear?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04863" y="3933825"/>
            <a:ext cx="4654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Liu: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15913" y="4532313"/>
            <a:ext cx="5032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Aggie: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Look, how beautiful!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28625" y="5168900"/>
            <a:ext cx="503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Mom: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Is there a wind?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04863" y="5751513"/>
            <a:ext cx="7527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Liu: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No. It’s snowing. But there’s no wind.</a:t>
            </a:r>
          </a:p>
        </p:txBody>
      </p:sp>
      <p:pic>
        <p:nvPicPr>
          <p:cNvPr id="5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84325"/>
            <a:ext cx="401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809875"/>
            <a:ext cx="3921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11538"/>
            <a:ext cx="436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014788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632325"/>
            <a:ext cx="3857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268913"/>
            <a:ext cx="3857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902325"/>
            <a:ext cx="412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云形 21"/>
          <p:cNvSpPr/>
          <p:nvPr/>
        </p:nvSpPr>
        <p:spPr bwMode="auto">
          <a:xfrm>
            <a:off x="6157913" y="1009650"/>
            <a:ext cx="2174875" cy="655638"/>
          </a:xfrm>
          <a:prstGeom prst="cloud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26644" name="TextBox 46"/>
          <p:cNvSpPr txBox="1">
            <a:spLocks noChangeArrowheads="1"/>
          </p:cNvSpPr>
          <p:nvPr/>
        </p:nvSpPr>
        <p:spPr bwMode="auto">
          <a:xfrm>
            <a:off x="5962650" y="1143000"/>
            <a:ext cx="25654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600">
                <a:solidFill>
                  <a:schemeClr val="tx2"/>
                </a:solidFill>
                <a:latin typeface="Calibri" panose="020F0502020204030204" pitchFamily="34" charset="0"/>
                <a:ea typeface="华文新魏" panose="02010800040101010101" pitchFamily="2" charset="-122"/>
              </a:rPr>
              <a:t>Listen and say</a:t>
            </a:r>
            <a:endParaRPr lang="zh-CN" altLang="en-US" sz="2600">
              <a:solidFill>
                <a:schemeClr val="tx2"/>
              </a:solidFill>
              <a:latin typeface="Calibri" panose="020F050202020403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511175" y="227013"/>
            <a:ext cx="2260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951163" y="1246188"/>
            <a:ext cx="3241675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12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Show time</a:t>
            </a:r>
            <a:endParaRPr lang="zh-CN" altLang="en-US" sz="12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98500" y="2555875"/>
          <a:ext cx="7747000" cy="3790950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670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7863" y="42846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图片 1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3763" y="296703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3950" y="42703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53752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7575" y="53752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7475" y="536098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7"/>
          <p:cNvSpPr>
            <a:spLocks noChangeArrowheads="1"/>
          </p:cNvSpPr>
          <p:nvPr/>
        </p:nvSpPr>
        <p:spPr bwMode="auto">
          <a:xfrm>
            <a:off x="511175" y="1557338"/>
            <a:ext cx="798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，练习对话并表演，其他同学评价。</a:t>
            </a:r>
          </a:p>
        </p:txBody>
      </p:sp>
      <p:sp>
        <p:nvSpPr>
          <p:cNvPr id="27677" name="Text Box 8"/>
          <p:cNvSpPr txBox="1">
            <a:spLocks noChangeArrowheads="1"/>
          </p:cNvSpPr>
          <p:nvPr/>
        </p:nvSpPr>
        <p:spPr bwMode="auto">
          <a:xfrm>
            <a:off x="900113" y="2647950"/>
            <a:ext cx="127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27678" name="Text Box 8"/>
          <p:cNvSpPr txBox="1">
            <a:spLocks noChangeArrowheads="1"/>
          </p:cNvSpPr>
          <p:nvPr/>
        </p:nvSpPr>
        <p:spPr bwMode="auto">
          <a:xfrm>
            <a:off x="900113" y="3881438"/>
            <a:ext cx="127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great</a:t>
            </a:r>
          </a:p>
        </p:txBody>
      </p:sp>
      <p:sp>
        <p:nvSpPr>
          <p:cNvPr id="27679" name="矩形 3"/>
          <p:cNvSpPr>
            <a:spLocks noChangeArrowheads="1"/>
          </p:cNvSpPr>
          <p:nvPr/>
        </p:nvSpPr>
        <p:spPr bwMode="auto">
          <a:xfrm>
            <a:off x="612775" y="5522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511175" y="227013"/>
            <a:ext cx="2260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515938" y="1243013"/>
            <a:ext cx="4510087" cy="13477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2-3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人一组，先朗读再表演课文故事吧。</a:t>
            </a:r>
          </a:p>
        </p:txBody>
      </p:sp>
      <p:grpSp>
        <p:nvGrpSpPr>
          <p:cNvPr id="4" name="Group 6"/>
          <p:cNvGrpSpPr/>
          <p:nvPr/>
        </p:nvGrpSpPr>
        <p:grpSpPr bwMode="auto">
          <a:xfrm>
            <a:off x="6164263" y="3433763"/>
            <a:ext cx="2051050" cy="2160587"/>
            <a:chOff x="9" y="75"/>
            <a:chExt cx="1633" cy="1815"/>
          </a:xfrm>
        </p:grpSpPr>
        <p:pic>
          <p:nvPicPr>
            <p:cNvPr id="2868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75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94" y="480"/>
              <a:ext cx="1480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Act in roles.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分角色演）</a:t>
              </a:r>
            </a:p>
          </p:txBody>
        </p:sp>
      </p:grpSp>
      <p:grpSp>
        <p:nvGrpSpPr>
          <p:cNvPr id="7" name="Group 9"/>
          <p:cNvGrpSpPr/>
          <p:nvPr/>
        </p:nvGrpSpPr>
        <p:grpSpPr bwMode="auto">
          <a:xfrm>
            <a:off x="833438" y="3444875"/>
            <a:ext cx="1938337" cy="2160588"/>
            <a:chOff x="-910" y="298"/>
            <a:chExt cx="1628" cy="1814"/>
          </a:xfrm>
        </p:grpSpPr>
        <p:pic>
          <p:nvPicPr>
            <p:cNvPr id="28685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797" y="298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-910" y="605"/>
              <a:ext cx="162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8678" name="WordArt 7"/>
          <p:cNvSpPr>
            <a:spLocks noChangeArrowheads="1" noChangeShapeType="1" noTextEdit="1"/>
          </p:cNvSpPr>
          <p:nvPr/>
        </p:nvSpPr>
        <p:spPr bwMode="auto">
          <a:xfrm>
            <a:off x="6245225" y="3251200"/>
            <a:ext cx="271463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Group 16"/>
          <p:cNvGrpSpPr/>
          <p:nvPr/>
        </p:nvGrpSpPr>
        <p:grpSpPr bwMode="auto">
          <a:xfrm>
            <a:off x="3349625" y="3338513"/>
            <a:ext cx="2041525" cy="2374900"/>
            <a:chOff x="2526" y="1607"/>
            <a:chExt cx="1714" cy="1995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26" y="1607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622" y="2092"/>
              <a:ext cx="15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（分角色读）</a:t>
              </a:r>
              <a:endParaRPr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28680" name="WordArt 7"/>
          <p:cNvSpPr>
            <a:spLocks noChangeArrowheads="1" noChangeShapeType="1" noTextEdit="1"/>
          </p:cNvSpPr>
          <p:nvPr/>
        </p:nvSpPr>
        <p:spPr bwMode="auto">
          <a:xfrm>
            <a:off x="3468688" y="3219450"/>
            <a:ext cx="327025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1" name="WordArt 7"/>
          <p:cNvSpPr>
            <a:spLocks noChangeArrowheads="1" noChangeShapeType="1" noTextEdit="1"/>
          </p:cNvSpPr>
          <p:nvPr/>
        </p:nvSpPr>
        <p:spPr bwMode="auto">
          <a:xfrm rot="687488">
            <a:off x="722313" y="3230563"/>
            <a:ext cx="355600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852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82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1257300"/>
            <a:ext cx="20891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384175" y="204788"/>
            <a:ext cx="2892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0500" y="927100"/>
            <a:ext cx="65532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请将下列句子变成一般疑问句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16000" y="1687513"/>
            <a:ext cx="417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The dog/It is sleeping.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50925" y="3192463"/>
            <a:ext cx="417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The cat/It is eating.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47750" y="2417763"/>
            <a:ext cx="4456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Is the dog/it sleeping?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073150" y="3830638"/>
            <a:ext cx="4456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Is the cat/it eating?</a:t>
            </a:r>
          </a:p>
        </p:txBody>
      </p:sp>
      <p:sp>
        <p:nvSpPr>
          <p:cNvPr id="23" name="左箭头 22"/>
          <p:cNvSpPr/>
          <p:nvPr/>
        </p:nvSpPr>
        <p:spPr>
          <a:xfrm rot="10800000">
            <a:off x="430213" y="2560638"/>
            <a:ext cx="585787" cy="26828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左箭头 23"/>
          <p:cNvSpPr/>
          <p:nvPr/>
        </p:nvSpPr>
        <p:spPr>
          <a:xfrm rot="10800000">
            <a:off x="460375" y="3927475"/>
            <a:ext cx="587375" cy="269875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970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1038" y="4083050"/>
            <a:ext cx="19653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12"/>
          <p:cNvGrpSpPr/>
          <p:nvPr/>
        </p:nvGrpSpPr>
        <p:grpSpPr bwMode="auto">
          <a:xfrm>
            <a:off x="4737100" y="4645025"/>
            <a:ext cx="2652713" cy="1230313"/>
            <a:chOff x="6854179" y="719742"/>
            <a:chExt cx="2591918" cy="1377686"/>
          </a:xfrm>
        </p:grpSpPr>
        <p:sp>
          <p:nvSpPr>
            <p:cNvPr id="28" name="云形 27"/>
            <p:cNvSpPr/>
            <p:nvPr/>
          </p:nvSpPr>
          <p:spPr>
            <a:xfrm>
              <a:off x="6854179" y="719742"/>
              <a:ext cx="2331330" cy="1377686"/>
            </a:xfrm>
            <a:prstGeom prst="cloud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文本框 19"/>
            <p:cNvSpPr txBox="1">
              <a:spLocks noChangeArrowheads="1"/>
            </p:cNvSpPr>
            <p:nvPr/>
          </p:nvSpPr>
          <p:spPr bwMode="auto">
            <a:xfrm>
              <a:off x="6984473" y="1068163"/>
              <a:ext cx="2461624" cy="65417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anose="030F0702030302020204" pitchFamily="66" charset="0"/>
                </a:rPr>
                <a:t>变疑问句只需将</a:t>
              </a:r>
              <a:r>
                <a:rPr lang="en-US" altLang="zh-CN" sz="16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anose="030F0702030302020204" pitchFamily="66" charset="0"/>
                </a:rPr>
                <a:t>be</a:t>
              </a:r>
              <a:r>
                <a:rPr lang="zh-CN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anose="030F0702030302020204" pitchFamily="66" charset="0"/>
                </a:rPr>
                <a:t>动词</a:t>
              </a:r>
              <a:endParaRPr lang="en-US" altLang="zh-CN" sz="1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>
                <a:defRPr/>
              </a:pPr>
              <a:r>
                <a:rPr lang="zh-CN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anose="030F0702030302020204" pitchFamily="66" charset="0"/>
                </a:rPr>
                <a:t>提到句首，句尾加问号。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950" y="2328863"/>
            <a:ext cx="4318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标题 2"/>
          <p:cNvSpPr txBox="1"/>
          <p:nvPr/>
        </p:nvSpPr>
        <p:spPr bwMode="auto">
          <a:xfrm>
            <a:off x="384175" y="204788"/>
            <a:ext cx="2892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39750" y="904875"/>
            <a:ext cx="4483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484313"/>
            <a:ext cx="25923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7675" y="1343025"/>
            <a:ext cx="38163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is/are doing …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46600" y="2259013"/>
            <a:ext cx="442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Li Shan is reading a book.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46600" y="2921000"/>
            <a:ext cx="366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Grandpa is writing.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52950" y="3582988"/>
            <a:ext cx="4176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Grandma and Mom are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watching TV.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52950" y="4927600"/>
            <a:ext cx="417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The dog is sleeping.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72000" y="5622925"/>
            <a:ext cx="4176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The cat is eating.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 txBox="1"/>
          <p:nvPr/>
        </p:nvSpPr>
        <p:spPr bwMode="auto">
          <a:xfrm>
            <a:off x="384175" y="204788"/>
            <a:ext cx="2065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904875"/>
            <a:ext cx="4483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Look,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84313"/>
            <a:ext cx="38877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5913" y="1989138"/>
            <a:ext cx="42672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4716463" y="1628775"/>
            <a:ext cx="3676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Is he/she ..?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Yes, he/she is./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No, he/she isn’t.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Are they …?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B:Yes, they are./ No, they aren’t.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 txBox="1"/>
          <p:nvPr/>
        </p:nvSpPr>
        <p:spPr bwMode="auto">
          <a:xfrm>
            <a:off x="384175" y="204788"/>
            <a:ext cx="2892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0500" y="927100"/>
            <a:ext cx="65532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请将下列句子变成一般疑问句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69963" y="1706563"/>
            <a:ext cx="634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Li Shan/She is reading a book.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35038" y="3327400"/>
            <a:ext cx="440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cs typeface="Arial" panose="020B0604020202020204" pitchFamily="34" charset="0"/>
              </a:rPr>
              <a:t>Grandpa/He is writing.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31863" y="4849813"/>
            <a:ext cx="881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cs typeface="Arial" panose="020B0604020202020204" pitchFamily="34" charset="0"/>
              </a:rPr>
              <a:t>Grandma and Mom/They are watching TV.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62025" y="2482850"/>
            <a:ext cx="6348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Is Li Shan/She reading a book?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69963" y="4100513"/>
            <a:ext cx="448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Is Grandpa/he writing?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98525" y="5583238"/>
            <a:ext cx="822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Are Grandma and Mom/they watching TV?</a:t>
            </a:r>
          </a:p>
        </p:txBody>
      </p:sp>
      <p:sp>
        <p:nvSpPr>
          <p:cNvPr id="20" name="左箭头 19"/>
          <p:cNvSpPr/>
          <p:nvPr/>
        </p:nvSpPr>
        <p:spPr>
          <a:xfrm rot="10800000">
            <a:off x="312738" y="2640013"/>
            <a:ext cx="585787" cy="269875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左箭头 20"/>
          <p:cNvSpPr/>
          <p:nvPr/>
        </p:nvSpPr>
        <p:spPr>
          <a:xfrm rot="10800000">
            <a:off x="384175" y="5740400"/>
            <a:ext cx="585788" cy="269875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左箭头 21"/>
          <p:cNvSpPr/>
          <p:nvPr/>
        </p:nvSpPr>
        <p:spPr>
          <a:xfrm rot="10800000">
            <a:off x="384175" y="4273550"/>
            <a:ext cx="585788" cy="269875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380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8088" y="1308100"/>
            <a:ext cx="15525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38250" y="2578100"/>
            <a:ext cx="581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-Is it raining/snowing?</a:t>
            </a:r>
          </a:p>
        </p:txBody>
      </p:sp>
      <p:sp>
        <p:nvSpPr>
          <p:cNvPr id="18" name="矩形 17"/>
          <p:cNvSpPr/>
          <p:nvPr/>
        </p:nvSpPr>
        <p:spPr>
          <a:xfrm>
            <a:off x="1333500" y="1997075"/>
            <a:ext cx="75723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本课所学现在进行时的一般疑问句？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36613" y="206375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16025" y="3136900"/>
            <a:ext cx="581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-Yes, it is./No, it isn’t.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43013" y="3752850"/>
            <a:ext cx="5815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-Is there a wind?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38250" y="4344988"/>
            <a:ext cx="673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-No. It’s snowing. But there’s 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no wind.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29957" y="2928189"/>
            <a:ext cx="855653" cy="10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881313" y="1193800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93725" y="1685925"/>
            <a:ext cx="79565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kumimoji="1" lang="en-US" altLang="zh-CN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rain    snow    cloud</a:t>
            </a:r>
            <a:r>
              <a:rPr kumimoji="1" lang="zh-CN" altLang="en-US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1" lang="en-US" altLang="zh-CN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sky</a:t>
            </a:r>
            <a:r>
              <a:rPr kumimoji="1" lang="zh-CN" altLang="en-US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kumimoji="1" lang="en-US" altLang="zh-CN" sz="4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250000"/>
              </a:lnSpc>
            </a:pPr>
            <a:r>
              <a:rPr kumimoji="1" lang="en-US" altLang="zh-CN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wind      raincoat      glasses</a:t>
            </a:r>
            <a:endParaRPr kumimoji="1" lang="zh-CN" altLang="en-US" sz="4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44208" y="4468397"/>
            <a:ext cx="1008112" cy="11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81675" y="2917221"/>
            <a:ext cx="769981" cy="9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00674" y="4418557"/>
            <a:ext cx="936104" cy="109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2917221"/>
            <a:ext cx="823139" cy="9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13785" y="2938297"/>
            <a:ext cx="733928" cy="8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7975" y="960438"/>
            <a:ext cx="1303338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13785" y="4519374"/>
            <a:ext cx="823139" cy="9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573963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73200" y="1728788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用本节课所学的现在进行时句型结构，向自己的家人提问，并操练该句型。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Let’s learn more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54088" y="35020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74763" y="35020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41388" y="49418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57300" y="49291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039813" y="52736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7850" y="922338"/>
            <a:ext cx="10953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&gt;&gt;Review</a:t>
            </a:r>
            <a:endParaRPr lang="zh-CN" altLang="en-US" sz="2400" i="1" smtClean="0"/>
          </a:p>
        </p:txBody>
      </p:sp>
      <p:pic>
        <p:nvPicPr>
          <p:cNvPr id="19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863" y="2171700"/>
            <a:ext cx="14811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92325" y="2147888"/>
            <a:ext cx="20843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86175" y="4005263"/>
            <a:ext cx="177323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02147" y="2157760"/>
            <a:ext cx="2028438" cy="173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3738" y="2224088"/>
            <a:ext cx="21478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90707" y="4020537"/>
            <a:ext cx="2226984" cy="190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027996" y="4278538"/>
            <a:ext cx="2427026" cy="186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文本框 20"/>
          <p:cNvSpPr txBox="1">
            <a:spLocks noChangeArrowheads="1"/>
          </p:cNvSpPr>
          <p:nvPr/>
        </p:nvSpPr>
        <p:spPr bwMode="auto">
          <a:xfrm>
            <a:off x="2540000" y="1087438"/>
            <a:ext cx="439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missing?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41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1665288"/>
            <a:ext cx="35290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0" y="2565400"/>
            <a:ext cx="4427538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I’m very cold.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coat.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coat?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74688" y="873125"/>
            <a:ext cx="24844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27088" y="1452563"/>
            <a:ext cx="1584325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95300" y="214313"/>
            <a:ext cx="2065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03238" y="908050"/>
            <a:ext cx="47164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Think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444625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4213" y="1427163"/>
            <a:ext cx="367665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need?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5300" y="2235699"/>
            <a:ext cx="200628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2169" y="2300271"/>
            <a:ext cx="1656184" cy="151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51919" y="2277168"/>
            <a:ext cx="1687725" cy="139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89436" y="2264905"/>
            <a:ext cx="1823905" cy="145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8005" y="4296903"/>
            <a:ext cx="201766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85068" y="4070973"/>
            <a:ext cx="1872204" cy="171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72000" y="4307423"/>
            <a:ext cx="2202921" cy="150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89436" y="4307423"/>
            <a:ext cx="1785938" cy="136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直接连接符 17"/>
          <p:cNvCxnSpPr/>
          <p:nvPr/>
        </p:nvCxnSpPr>
        <p:spPr>
          <a:xfrm flipH="1">
            <a:off x="1592263" y="3538538"/>
            <a:ext cx="3557587" cy="1082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995738" y="3608388"/>
            <a:ext cx="3384550" cy="107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2124075" y="3530600"/>
            <a:ext cx="3095625" cy="1111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3894138" y="3406775"/>
            <a:ext cx="3486150" cy="1284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84213" y="1001713"/>
            <a:ext cx="3998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088" y="1595438"/>
            <a:ext cx="27368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38" y="2060575"/>
            <a:ext cx="4487862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283200" y="2697163"/>
            <a:ext cx="30305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Is it snowing?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83200" y="3541713"/>
            <a:ext cx="30305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No, it isn’t. But there are many clouds.</a:t>
            </a:r>
          </a:p>
        </p:txBody>
      </p:sp>
      <p:pic>
        <p:nvPicPr>
          <p:cNvPr id="1946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3300" y="27670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3300" y="35972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3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1169988"/>
            <a:ext cx="76295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1187450" y="1639888"/>
            <a:ext cx="3744913" cy="1366837"/>
          </a:xfrm>
          <a:prstGeom prst="wedgeRoundRectCallout">
            <a:avLst>
              <a:gd name="adj1" fmla="val -3290"/>
              <a:gd name="adj2" fmla="val 7968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clouds in the sky. Let’s go home.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6300788" y="2044700"/>
            <a:ext cx="957262" cy="555625"/>
          </a:xfrm>
          <a:prstGeom prst="wedgeRoundRectCallout">
            <a:avLst>
              <a:gd name="adj1" fmla="val -57689"/>
              <a:gd name="adj2" fmla="val 930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  <a:endParaRPr lang="zh-CN" altLang="en-US" dirty="0"/>
          </a:p>
        </p:txBody>
      </p:sp>
      <p:pic>
        <p:nvPicPr>
          <p:cNvPr id="3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017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06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84213" y="1001713"/>
            <a:ext cx="3998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088" y="1595438"/>
            <a:ext cx="27368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187950" y="2811463"/>
            <a:ext cx="369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Is it snowing now?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19700" y="3594100"/>
            <a:ext cx="3030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Yes, it is.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132856"/>
            <a:ext cx="4701083" cy="350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9800" y="28971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6150" y="36703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267" y="1114425"/>
            <a:ext cx="7696200" cy="574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750888" y="1412875"/>
            <a:ext cx="3743325" cy="647700"/>
          </a:xfrm>
          <a:prstGeom prst="wedgeRoundRectCallout">
            <a:avLst>
              <a:gd name="adj1" fmla="val -18128"/>
              <a:gd name="adj2" fmla="val 9576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snowing, dear?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2641600" y="4941888"/>
            <a:ext cx="1930400" cy="647700"/>
          </a:xfrm>
          <a:prstGeom prst="wedgeRoundRectCallout">
            <a:avLst>
              <a:gd name="adj1" fmla="val -12873"/>
              <a:gd name="adj2" fmla="val -14535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is.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4754563" y="2997200"/>
            <a:ext cx="4135437" cy="719138"/>
          </a:xfrm>
          <a:prstGeom prst="wedgeRoundRectCallout">
            <a:avLst>
              <a:gd name="adj1" fmla="val -30261"/>
              <a:gd name="adj2" fmla="val -13642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how beautiful!</a:t>
            </a:r>
            <a:endParaRPr lang="zh-CN" altLang="en-US" dirty="0"/>
          </a:p>
        </p:txBody>
      </p:sp>
      <p:pic>
        <p:nvPicPr>
          <p:cNvPr id="3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983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581</Words>
  <Application>Microsoft Office PowerPoint</Application>
  <PresentationFormat>全屏显示(4:3)</PresentationFormat>
  <Paragraphs>124</Paragraphs>
  <Slides>20</Slides>
  <Notes>9</Notes>
  <HiddenSlides>0</HiddenSlides>
  <MMClips>14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黑体</vt:lpstr>
      <vt:lpstr>华文新魏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Unit3 Is It Snowing?</vt:lpstr>
      <vt:lpstr>PowerPoint 演示文稿</vt:lpstr>
      <vt:lpstr>&gt;&gt;Review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2023-01-16T15:01:57Z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8223033223E74445BDD0AD686757AD16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