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1C1C1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896D7D-50FD-44B5-93C3-B029946F1D5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B83A-BF40-4128-8BEF-7D6A85E38D0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4087-F69C-45C2-BBF5-653967299D9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3D83-1D00-41C7-A587-49DAD59EDC4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61925"/>
            <a:ext cx="2071688" cy="6057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1925"/>
            <a:ext cx="6067425" cy="6057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853A-16F9-4383-8561-20411523FF7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F52FD-5FEA-4E36-A98C-06832C3F3C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05B73-5D1F-4028-A071-F67129242AA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FCAFE-A43E-4D85-AD8D-810860C0690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27113"/>
            <a:ext cx="4068763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27113"/>
            <a:ext cx="407035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0ABA-2FBC-4642-8157-BE198F3E0F9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9468-DC47-4820-A776-AC292B4A811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9D53-C4FF-4C0B-B3D0-30A66E57F82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4FA74-4F08-4E60-808D-B8A6CC065F9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33A2-BCF8-42D9-84AF-59B527E8B16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246313" y="1676400"/>
            <a:ext cx="6897687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pPr>
              <a:defRPr/>
            </a:pPr>
            <a:fld id="{0E131865-2643-4EF3-80FA-3AA655B107C1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027113"/>
            <a:ext cx="8291513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938213" y="1181100"/>
            <a:ext cx="7467600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>
                <a:cs typeface="Times New Roman" panose="02020603050405020304" pitchFamily="18" charset="0"/>
              </a:rPr>
              <a:t>Unit 7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>
                <a:cs typeface="Times New Roman" panose="02020603050405020304" pitchFamily="18" charset="0"/>
              </a:rPr>
              <a:t>What's the highest mountain in the world?</a:t>
            </a:r>
          </a:p>
        </p:txBody>
      </p:sp>
      <p:sp>
        <p:nvSpPr>
          <p:cNvPr id="2051" name="Rectangle 14"/>
          <p:cNvSpPr>
            <a:spLocks noChangeArrowheads="1"/>
          </p:cNvSpPr>
          <p:nvPr/>
        </p:nvSpPr>
        <p:spPr bwMode="auto">
          <a:xfrm>
            <a:off x="2895600" y="3914775"/>
            <a:ext cx="3354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en-US" sz="3200" b="1" dirty="0" smtClean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B 第1课时</a:t>
            </a:r>
            <a:endParaRPr lang="en-US" altLang="zh-CN" sz="3200" b="1" dirty="0">
              <a:solidFill>
                <a:srgbClr val="FF0000"/>
              </a:solidFill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88" y="5791200"/>
            <a:ext cx="9142412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7"/>
          <p:cNvSpPr>
            <a:spLocks noChangeArrowheads="1"/>
          </p:cNvSpPr>
          <p:nvPr/>
        </p:nvSpPr>
        <p:spPr bwMode="auto">
          <a:xfrm>
            <a:off x="609600" y="16002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weigh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作及物动词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表示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称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的重量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Cao Cong thought of a way to weigh the elephant.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曹冲想出了一个称大象的办法。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作不及物动词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表示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量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后接数字。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She weighs 50 kilos.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她的体重是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50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千克。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】weight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名词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体重；重量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</p:txBody>
      </p:sp>
      <p:pic>
        <p:nvPicPr>
          <p:cNvPr id="3075" name="Picture 18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609600" y="15240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倍数表达法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❶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用形容词表示甲是乙的几倍时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有以下三个句型：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倍数＋形容词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/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副词比较级＋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than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This hall is four times bigger than my classroom.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这个大厅比我们的教室大四倍。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倍数＋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as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＋形容词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/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副词＋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as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Asia is four times as large as Europe.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亚洲的面积是欧洲的四倍。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倍数＋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 size (height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length...)of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 hill is four times the height of that small one.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这座山的高度是那座小山的四倍。</a:t>
            </a: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685800" y="14478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❷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用名词表示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量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的倍数时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有以下两个句型：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倍数＋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more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＋名词＋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than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There are four times more books in our library than in yours.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我们图书馆的藏书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数量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)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是你们图书馆的四倍。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倍数＋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as many/much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＋名词＋其他＋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as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This is three times as much water in this cup as in that one.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这个杯子里的水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量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)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是那个杯子里的三倍。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重点短语归纳</a:t>
            </a:r>
            <a:endParaRPr lang="zh-CN" altLang="en-US" dirty="0">
              <a:solidFill>
                <a:srgbClr val="000000"/>
              </a:solidFill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at birth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出生时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live up to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活到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 </a:t>
            </a:r>
          </a:p>
        </p:txBody>
      </p:sp>
      <p:pic>
        <p:nvPicPr>
          <p:cNvPr id="512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609600" y="16764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</a:t>
            </a:r>
            <a:r>
              <a:rPr lang="zh-CN" altLang="zh-CN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选择方框中的单词并用其适当形式填空。</a:t>
            </a:r>
            <a:endParaRPr lang="zh-CN" altLang="en-US" b="1" dirty="0">
              <a:solidFill>
                <a:srgbClr val="000000"/>
              </a:solidFill>
              <a:ea typeface="MingLiU_HKSCS" pitchFamily="18" charset="-12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Mom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I can look after myself well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I am already an _______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now.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That elephant _______about 5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000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 kilos.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Baby pandas doesn't have any ______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—Are pandas very small at______</a:t>
            </a:r>
            <a:r>
              <a:rPr lang="en-US" altLang="zh-CN" b="1" i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en-US" altLang="zh-CN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—Yes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and people need to take care of them very carefully.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_______cars people drive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______pollution there will be.</a:t>
            </a:r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2819400" y="2590800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weighs</a:t>
            </a:r>
          </a:p>
        </p:txBody>
      </p:sp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4724400" y="3124200"/>
            <a:ext cx="690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teeth</a:t>
            </a:r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4191000" y="3581400"/>
            <a:ext cx="690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birth</a:t>
            </a:r>
          </a:p>
        </p:txBody>
      </p:sp>
      <p:sp>
        <p:nvSpPr>
          <p:cNvPr id="166928" name="Rectangle 16"/>
          <p:cNvSpPr>
            <a:spLocks noChangeArrowheads="1"/>
          </p:cNvSpPr>
          <p:nvPr/>
        </p:nvSpPr>
        <p:spPr bwMode="auto">
          <a:xfrm>
            <a:off x="1828800" y="4495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fewer</a:t>
            </a:r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5105400" y="4495800"/>
            <a:ext cx="563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less</a:t>
            </a:r>
          </a:p>
        </p:txBody>
      </p:sp>
      <p:sp>
        <p:nvSpPr>
          <p:cNvPr id="166930" name="Rectangle 18"/>
          <p:cNvSpPr>
            <a:spLocks noChangeArrowheads="1"/>
          </p:cNvSpPr>
          <p:nvPr/>
        </p:nvSpPr>
        <p:spPr bwMode="auto">
          <a:xfrm>
            <a:off x="7239000" y="22098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adult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5" grpId="0"/>
      <p:bldP spid="166926" grpId="0"/>
      <p:bldP spid="166927" grpId="0"/>
      <p:bldP spid="166928" grpId="0"/>
      <p:bldP spid="166929" grpId="0"/>
      <p:bldP spid="1669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609600" y="1828800"/>
            <a:ext cx="83343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	 )6.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you look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thinner.How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much do you ________ now?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—About 50 kilos.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develop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rise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　 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drop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　 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weigh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(	 )7.I know ________ about Jinzhou than you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so tell me some please.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little  B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more  C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less  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much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)8.My pet dog feels like standing ________ his two legs.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in  B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by  C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on  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1155700" y="2422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1219200" y="37941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1219200" y="4724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5" grpId="0"/>
      <p:bldP spid="167947" grpId="0"/>
      <p:bldP spid="1679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809625" y="1524000"/>
            <a:ext cx="833437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)9.</a:t>
            </a:r>
            <a:r>
              <a:rPr lang="en-US" altLang="zh-CN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Do you know how to say 6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759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 in English?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Yes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________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six thousand seven hundred and fifty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­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nine</a:t>
            </a: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six thousand and seven hundred fifty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­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nine</a:t>
            </a: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six thousand seven hundred fifty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­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nine</a:t>
            </a: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six thousand seven hundred fifty and nine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)10.My garden is ________ yours.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twice larger than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as large twice as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larger twice than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as twice large as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1447800" y="1600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1447800" y="4419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/>
      <p:bldP spid="1689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685800" y="1371600"/>
            <a:ext cx="833437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三、情景交际：从方框中选择合适的句子补全对话。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How much do you know about baby pandas?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Are they much smaller than an adult panda?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Yes.</a:t>
            </a:r>
            <a:r>
              <a:rPr lang="en-US" altLang="zh-CN" u="sng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11.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Wow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that's small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！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 know a panda weighs many times more than a baby.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That's right.The adults weigh around 100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 kilos.</a:t>
            </a: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b="1" u="sng">
                <a:solidFill>
                  <a:srgbClr val="000000"/>
                </a:solidFill>
                <a:cs typeface="Times New Roman" panose="02020603050405020304" pitchFamily="18" charset="0"/>
              </a:rPr>
              <a:t>12.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 How small is it?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At birth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it's only 15 cm long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but an adult is around 150 cm long.</a:t>
            </a:r>
            <a:endParaRPr lang="en-US" altLang="zh-CN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2362200" y="2819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1905000" y="4648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  <p:bldP spid="1699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09625" y="1371600"/>
            <a:ext cx="83343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b="1" u="sng">
                <a:solidFill>
                  <a:srgbClr val="000000"/>
                </a:solidFill>
                <a:cs typeface="Times New Roman" panose="02020603050405020304" pitchFamily="18" charset="0"/>
              </a:rPr>
              <a:t>13.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No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 baby panda is pink and it can't see.</a:t>
            </a:r>
            <a:r>
              <a:rPr lang="en-US" altLang="zh-CN" u="sng">
                <a:solidFill>
                  <a:srgbClr val="000000"/>
                </a:solidFill>
                <a:cs typeface="Times New Roman" panose="02020603050405020304" pitchFamily="18" charset="0"/>
              </a:rPr>
              <a:t>14.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How long can pandas live?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u="sng">
                <a:solidFill>
                  <a:srgbClr val="000000"/>
                </a:solidFill>
                <a:cs typeface="Times New Roman" panose="02020603050405020304" pitchFamily="18" charset="0"/>
              </a:rPr>
              <a:t>15.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</a:t>
            </a:r>
            <a:endParaRPr lang="en-US" altLang="zh-CN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It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also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don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'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ha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any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teeth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zh-CN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can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li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up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to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20 to 30 years.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What colour is the baby panda?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What about the size of a baby panda?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Is a baby panda also black and white?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It can eat 10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kilos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of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food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day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zh-CN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G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When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'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re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born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only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eigh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about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0.1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to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0.2 kilos.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1905000" y="1447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6248400" y="1828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981200" y="2819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2" grpId="0"/>
      <p:bldP spid="176133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主题66</Template>
  <TotalTime>0</TotalTime>
  <Words>644</Words>
  <Application>Microsoft Office PowerPoint</Application>
  <PresentationFormat>全屏显示(4:3)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Batang</vt:lpstr>
      <vt:lpstr>MingLiU_HKSCS</vt:lpstr>
      <vt:lpstr>MS Mincho</vt:lpstr>
      <vt:lpstr>黑体</vt:lpstr>
      <vt:lpstr>华文行楷</vt:lpstr>
      <vt:lpstr>楷体_GB2312</vt:lpstr>
      <vt:lpstr>宋体</vt:lpstr>
      <vt:lpstr>微软雅黑</vt:lpstr>
      <vt:lpstr>幼圆</vt:lpstr>
      <vt:lpstr>Arial</vt:lpstr>
      <vt:lpstr>Book Antiqua</vt:lpstr>
      <vt:lpstr>Calibri</vt:lpstr>
      <vt:lpstr>Courier New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2015-03-09T07:57:00Z</dcterms:created>
  <dcterms:modified xsi:type="dcterms:W3CDTF">2023-01-16T15:02:06Z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965E85B93983467D8DCFD0782E37210D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