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5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65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693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86" y="114"/>
      </p:cViewPr>
      <p:guideLst>
        <p:guide pos="416"/>
        <p:guide pos="7265"/>
        <p:guide orient="horz" pos="648"/>
        <p:guide orient="horz" pos="712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F5769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F5769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80" t="1202" r="14503" b="13272"/>
          <a:stretch>
            <a:fillRect/>
          </a:stretch>
        </p:blipFill>
        <p:spPr>
          <a:xfrm>
            <a:off x="11229850" y="-51566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3" t="1411" r="26117" b="57219"/>
          <a:stretch>
            <a:fillRect/>
          </a:stretch>
        </p:blipFill>
        <p:spPr>
          <a:xfrm>
            <a:off x="8105863" y="-34723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3" t="44394" r="26417" b="13089"/>
          <a:stretch>
            <a:fillRect/>
          </a:stretch>
        </p:blipFill>
        <p:spPr>
          <a:xfrm>
            <a:off x="8069490" y="3440778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5769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5769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4.2.3   </a:t>
                  </a:r>
                  <a:r>
                    <a:rPr lang="en-US" altLang="zh-CN" sz="5400" b="1" dirty="0">
                      <a:solidFill>
                        <a:srgbClr val="F5769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r>
                    <a:rPr lang="zh-CN" altLang="en-US" sz="5400" b="1" dirty="0">
                      <a:solidFill>
                        <a:srgbClr val="F57693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的乘法口诀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F5769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3" name="六边形 12"/>
          <p:cNvSpPr/>
          <p:nvPr/>
        </p:nvSpPr>
        <p:spPr>
          <a:xfrm>
            <a:off x="7586392" y="2796178"/>
            <a:ext cx="1273528" cy="1097869"/>
          </a:xfrm>
          <a:prstGeom prst="hexagon">
            <a:avLst/>
          </a:prstGeom>
          <a:solidFill>
            <a:srgbClr val="F57693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040" y="2678112"/>
            <a:ext cx="3138488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50"/>
          <p:cNvGrpSpPr/>
          <p:nvPr/>
        </p:nvGrpSpPr>
        <p:grpSpPr bwMode="auto">
          <a:xfrm>
            <a:off x="5668328" y="2809875"/>
            <a:ext cx="1701800" cy="3260725"/>
            <a:chOff x="2687" y="1916"/>
            <a:chExt cx="1072" cy="2054"/>
          </a:xfrm>
        </p:grpSpPr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2687" y="2624"/>
              <a:ext cx="63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十八</a:t>
              </a: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2687" y="1916"/>
              <a:ext cx="7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得六</a:t>
              </a: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2687" y="2267"/>
              <a:ext cx="6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十二</a:t>
              </a:r>
            </a:p>
          </p:txBody>
        </p:sp>
        <p:sp>
          <p:nvSpPr>
            <p:cNvPr id="18446" name="Text Box 23"/>
            <p:cNvSpPr txBox="1">
              <a:spLocks noChangeArrowheads="1"/>
            </p:cNvSpPr>
            <p:nvPr/>
          </p:nvSpPr>
          <p:spPr bwMode="auto">
            <a:xfrm>
              <a:off x="2687" y="2985"/>
              <a:ext cx="10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二十四</a:t>
              </a:r>
            </a:p>
          </p:txBody>
        </p:sp>
        <p:sp>
          <p:nvSpPr>
            <p:cNvPr id="18447" name="Text Box 24"/>
            <p:cNvSpPr txBox="1">
              <a:spLocks noChangeArrowheads="1"/>
            </p:cNvSpPr>
            <p:nvPr/>
          </p:nvSpPr>
          <p:spPr bwMode="auto">
            <a:xfrm>
              <a:off x="2687" y="3328"/>
              <a:ext cx="7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三十</a:t>
              </a:r>
            </a:p>
          </p:txBody>
        </p:sp>
        <p:sp>
          <p:nvSpPr>
            <p:cNvPr id="18448" name="Text Box 25"/>
            <p:cNvSpPr txBox="1">
              <a:spLocks noChangeArrowheads="1"/>
            </p:cNvSpPr>
            <p:nvPr/>
          </p:nvSpPr>
          <p:spPr bwMode="auto">
            <a:xfrm>
              <a:off x="2687" y="3679"/>
              <a:ext cx="9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三十六</a:t>
              </a:r>
            </a:p>
          </p:txBody>
        </p:sp>
      </p:grpSp>
      <p:grpSp>
        <p:nvGrpSpPr>
          <p:cNvPr id="10" name="Group 47"/>
          <p:cNvGrpSpPr/>
          <p:nvPr/>
        </p:nvGrpSpPr>
        <p:grpSpPr bwMode="auto">
          <a:xfrm>
            <a:off x="812165" y="1595400"/>
            <a:ext cx="4856163" cy="1309688"/>
            <a:chOff x="192" y="1172"/>
            <a:chExt cx="3059" cy="825"/>
          </a:xfrm>
        </p:grpSpPr>
        <p:pic>
          <p:nvPicPr>
            <p:cNvPr id="17417" name="Picture 2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192" y="1191"/>
              <a:ext cx="806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" name="AutoShape 27"/>
            <p:cNvSpPr>
              <a:spLocks noChangeArrowheads="1"/>
            </p:cNvSpPr>
            <p:nvPr/>
          </p:nvSpPr>
          <p:spPr bwMode="auto">
            <a:xfrm>
              <a:off x="1247" y="1172"/>
              <a:ext cx="2004" cy="579"/>
            </a:xfrm>
            <a:prstGeom prst="wedgeRoundRectCallout">
              <a:avLst>
                <a:gd name="adj1" fmla="val -58750"/>
                <a:gd name="adj2" fmla="val 1660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你知道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的乘法口诀吗？</a:t>
              </a:r>
            </a:p>
          </p:txBody>
        </p:sp>
      </p:grpSp>
      <p:grpSp>
        <p:nvGrpSpPr>
          <p:cNvPr id="13" name="Group 48"/>
          <p:cNvGrpSpPr/>
          <p:nvPr/>
        </p:nvGrpSpPr>
        <p:grpSpPr bwMode="auto">
          <a:xfrm>
            <a:off x="6260465" y="1574800"/>
            <a:ext cx="4675188" cy="1414463"/>
            <a:chOff x="2642" y="1271"/>
            <a:chExt cx="2945" cy="891"/>
          </a:xfrm>
        </p:grpSpPr>
        <p:pic>
          <p:nvPicPr>
            <p:cNvPr id="17415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96" y="1271"/>
              <a:ext cx="891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0" name="AutoShape 29"/>
            <p:cNvSpPr>
              <a:spLocks noChangeArrowheads="1"/>
            </p:cNvSpPr>
            <p:nvPr/>
          </p:nvSpPr>
          <p:spPr bwMode="auto">
            <a:xfrm>
              <a:off x="2642" y="1303"/>
              <a:ext cx="1929" cy="579"/>
            </a:xfrm>
            <a:prstGeom prst="wedgeRoundRectCallout">
              <a:avLst>
                <a:gd name="adj1" fmla="val 59435"/>
                <a:gd name="adj2" fmla="val -936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到底对不对呢？请你验证验证。</a:t>
              </a:r>
            </a:p>
          </p:txBody>
        </p:sp>
      </p:grp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660400" y="5514975"/>
            <a:ext cx="1281112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一六得六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1958975" y="5514975"/>
            <a:ext cx="1281112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二六十二</a:t>
            </a: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3254375" y="5514975"/>
            <a:ext cx="1281112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三六十八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4535487" y="5514975"/>
            <a:ext cx="1281113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四六二十四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5830887" y="5514975"/>
            <a:ext cx="1374775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五六三十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7235825" y="5514975"/>
            <a:ext cx="1374775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rgbClr val="57D2E3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六六三十六</a:t>
            </a:r>
          </a:p>
        </p:txBody>
      </p:sp>
      <p:grpSp>
        <p:nvGrpSpPr>
          <p:cNvPr id="8" name="Group 46"/>
          <p:cNvGrpSpPr/>
          <p:nvPr/>
        </p:nvGrpSpPr>
        <p:grpSpPr bwMode="auto">
          <a:xfrm>
            <a:off x="782637" y="1172349"/>
            <a:ext cx="4981575" cy="1279525"/>
            <a:chOff x="599" y="1058"/>
            <a:chExt cx="3138" cy="806"/>
          </a:xfrm>
        </p:grpSpPr>
        <p:pic>
          <p:nvPicPr>
            <p:cNvPr id="18457" name="Picture 2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599" y="1058"/>
              <a:ext cx="806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8" name="AutoShape 29"/>
            <p:cNvSpPr>
              <a:spLocks noChangeArrowheads="1"/>
            </p:cNvSpPr>
            <p:nvPr/>
          </p:nvSpPr>
          <p:spPr bwMode="auto">
            <a:xfrm>
              <a:off x="1611" y="1215"/>
              <a:ext cx="2126" cy="579"/>
            </a:xfrm>
            <a:prstGeom prst="wedgeRoundRectCallout">
              <a:avLst>
                <a:gd name="adj1" fmla="val -60681"/>
                <a:gd name="adj2" fmla="val 476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我们都学过哪些乘法口诀？</a:t>
              </a:r>
            </a:p>
          </p:txBody>
        </p:sp>
      </p:grp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660400" y="3175000"/>
            <a:ext cx="1281112" cy="457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一一得一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660400" y="3643313"/>
            <a:ext cx="1281112" cy="457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一二得二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660400" y="4111625"/>
            <a:ext cx="1281112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一三得三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660400" y="4578350"/>
            <a:ext cx="1281112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一四得四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60400" y="5046663"/>
            <a:ext cx="1281112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一五得五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958975" y="3643313"/>
            <a:ext cx="1281112" cy="457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二二得四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1958975" y="4111625"/>
            <a:ext cx="1281112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二三得六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958975" y="4578350"/>
            <a:ext cx="1281112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二四得八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1958975" y="5046663"/>
            <a:ext cx="1281112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二五一十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3254375" y="4111625"/>
            <a:ext cx="1281112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三三得九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3254375" y="4578350"/>
            <a:ext cx="1281112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三四十二</a:t>
            </a: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3254375" y="5046663"/>
            <a:ext cx="1281112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三五十五</a:t>
            </a: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4549775" y="4578350"/>
            <a:ext cx="1281112" cy="457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四四十六</a:t>
            </a: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4549775" y="5046663"/>
            <a:ext cx="1281112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四五二十</a:t>
            </a:r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5845175" y="5046663"/>
            <a:ext cx="1374775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五五二十五</a:t>
            </a:r>
          </a:p>
        </p:txBody>
      </p:sp>
      <p:sp>
        <p:nvSpPr>
          <p:cNvPr id="2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 autoUpdateAnimBg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3"/>
          <p:cNvSpPr txBox="1">
            <a:spLocks noChangeArrowheads="1"/>
          </p:cNvSpPr>
          <p:nvPr/>
        </p:nvSpPr>
        <p:spPr bwMode="auto">
          <a:xfrm>
            <a:off x="660400" y="1222376"/>
            <a:ext cx="7635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用一句口诀写出两个乘法算式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352675" y="3516313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3×6＝18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52675" y="4298950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6×3＝18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975225" y="3516313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5×6＝30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975225" y="4300538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6×5＝30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543800" y="3516313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4×6＝24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543800" y="4300538"/>
            <a:ext cx="1502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6×4＝24</a:t>
            </a:r>
          </a:p>
        </p:txBody>
      </p:sp>
      <p:grpSp>
        <p:nvGrpSpPr>
          <p:cNvPr id="19465" name="Group 26"/>
          <p:cNvGrpSpPr/>
          <p:nvPr/>
        </p:nvGrpSpPr>
        <p:grpSpPr bwMode="auto">
          <a:xfrm>
            <a:off x="1996561" y="2416493"/>
            <a:ext cx="7459662" cy="2460625"/>
            <a:chOff x="514" y="1752"/>
            <a:chExt cx="4699" cy="1550"/>
          </a:xfrm>
        </p:grpSpPr>
        <p:sp>
          <p:nvSpPr>
            <p:cNvPr id="20491" name="TextBox 4"/>
            <p:cNvSpPr txBox="1">
              <a:spLocks noChangeArrowheads="1"/>
            </p:cNvSpPr>
            <p:nvPr/>
          </p:nvSpPr>
          <p:spPr bwMode="auto">
            <a:xfrm>
              <a:off x="631" y="1785"/>
              <a:ext cx="11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三六十八</a:t>
              </a:r>
            </a:p>
          </p:txBody>
        </p:sp>
        <p:sp>
          <p:nvSpPr>
            <p:cNvPr id="20492" name="TextBox 4"/>
            <p:cNvSpPr txBox="1">
              <a:spLocks noChangeArrowheads="1"/>
            </p:cNvSpPr>
            <p:nvPr/>
          </p:nvSpPr>
          <p:spPr bwMode="auto">
            <a:xfrm>
              <a:off x="2209" y="1752"/>
              <a:ext cx="116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五六三十</a:t>
              </a:r>
            </a:p>
          </p:txBody>
        </p:sp>
        <p:sp>
          <p:nvSpPr>
            <p:cNvPr id="20493" name="TextBox 4"/>
            <p:cNvSpPr txBox="1">
              <a:spLocks noChangeArrowheads="1"/>
            </p:cNvSpPr>
            <p:nvPr/>
          </p:nvSpPr>
          <p:spPr bwMode="auto">
            <a:xfrm>
              <a:off x="3772" y="1752"/>
              <a:ext cx="14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四六二十四</a:t>
              </a:r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>
              <a:off x="514" y="2808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5" name="Line 16"/>
            <p:cNvSpPr>
              <a:spLocks noChangeShapeType="1"/>
            </p:cNvSpPr>
            <p:nvPr/>
          </p:nvSpPr>
          <p:spPr bwMode="auto">
            <a:xfrm>
              <a:off x="514" y="3302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6" name="Line 21"/>
            <p:cNvSpPr>
              <a:spLocks noChangeShapeType="1"/>
            </p:cNvSpPr>
            <p:nvPr/>
          </p:nvSpPr>
          <p:spPr bwMode="auto">
            <a:xfrm>
              <a:off x="2167" y="2808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7" name="Line 22"/>
            <p:cNvSpPr>
              <a:spLocks noChangeShapeType="1"/>
            </p:cNvSpPr>
            <p:nvPr/>
          </p:nvSpPr>
          <p:spPr bwMode="auto">
            <a:xfrm>
              <a:off x="2167" y="3302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8" name="Line 23"/>
            <p:cNvSpPr>
              <a:spLocks noChangeShapeType="1"/>
            </p:cNvSpPr>
            <p:nvPr/>
          </p:nvSpPr>
          <p:spPr bwMode="auto">
            <a:xfrm>
              <a:off x="3807" y="2808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99" name="Line 24"/>
            <p:cNvSpPr>
              <a:spLocks noChangeShapeType="1"/>
            </p:cNvSpPr>
            <p:nvPr/>
          </p:nvSpPr>
          <p:spPr bwMode="auto">
            <a:xfrm>
              <a:off x="3807" y="3302"/>
              <a:ext cx="1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660400" y="1306513"/>
            <a:ext cx="1789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013914" y="4236383"/>
            <a:ext cx="2181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6×4＝24</a:t>
            </a:r>
          </a:p>
        </p:txBody>
      </p:sp>
      <p:pic>
        <p:nvPicPr>
          <p:cNvPr id="20484" name="Picture 7" descr="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569" y="2149793"/>
            <a:ext cx="7561262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90" y="1725613"/>
            <a:ext cx="43561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13"/>
          <p:cNvSpPr txBox="1">
            <a:spLocks noChangeArrowheads="1"/>
          </p:cNvSpPr>
          <p:nvPr/>
        </p:nvSpPr>
        <p:spPr bwMode="auto">
          <a:xfrm>
            <a:off x="623888" y="1263948"/>
            <a:ext cx="3792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0" lang="zh-CN" altLang="zh-CN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填表说口诀</a:t>
            </a:r>
            <a:r>
              <a:rPr kumimoji="0" lang="zh-CN" altLang="en-US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zh-CN" altLang="zh-CN" sz="2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831715" y="355282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831715" y="4187825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831715" y="480060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31715" y="5392738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338128" y="3552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338128" y="4187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307965" y="4800600"/>
            <a:ext cx="80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219065" y="5392738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338128" y="29940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5952490" y="3552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5952490" y="4187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5922328" y="4800600"/>
            <a:ext cx="80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5833428" y="5392738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5952490" y="29940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952490" y="2370138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6554153" y="3552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554153" y="4187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6523990" y="4800600"/>
            <a:ext cx="80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6435090" y="5392738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6554153" y="29940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6554153" y="2370138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166928" y="3552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7166928" y="4187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7136765" y="4800600"/>
            <a:ext cx="80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</a:p>
        </p:txBody>
      </p: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7047865" y="5392738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7166928" y="29940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7166928" y="2370138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7759065" y="3552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7759065" y="41878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33" name="TextBox 6"/>
          <p:cNvSpPr txBox="1">
            <a:spLocks noChangeArrowheads="1"/>
          </p:cNvSpPr>
          <p:nvPr/>
        </p:nvSpPr>
        <p:spPr bwMode="auto">
          <a:xfrm>
            <a:off x="7728903" y="4800600"/>
            <a:ext cx="80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7640003" y="5392738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</a:p>
        </p:txBody>
      </p:sp>
      <p:sp>
        <p:nvSpPr>
          <p:cNvPr id="35" name="TextBox 6"/>
          <p:cNvSpPr txBox="1">
            <a:spLocks noChangeArrowheads="1"/>
          </p:cNvSpPr>
          <p:nvPr/>
        </p:nvSpPr>
        <p:spPr bwMode="auto">
          <a:xfrm>
            <a:off x="7759065" y="299402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6" name="TextBox 6"/>
          <p:cNvSpPr txBox="1">
            <a:spLocks noChangeArrowheads="1"/>
          </p:cNvSpPr>
          <p:nvPr/>
        </p:nvSpPr>
        <p:spPr bwMode="auto">
          <a:xfrm>
            <a:off x="7759065" y="2370138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 bwMode="auto">
          <a:xfrm>
            <a:off x="2082801" y="1846263"/>
            <a:ext cx="2979738" cy="642937"/>
            <a:chOff x="340" y="1422"/>
            <a:chExt cx="1587" cy="726"/>
          </a:xfrm>
        </p:grpSpPr>
        <p:sp>
          <p:nvSpPr>
            <p:cNvPr id="23561" name="AutoShape 27"/>
            <p:cNvSpPr>
              <a:spLocks noChangeArrowheads="1"/>
            </p:cNvSpPr>
            <p:nvPr/>
          </p:nvSpPr>
          <p:spPr bwMode="auto">
            <a:xfrm>
              <a:off x="340" y="1434"/>
              <a:ext cx="1542" cy="714"/>
            </a:xfrm>
            <a:prstGeom prst="wedgeRoundRectCallout">
              <a:avLst>
                <a:gd name="adj1" fmla="val 64014"/>
                <a:gd name="adj2" fmla="val -7801"/>
                <a:gd name="adj3" fmla="val 16667"/>
              </a:avLst>
            </a:prstGeom>
            <a:solidFill>
              <a:srgbClr val="6DFF44">
                <a:alpha val="36078"/>
              </a:srgbClr>
            </a:solidFill>
            <a:ln w="19050">
              <a:solidFill>
                <a:srgbClr val="3399FF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cs typeface="楷体_GB2312" pitchFamily="49" charset="-122"/>
                <a:sym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cs typeface="楷体_GB2312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3562" name="Rectangle 13"/>
            <p:cNvSpPr>
              <a:spLocks noChangeArrowheads="1"/>
            </p:cNvSpPr>
            <p:nvPr/>
          </p:nvSpPr>
          <p:spPr bwMode="auto">
            <a:xfrm>
              <a:off x="340" y="1422"/>
              <a:ext cx="158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你学会了哪些知识？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706037" y="3413604"/>
            <a:ext cx="5822950" cy="4778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3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学会了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口诀的推导过程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6037" y="4062891"/>
            <a:ext cx="5822950" cy="5355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知道如何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利用规律编口诀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300" y="1382929"/>
            <a:ext cx="2679962" cy="26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80" t="1202" r="14503" b="13272"/>
          <a:stretch>
            <a:fillRect/>
          </a:stretch>
        </p:blipFill>
        <p:spPr>
          <a:xfrm>
            <a:off x="11229850" y="-51566"/>
            <a:ext cx="2209375" cy="6915281"/>
          </a:xfrm>
          <a:custGeom>
            <a:avLst/>
            <a:gdLst>
              <a:gd name="connsiteX0" fmla="*/ 87017 w 2209375"/>
              <a:gd name="connsiteY0" fmla="*/ 0 h 6915281"/>
              <a:gd name="connsiteX1" fmla="*/ 2209375 w 2209375"/>
              <a:gd name="connsiteY1" fmla="*/ 0 h 6915281"/>
              <a:gd name="connsiteX2" fmla="*/ 2209375 w 2209375"/>
              <a:gd name="connsiteY2" fmla="*/ 6915280 h 6915281"/>
              <a:gd name="connsiteX3" fmla="*/ 87017 w 2209375"/>
              <a:gd name="connsiteY3" fmla="*/ 6915281 h 6915281"/>
              <a:gd name="connsiteX4" fmla="*/ 87017 w 2209375"/>
              <a:gd name="connsiteY4" fmla="*/ 6825438 h 6915281"/>
              <a:gd name="connsiteX5" fmla="*/ 890559 w 2209375"/>
              <a:gd name="connsiteY5" fmla="*/ 5218355 h 6915281"/>
              <a:gd name="connsiteX6" fmla="*/ 87018 w 2209375"/>
              <a:gd name="connsiteY6" fmla="*/ 3611274 h 6915281"/>
              <a:gd name="connsiteX7" fmla="*/ 87017 w 2209375"/>
              <a:gd name="connsiteY7" fmla="*/ 3611190 h 6915281"/>
              <a:gd name="connsiteX8" fmla="*/ 0 w 2209375"/>
              <a:gd name="connsiteY8" fmla="*/ 3464431 h 6915281"/>
              <a:gd name="connsiteX9" fmla="*/ 116813 w 2209375"/>
              <a:gd name="connsiteY9" fmla="*/ 3317739 h 6915281"/>
              <a:gd name="connsiteX10" fmla="*/ 927220 w 2209375"/>
              <a:gd name="connsiteY10" fmla="*/ 1696925 h 6915281"/>
              <a:gd name="connsiteX11" fmla="*/ 87017 w 2209375"/>
              <a:gd name="connsiteY11" fmla="*/ 16521 h 6915281"/>
              <a:gd name="connsiteX12" fmla="*/ 87017 w 2209375"/>
              <a:gd name="connsiteY12" fmla="*/ 0 h 691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375" h="6915281">
                <a:moveTo>
                  <a:pt x="87017" y="0"/>
                </a:moveTo>
                <a:lnTo>
                  <a:pt x="2209375" y="0"/>
                </a:lnTo>
                <a:lnTo>
                  <a:pt x="2209375" y="6915280"/>
                </a:lnTo>
                <a:lnTo>
                  <a:pt x="87017" y="6915281"/>
                </a:lnTo>
                <a:lnTo>
                  <a:pt x="87017" y="6825438"/>
                </a:lnTo>
                <a:lnTo>
                  <a:pt x="890559" y="5218355"/>
                </a:lnTo>
                <a:lnTo>
                  <a:pt x="87018" y="3611274"/>
                </a:lnTo>
                <a:lnTo>
                  <a:pt x="87017" y="3611190"/>
                </a:lnTo>
                <a:lnTo>
                  <a:pt x="0" y="3464431"/>
                </a:lnTo>
                <a:lnTo>
                  <a:pt x="116813" y="3317739"/>
                </a:lnTo>
                <a:lnTo>
                  <a:pt x="927220" y="1696925"/>
                </a:lnTo>
                <a:lnTo>
                  <a:pt x="87017" y="16521"/>
                </a:lnTo>
                <a:lnTo>
                  <a:pt x="87017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3" t="1411" r="26117" b="57219"/>
          <a:stretch>
            <a:fillRect/>
          </a:stretch>
        </p:blipFill>
        <p:spPr>
          <a:xfrm>
            <a:off x="8105863" y="-34723"/>
            <a:ext cx="3924752" cy="3345081"/>
          </a:xfrm>
          <a:custGeom>
            <a:avLst/>
            <a:gdLst>
              <a:gd name="connsiteX0" fmla="*/ 836271 w 3924752"/>
              <a:gd name="connsiteY0" fmla="*/ 0 h 3345081"/>
              <a:gd name="connsiteX1" fmla="*/ 3088481 w 3924752"/>
              <a:gd name="connsiteY1" fmla="*/ 0 h 3345081"/>
              <a:gd name="connsiteX2" fmla="*/ 3924752 w 3924752"/>
              <a:gd name="connsiteY2" fmla="*/ 1672541 h 3345081"/>
              <a:gd name="connsiteX3" fmla="*/ 3088481 w 3924752"/>
              <a:gd name="connsiteY3" fmla="*/ 3345081 h 3345081"/>
              <a:gd name="connsiteX4" fmla="*/ 836271 w 3924752"/>
              <a:gd name="connsiteY4" fmla="*/ 3345081 h 3345081"/>
              <a:gd name="connsiteX5" fmla="*/ 0 w 3924752"/>
              <a:gd name="connsiteY5" fmla="*/ 1672541 h 3345081"/>
              <a:gd name="connsiteX6" fmla="*/ 836271 w 3924752"/>
              <a:gd name="connsiteY6" fmla="*/ 0 h 334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345081">
                <a:moveTo>
                  <a:pt x="836271" y="0"/>
                </a:moveTo>
                <a:lnTo>
                  <a:pt x="3088481" y="0"/>
                </a:lnTo>
                <a:lnTo>
                  <a:pt x="3924752" y="1672541"/>
                </a:lnTo>
                <a:lnTo>
                  <a:pt x="3088481" y="3345081"/>
                </a:lnTo>
                <a:lnTo>
                  <a:pt x="836271" y="3345081"/>
                </a:lnTo>
                <a:lnTo>
                  <a:pt x="0" y="1672541"/>
                </a:lnTo>
                <a:lnTo>
                  <a:pt x="836271" y="0"/>
                </a:lnTo>
                <a:close/>
              </a:path>
            </a:pathLst>
          </a:cu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3" t="44394" r="26417" b="13089"/>
          <a:stretch>
            <a:fillRect/>
          </a:stretch>
        </p:blipFill>
        <p:spPr>
          <a:xfrm>
            <a:off x="8069490" y="3440778"/>
            <a:ext cx="3924752" cy="3437741"/>
          </a:xfrm>
          <a:custGeom>
            <a:avLst/>
            <a:gdLst>
              <a:gd name="connsiteX0" fmla="*/ 859436 w 3924752"/>
              <a:gd name="connsiteY0" fmla="*/ 0 h 3437741"/>
              <a:gd name="connsiteX1" fmla="*/ 3065316 w 3924752"/>
              <a:gd name="connsiteY1" fmla="*/ 0 h 3437741"/>
              <a:gd name="connsiteX2" fmla="*/ 3924752 w 3924752"/>
              <a:gd name="connsiteY2" fmla="*/ 1718871 h 3437741"/>
              <a:gd name="connsiteX3" fmla="*/ 3065316 w 3924752"/>
              <a:gd name="connsiteY3" fmla="*/ 3437741 h 3437741"/>
              <a:gd name="connsiteX4" fmla="*/ 859436 w 3924752"/>
              <a:gd name="connsiteY4" fmla="*/ 3437741 h 3437741"/>
              <a:gd name="connsiteX5" fmla="*/ 0 w 3924752"/>
              <a:gd name="connsiteY5" fmla="*/ 1718871 h 3437741"/>
              <a:gd name="connsiteX6" fmla="*/ 859436 w 3924752"/>
              <a:gd name="connsiteY6" fmla="*/ 0 h 343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4752" h="3437741">
                <a:moveTo>
                  <a:pt x="859436" y="0"/>
                </a:moveTo>
                <a:lnTo>
                  <a:pt x="3065316" y="0"/>
                </a:lnTo>
                <a:lnTo>
                  <a:pt x="3924752" y="1718871"/>
                </a:lnTo>
                <a:lnTo>
                  <a:pt x="3065316" y="3437741"/>
                </a:lnTo>
                <a:lnTo>
                  <a:pt x="859436" y="3437741"/>
                </a:lnTo>
                <a:lnTo>
                  <a:pt x="0" y="1718871"/>
                </a:lnTo>
                <a:lnTo>
                  <a:pt x="859436" y="0"/>
                </a:lnTo>
                <a:close/>
              </a:path>
            </a:pathLst>
          </a:custGeom>
        </p:spPr>
      </p:pic>
      <p:grpSp>
        <p:nvGrpSpPr>
          <p:cNvPr id="3" name="组合 2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F5769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5769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F57693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第四单元  表内乘法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F5769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人教版小学数学二年级上册</a:t>
            </a:r>
          </a:p>
        </p:txBody>
      </p:sp>
      <p:sp>
        <p:nvSpPr>
          <p:cNvPr id="13" name="六边形 12"/>
          <p:cNvSpPr/>
          <p:nvPr/>
        </p:nvSpPr>
        <p:spPr>
          <a:xfrm>
            <a:off x="7586392" y="2796178"/>
            <a:ext cx="1273528" cy="1097869"/>
          </a:xfrm>
          <a:prstGeom prst="hexagon">
            <a:avLst/>
          </a:prstGeom>
          <a:solidFill>
            <a:srgbClr val="F57693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 txBox="1">
            <a:spLocks noChangeArrowheads="1"/>
          </p:cNvSpPr>
          <p:nvPr/>
        </p:nvSpPr>
        <p:spPr bwMode="auto">
          <a:xfrm>
            <a:off x="2133600" y="1411288"/>
            <a:ext cx="7924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背诵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～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的乘法口诀。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比一比看谁算的快。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5×5 =        4×3 =        2×4 =       3×5 =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1×2 =        2×1 =        4×5 =       3×3 =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82913" y="3142531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25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47481" y="3649936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07822" y="3617754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50888" y="3617753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93954" y="3625499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93954" y="3163834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50924" y="3171079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87658" y="3171079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复习导入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83" y="1570825"/>
            <a:ext cx="6171584" cy="15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89067" y="3617136"/>
          <a:ext cx="8762999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豆荚个数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豆子颗数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654666" y="4617559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911966" y="4617559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061316" y="4631846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9185266" y="4631846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</a:p>
        </p:txBody>
      </p:sp>
      <p:sp>
        <p:nvSpPr>
          <p:cNvPr id="11298" name="TextBox 8"/>
          <p:cNvSpPr txBox="1">
            <a:spLocks noChangeArrowheads="1"/>
          </p:cNvSpPr>
          <p:nvPr/>
        </p:nvSpPr>
        <p:spPr bwMode="auto">
          <a:xfrm>
            <a:off x="684205" y="1231124"/>
            <a:ext cx="1665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数豌豆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1231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1291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11292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12318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31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2317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11267" name="Group 10"/>
          <p:cNvGrpSpPr/>
          <p:nvPr/>
        </p:nvGrpSpPr>
        <p:grpSpPr bwMode="auto">
          <a:xfrm>
            <a:off x="3214688" y="3700463"/>
            <a:ext cx="838200" cy="838200"/>
            <a:chOff x="0" y="0"/>
            <a:chExt cx="528" cy="528"/>
          </a:xfrm>
        </p:grpSpPr>
        <p:sp>
          <p:nvSpPr>
            <p:cNvPr id="12312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3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2292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3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4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5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1272" name="Group 17"/>
          <p:cNvGrpSpPr/>
          <p:nvPr/>
        </p:nvGrpSpPr>
        <p:grpSpPr bwMode="auto">
          <a:xfrm>
            <a:off x="4281488" y="3700463"/>
            <a:ext cx="838200" cy="838200"/>
            <a:chOff x="0" y="0"/>
            <a:chExt cx="528" cy="528"/>
          </a:xfrm>
        </p:grpSpPr>
        <p:sp>
          <p:nvSpPr>
            <p:cNvPr id="12310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11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273" name="Group 20"/>
          <p:cNvGrpSpPr/>
          <p:nvPr/>
        </p:nvGrpSpPr>
        <p:grpSpPr bwMode="auto">
          <a:xfrm>
            <a:off x="5348288" y="3700463"/>
            <a:ext cx="838200" cy="838200"/>
            <a:chOff x="0" y="0"/>
            <a:chExt cx="528" cy="528"/>
          </a:xfrm>
        </p:grpSpPr>
        <p:sp>
          <p:nvSpPr>
            <p:cNvPr id="12308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9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1274" name="Group 23"/>
          <p:cNvGrpSpPr/>
          <p:nvPr/>
        </p:nvGrpSpPr>
        <p:grpSpPr bwMode="auto">
          <a:xfrm>
            <a:off x="6415088" y="3700463"/>
            <a:ext cx="838200" cy="838200"/>
            <a:chOff x="0" y="0"/>
            <a:chExt cx="528" cy="528"/>
          </a:xfrm>
        </p:grpSpPr>
        <p:sp>
          <p:nvSpPr>
            <p:cNvPr id="12306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7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1275" name="Group 26"/>
          <p:cNvGrpSpPr/>
          <p:nvPr/>
        </p:nvGrpSpPr>
        <p:grpSpPr bwMode="auto">
          <a:xfrm>
            <a:off x="7405688" y="3700463"/>
            <a:ext cx="838200" cy="838200"/>
            <a:chOff x="0" y="0"/>
            <a:chExt cx="528" cy="528"/>
          </a:xfrm>
        </p:grpSpPr>
        <p:sp>
          <p:nvSpPr>
            <p:cNvPr id="12304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05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2300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1" name="Text Box 31"/>
          <p:cNvSpPr txBox="1">
            <a:spLocks noChangeArrowheads="1"/>
          </p:cNvSpPr>
          <p:nvPr/>
        </p:nvSpPr>
        <p:spPr bwMode="auto">
          <a:xfrm>
            <a:off x="4678363" y="4799955"/>
            <a:ext cx="3565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1 = 6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743450" y="5292079"/>
            <a:ext cx="1412876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一六得六</a:t>
            </a:r>
          </a:p>
        </p:txBody>
      </p:sp>
      <p:sp>
        <p:nvSpPr>
          <p:cNvPr id="3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4487897" y="4826942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2 = 12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536233" y="5448598"/>
            <a:ext cx="1650256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二六十二</a:t>
            </a:r>
          </a:p>
        </p:txBody>
      </p:sp>
      <p:grpSp>
        <p:nvGrpSpPr>
          <p:cNvPr id="31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3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35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37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39" name="Group 10"/>
          <p:cNvGrpSpPr/>
          <p:nvPr/>
        </p:nvGrpSpPr>
        <p:grpSpPr bwMode="auto">
          <a:xfrm>
            <a:off x="4262438" y="3711575"/>
            <a:ext cx="838200" cy="838200"/>
            <a:chOff x="0" y="0"/>
            <a:chExt cx="528" cy="528"/>
          </a:xfrm>
        </p:grpSpPr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42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6" name="Group 17"/>
          <p:cNvGrpSpPr/>
          <p:nvPr/>
        </p:nvGrpSpPr>
        <p:grpSpPr bwMode="auto">
          <a:xfrm>
            <a:off x="3122613" y="3729037"/>
            <a:ext cx="838200" cy="838200"/>
            <a:chOff x="0" y="0"/>
            <a:chExt cx="528" cy="528"/>
          </a:xfrm>
        </p:grpSpPr>
        <p:sp>
          <p:nvSpPr>
            <p:cNvPr id="47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49" name="Group 20"/>
          <p:cNvGrpSpPr/>
          <p:nvPr/>
        </p:nvGrpSpPr>
        <p:grpSpPr bwMode="auto">
          <a:xfrm>
            <a:off x="5348288" y="3700463"/>
            <a:ext cx="838200" cy="838200"/>
            <a:chOff x="0" y="0"/>
            <a:chExt cx="528" cy="528"/>
          </a:xfrm>
        </p:grpSpPr>
        <p:sp>
          <p:nvSpPr>
            <p:cNvPr id="50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52" name="Group 23"/>
          <p:cNvGrpSpPr/>
          <p:nvPr/>
        </p:nvGrpSpPr>
        <p:grpSpPr bwMode="auto">
          <a:xfrm>
            <a:off x="6415088" y="3700463"/>
            <a:ext cx="838200" cy="838200"/>
            <a:chOff x="0" y="0"/>
            <a:chExt cx="528" cy="528"/>
          </a:xfrm>
        </p:grpSpPr>
        <p:sp>
          <p:nvSpPr>
            <p:cNvPr id="53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55" name="Group 26"/>
          <p:cNvGrpSpPr/>
          <p:nvPr/>
        </p:nvGrpSpPr>
        <p:grpSpPr bwMode="auto">
          <a:xfrm>
            <a:off x="7405688" y="3700463"/>
            <a:ext cx="838200" cy="838200"/>
            <a:chOff x="0" y="0"/>
            <a:chExt cx="528" cy="528"/>
          </a:xfrm>
        </p:grpSpPr>
        <p:sp>
          <p:nvSpPr>
            <p:cNvPr id="56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58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9"/>
          <p:cNvSpPr txBox="1">
            <a:spLocks noChangeArrowheads="1"/>
          </p:cNvSpPr>
          <p:nvPr/>
        </p:nvSpPr>
        <p:spPr bwMode="auto">
          <a:xfrm>
            <a:off x="4738688" y="476710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3 = 18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4752976" y="5362566"/>
            <a:ext cx="1403350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三六十八</a:t>
            </a:r>
          </a:p>
        </p:txBody>
      </p:sp>
      <p:grpSp>
        <p:nvGrpSpPr>
          <p:cNvPr id="57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9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60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62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3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1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64" name="Group 10"/>
          <p:cNvGrpSpPr/>
          <p:nvPr/>
        </p:nvGrpSpPr>
        <p:grpSpPr bwMode="auto">
          <a:xfrm>
            <a:off x="5348288" y="3699669"/>
            <a:ext cx="838200" cy="838200"/>
            <a:chOff x="0" y="0"/>
            <a:chExt cx="528" cy="528"/>
          </a:xfrm>
        </p:grpSpPr>
        <p:sp>
          <p:nvSpPr>
            <p:cNvPr id="65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68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2" name="Group 17"/>
          <p:cNvGrpSpPr/>
          <p:nvPr/>
        </p:nvGrpSpPr>
        <p:grpSpPr bwMode="auto">
          <a:xfrm>
            <a:off x="4281488" y="3700463"/>
            <a:ext cx="838200" cy="838200"/>
            <a:chOff x="0" y="0"/>
            <a:chExt cx="528" cy="528"/>
          </a:xfrm>
        </p:grpSpPr>
        <p:sp>
          <p:nvSpPr>
            <p:cNvPr id="73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5" name="Group 20"/>
          <p:cNvGrpSpPr/>
          <p:nvPr/>
        </p:nvGrpSpPr>
        <p:grpSpPr bwMode="auto">
          <a:xfrm>
            <a:off x="3159125" y="3711575"/>
            <a:ext cx="838200" cy="838200"/>
            <a:chOff x="0" y="0"/>
            <a:chExt cx="528" cy="528"/>
          </a:xfrm>
        </p:grpSpPr>
        <p:sp>
          <p:nvSpPr>
            <p:cNvPr id="76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8" name="Group 23"/>
          <p:cNvGrpSpPr/>
          <p:nvPr/>
        </p:nvGrpSpPr>
        <p:grpSpPr bwMode="auto">
          <a:xfrm>
            <a:off x="6415088" y="3700463"/>
            <a:ext cx="838200" cy="838200"/>
            <a:chOff x="0" y="0"/>
            <a:chExt cx="528" cy="528"/>
          </a:xfrm>
        </p:grpSpPr>
        <p:sp>
          <p:nvSpPr>
            <p:cNvPr id="79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81" name="Group 26"/>
          <p:cNvGrpSpPr/>
          <p:nvPr/>
        </p:nvGrpSpPr>
        <p:grpSpPr bwMode="auto">
          <a:xfrm>
            <a:off x="7405688" y="3700463"/>
            <a:ext cx="838200" cy="838200"/>
            <a:chOff x="0" y="0"/>
            <a:chExt cx="528" cy="528"/>
          </a:xfrm>
        </p:grpSpPr>
        <p:sp>
          <p:nvSpPr>
            <p:cNvPr id="82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84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8"/>
          <p:cNvSpPr txBox="1">
            <a:spLocks noChangeArrowheads="1"/>
          </p:cNvSpPr>
          <p:nvPr/>
        </p:nvSpPr>
        <p:spPr bwMode="auto">
          <a:xfrm>
            <a:off x="4776788" y="4714876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4 = 24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813302" y="5343527"/>
            <a:ext cx="1836102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四六二十四</a:t>
            </a:r>
          </a:p>
        </p:txBody>
      </p:sp>
      <p:grpSp>
        <p:nvGrpSpPr>
          <p:cNvPr id="59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6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1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62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64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63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66" name="Group 10"/>
          <p:cNvGrpSpPr/>
          <p:nvPr/>
        </p:nvGrpSpPr>
        <p:grpSpPr bwMode="auto">
          <a:xfrm>
            <a:off x="6436678" y="3729991"/>
            <a:ext cx="838200" cy="838200"/>
            <a:chOff x="0" y="0"/>
            <a:chExt cx="528" cy="528"/>
          </a:xfrm>
        </p:grpSpPr>
        <p:sp>
          <p:nvSpPr>
            <p:cNvPr id="67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69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3" name="Group 17"/>
          <p:cNvGrpSpPr/>
          <p:nvPr/>
        </p:nvGrpSpPr>
        <p:grpSpPr bwMode="auto">
          <a:xfrm>
            <a:off x="4281488" y="3700463"/>
            <a:ext cx="838200" cy="838200"/>
            <a:chOff x="0" y="0"/>
            <a:chExt cx="528" cy="528"/>
          </a:xfrm>
        </p:grpSpPr>
        <p:sp>
          <p:nvSpPr>
            <p:cNvPr id="74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6" name="Group 20"/>
          <p:cNvGrpSpPr/>
          <p:nvPr/>
        </p:nvGrpSpPr>
        <p:grpSpPr bwMode="auto">
          <a:xfrm>
            <a:off x="3159125" y="3711575"/>
            <a:ext cx="838200" cy="838200"/>
            <a:chOff x="0" y="0"/>
            <a:chExt cx="528" cy="528"/>
          </a:xfrm>
        </p:grpSpPr>
        <p:sp>
          <p:nvSpPr>
            <p:cNvPr id="77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9" name="Group 23"/>
          <p:cNvGrpSpPr/>
          <p:nvPr/>
        </p:nvGrpSpPr>
        <p:grpSpPr bwMode="auto">
          <a:xfrm>
            <a:off x="5318126" y="3700463"/>
            <a:ext cx="838200" cy="838200"/>
            <a:chOff x="0" y="0"/>
            <a:chExt cx="528" cy="528"/>
          </a:xfrm>
        </p:grpSpPr>
        <p:sp>
          <p:nvSpPr>
            <p:cNvPr id="80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2" name="Group 26"/>
          <p:cNvGrpSpPr/>
          <p:nvPr/>
        </p:nvGrpSpPr>
        <p:grpSpPr bwMode="auto">
          <a:xfrm>
            <a:off x="7405688" y="3700463"/>
            <a:ext cx="838200" cy="838200"/>
            <a:chOff x="0" y="0"/>
            <a:chExt cx="528" cy="528"/>
          </a:xfrm>
        </p:grpSpPr>
        <p:sp>
          <p:nvSpPr>
            <p:cNvPr id="83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85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8"/>
          <p:cNvSpPr txBox="1">
            <a:spLocks noChangeArrowheads="1"/>
          </p:cNvSpPr>
          <p:nvPr/>
        </p:nvSpPr>
        <p:spPr bwMode="auto">
          <a:xfrm>
            <a:off x="5026025" y="4738193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5 = 30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081271" y="5349628"/>
            <a:ext cx="1410017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五六三十</a:t>
            </a:r>
          </a:p>
        </p:txBody>
      </p:sp>
      <p:sp>
        <p:nvSpPr>
          <p:cNvPr id="16389" name="Line 34"/>
          <p:cNvSpPr>
            <a:spLocks noChangeShapeType="1"/>
          </p:cNvSpPr>
          <p:nvPr/>
        </p:nvSpPr>
        <p:spPr bwMode="auto">
          <a:xfrm>
            <a:off x="6702425" y="2304654"/>
            <a:ext cx="2017713" cy="141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Oval 22"/>
          <p:cNvSpPr>
            <a:spLocks noChangeArrowheads="1"/>
          </p:cNvSpPr>
          <p:nvPr/>
        </p:nvSpPr>
        <p:spPr bwMode="auto">
          <a:xfrm>
            <a:off x="8430578" y="3699669"/>
            <a:ext cx="838200" cy="838200"/>
          </a:xfrm>
          <a:prstGeom prst="ellipse">
            <a:avLst/>
          </a:prstGeom>
          <a:solidFill>
            <a:srgbClr val="CCFF99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Text Box 23"/>
          <p:cNvSpPr txBox="1">
            <a:spLocks noChangeArrowheads="1"/>
          </p:cNvSpPr>
          <p:nvPr/>
        </p:nvSpPr>
        <p:spPr bwMode="auto">
          <a:xfrm>
            <a:off x="8720138" y="3877469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grpSp>
        <p:nvGrpSpPr>
          <p:cNvPr id="33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5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36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38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7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40" name="Group 10"/>
          <p:cNvGrpSpPr/>
          <p:nvPr/>
        </p:nvGrpSpPr>
        <p:grpSpPr bwMode="auto">
          <a:xfrm>
            <a:off x="7422833" y="3689201"/>
            <a:ext cx="838200" cy="838200"/>
            <a:chOff x="0" y="0"/>
            <a:chExt cx="528" cy="528"/>
          </a:xfrm>
        </p:grpSpPr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7" name="Group 17"/>
          <p:cNvGrpSpPr/>
          <p:nvPr/>
        </p:nvGrpSpPr>
        <p:grpSpPr bwMode="auto">
          <a:xfrm>
            <a:off x="4281488" y="3700463"/>
            <a:ext cx="838200" cy="838200"/>
            <a:chOff x="0" y="0"/>
            <a:chExt cx="528" cy="528"/>
          </a:xfrm>
        </p:grpSpPr>
        <p:sp>
          <p:nvSpPr>
            <p:cNvPr id="48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0" name="Group 20"/>
          <p:cNvGrpSpPr/>
          <p:nvPr/>
        </p:nvGrpSpPr>
        <p:grpSpPr bwMode="auto">
          <a:xfrm>
            <a:off x="3159125" y="3711575"/>
            <a:ext cx="838200" cy="838200"/>
            <a:chOff x="0" y="0"/>
            <a:chExt cx="528" cy="528"/>
          </a:xfrm>
        </p:grpSpPr>
        <p:sp>
          <p:nvSpPr>
            <p:cNvPr id="51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3" name="Group 23"/>
          <p:cNvGrpSpPr/>
          <p:nvPr/>
        </p:nvGrpSpPr>
        <p:grpSpPr bwMode="auto">
          <a:xfrm>
            <a:off x="6415088" y="3700463"/>
            <a:ext cx="838200" cy="838200"/>
            <a:chOff x="0" y="0"/>
            <a:chExt cx="528" cy="528"/>
          </a:xfrm>
        </p:grpSpPr>
        <p:sp>
          <p:nvSpPr>
            <p:cNvPr id="54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56" name="Group 26"/>
          <p:cNvGrpSpPr/>
          <p:nvPr/>
        </p:nvGrpSpPr>
        <p:grpSpPr bwMode="auto">
          <a:xfrm>
            <a:off x="5356226" y="3711575"/>
            <a:ext cx="838200" cy="838200"/>
            <a:chOff x="0" y="0"/>
            <a:chExt cx="528" cy="528"/>
          </a:xfrm>
        </p:grpSpPr>
        <p:sp>
          <p:nvSpPr>
            <p:cNvPr id="57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9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28"/>
          <p:cNvSpPr txBox="1">
            <a:spLocks noChangeArrowheads="1"/>
          </p:cNvSpPr>
          <p:nvPr/>
        </p:nvSpPr>
        <p:spPr bwMode="auto">
          <a:xfrm>
            <a:off x="4770756" y="4638972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× 6 = 30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770756" y="5271194"/>
            <a:ext cx="1739582" cy="461665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六六三十六</a:t>
            </a: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702425" y="2304654"/>
            <a:ext cx="2017713" cy="141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Oval 22"/>
          <p:cNvSpPr>
            <a:spLocks noChangeArrowheads="1"/>
          </p:cNvSpPr>
          <p:nvPr/>
        </p:nvSpPr>
        <p:spPr bwMode="auto">
          <a:xfrm>
            <a:off x="7519987" y="3694906"/>
            <a:ext cx="838200" cy="838200"/>
          </a:xfrm>
          <a:prstGeom prst="ellipse">
            <a:avLst/>
          </a:prstGeom>
          <a:solidFill>
            <a:srgbClr val="CCFF99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739063" y="3868688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grpSp>
        <p:nvGrpSpPr>
          <p:cNvPr id="35" name="Group 3"/>
          <p:cNvGrpSpPr/>
          <p:nvPr/>
        </p:nvGrpSpPr>
        <p:grpSpPr bwMode="auto">
          <a:xfrm>
            <a:off x="4873625" y="1331913"/>
            <a:ext cx="2274888" cy="990600"/>
            <a:chOff x="0" y="0"/>
            <a:chExt cx="1433" cy="624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152" cy="62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7" name="Group 5"/>
            <p:cNvGrpSpPr/>
            <p:nvPr/>
          </p:nvGrpSpPr>
          <p:grpSpPr bwMode="auto">
            <a:xfrm>
              <a:off x="377" y="166"/>
              <a:ext cx="1056" cy="291"/>
              <a:chOff x="233" y="118"/>
              <a:chExt cx="1056" cy="291"/>
            </a:xfrm>
          </p:grpSpPr>
          <p:grpSp>
            <p:nvGrpSpPr>
              <p:cNvPr id="38" name="Group 6"/>
              <p:cNvGrpSpPr/>
              <p:nvPr/>
            </p:nvGrpSpPr>
            <p:grpSpPr bwMode="auto">
              <a:xfrm>
                <a:off x="432" y="144"/>
                <a:ext cx="232" cy="240"/>
                <a:chOff x="0" y="0"/>
                <a:chExt cx="192" cy="240"/>
              </a:xfrm>
            </p:grpSpPr>
            <p:sp>
              <p:nvSpPr>
                <p:cNvPr id="40" name="Line 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40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Text Box 9"/>
              <p:cNvSpPr txBox="1">
                <a:spLocks noChangeArrowheads="1"/>
              </p:cNvSpPr>
              <p:nvPr/>
            </p:nvSpPr>
            <p:spPr bwMode="auto">
              <a:xfrm>
                <a:off x="233" y="118"/>
                <a:ext cx="105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6</a:t>
                </a:r>
              </a:p>
            </p:txBody>
          </p:sp>
        </p:grpSp>
      </p:grpSp>
      <p:grpSp>
        <p:nvGrpSpPr>
          <p:cNvPr id="42" name="Group 10"/>
          <p:cNvGrpSpPr/>
          <p:nvPr/>
        </p:nvGrpSpPr>
        <p:grpSpPr bwMode="auto">
          <a:xfrm>
            <a:off x="8520114" y="3680420"/>
            <a:ext cx="838200" cy="838200"/>
            <a:chOff x="0" y="0"/>
            <a:chExt cx="528" cy="528"/>
          </a:xfrm>
        </p:grpSpPr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adFill rotWithShape="0">
              <a:gsLst>
                <a:gs pos="0">
                  <a:srgbClr val="FF9900"/>
                </a:gs>
                <a:gs pos="100000">
                  <a:srgbClr val="FFFF99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34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400" kern="0" dirty="0"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5729288" y="23288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H="1">
            <a:off x="4729163" y="2339975"/>
            <a:ext cx="5334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6186488" y="2328863"/>
            <a:ext cx="609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6491288" y="2328863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9" name="Group 17"/>
          <p:cNvGrpSpPr/>
          <p:nvPr/>
        </p:nvGrpSpPr>
        <p:grpSpPr bwMode="auto">
          <a:xfrm>
            <a:off x="4281488" y="3700463"/>
            <a:ext cx="838200" cy="838200"/>
            <a:chOff x="0" y="0"/>
            <a:chExt cx="528" cy="528"/>
          </a:xfrm>
        </p:grpSpPr>
        <p:sp>
          <p:nvSpPr>
            <p:cNvPr id="50" name="Oval 18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66" y="118"/>
              <a:ext cx="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52" name="Group 20"/>
          <p:cNvGrpSpPr/>
          <p:nvPr/>
        </p:nvGrpSpPr>
        <p:grpSpPr bwMode="auto">
          <a:xfrm>
            <a:off x="3159125" y="3711575"/>
            <a:ext cx="838200" cy="838200"/>
            <a:chOff x="0" y="0"/>
            <a:chExt cx="528" cy="528"/>
          </a:xfrm>
        </p:grpSpPr>
        <p:sp>
          <p:nvSpPr>
            <p:cNvPr id="53" name="Oval 21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79" y="10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5" name="Group 23"/>
          <p:cNvGrpSpPr/>
          <p:nvPr/>
        </p:nvGrpSpPr>
        <p:grpSpPr bwMode="auto">
          <a:xfrm>
            <a:off x="6415088" y="3700463"/>
            <a:ext cx="838200" cy="838200"/>
            <a:chOff x="0" y="0"/>
            <a:chExt cx="528" cy="528"/>
          </a:xfrm>
        </p:grpSpPr>
        <p:sp>
          <p:nvSpPr>
            <p:cNvPr id="56" name="Oval 24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Text Box 25"/>
            <p:cNvSpPr txBox="1">
              <a:spLocks noChangeArrowheads="1"/>
            </p:cNvSpPr>
            <p:nvPr/>
          </p:nvSpPr>
          <p:spPr bwMode="auto">
            <a:xfrm>
              <a:off x="152" y="118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58" name="Group 26"/>
          <p:cNvGrpSpPr/>
          <p:nvPr/>
        </p:nvGrpSpPr>
        <p:grpSpPr bwMode="auto">
          <a:xfrm>
            <a:off x="5356226" y="3711575"/>
            <a:ext cx="838200" cy="838200"/>
            <a:chOff x="0" y="0"/>
            <a:chExt cx="528" cy="528"/>
          </a:xfrm>
        </p:grpSpPr>
        <p:sp>
          <p:nvSpPr>
            <p:cNvPr id="59" name="Oval 27"/>
            <p:cNvSpPr>
              <a:spLocks noChangeArrowheads="1"/>
            </p:cNvSpPr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Box 28"/>
            <p:cNvSpPr txBox="1">
              <a:spLocks noChangeArrowheads="1"/>
            </p:cNvSpPr>
            <p:nvPr/>
          </p:nvSpPr>
          <p:spPr bwMode="auto">
            <a:xfrm>
              <a:off x="120" y="112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61" name="Line 29"/>
          <p:cNvSpPr>
            <a:spLocks noChangeShapeType="1"/>
          </p:cNvSpPr>
          <p:nvPr/>
        </p:nvSpPr>
        <p:spPr bwMode="auto">
          <a:xfrm flipH="1">
            <a:off x="3578225" y="2339975"/>
            <a:ext cx="137160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宽屏</PresentationFormat>
  <Paragraphs>197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FandolFang R</vt:lpstr>
      <vt:lpstr>等线</vt:lpstr>
      <vt:lpstr>楷体_GB2312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2020-06-22T09:58:00Z</dcterms:created>
  <dcterms:modified xsi:type="dcterms:W3CDTF">2023-01-16T15:02:32Z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6E354F71B727431FAB28E5FDB2AE798D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